
<file path=[Content_Types].xml><?xml version="1.0" encoding="utf-8"?>
<Types xmlns="http://schemas.openxmlformats.org/package/2006/content-types">
  <Default Extension="xml" ContentType="application/xml"/>
  <Default Extension="wmf" ContentType="image/x-wmf"/>
  <Default Extension="jpeg" ContentType="image/jpeg"/>
  <Default Extension="rels" ContentType="application/vnd.openxmlformats-package.relationships+xml"/>
  <Default Extension="emf" ContentType="image/x-emf"/>
  <Default Extension="gif" ContentType="image/gi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9"/>
  </p:notesMasterIdLst>
  <p:handoutMasterIdLst>
    <p:handoutMasterId r:id="rId60"/>
  </p:handoutMasterIdLst>
  <p:sldIdLst>
    <p:sldId id="256" r:id="rId2"/>
    <p:sldId id="274" r:id="rId3"/>
    <p:sldId id="356" r:id="rId4"/>
    <p:sldId id="357" r:id="rId5"/>
    <p:sldId id="339" r:id="rId6"/>
    <p:sldId id="401" r:id="rId7"/>
    <p:sldId id="402" r:id="rId8"/>
    <p:sldId id="403" r:id="rId9"/>
    <p:sldId id="404" r:id="rId10"/>
    <p:sldId id="405" r:id="rId11"/>
    <p:sldId id="406" r:id="rId12"/>
    <p:sldId id="265" r:id="rId13"/>
    <p:sldId id="284" r:id="rId14"/>
    <p:sldId id="408" r:id="rId15"/>
    <p:sldId id="314" r:id="rId16"/>
    <p:sldId id="287" r:id="rId17"/>
    <p:sldId id="354" r:id="rId18"/>
    <p:sldId id="423" r:id="rId19"/>
    <p:sldId id="409" r:id="rId20"/>
    <p:sldId id="410" r:id="rId21"/>
    <p:sldId id="411" r:id="rId22"/>
    <p:sldId id="292" r:id="rId23"/>
    <p:sldId id="298" r:id="rId24"/>
    <p:sldId id="355" r:id="rId25"/>
    <p:sldId id="388" r:id="rId26"/>
    <p:sldId id="387" r:id="rId27"/>
    <p:sldId id="297" r:id="rId28"/>
    <p:sldId id="294" r:id="rId29"/>
    <p:sldId id="318" r:id="rId30"/>
    <p:sldId id="319" r:id="rId31"/>
    <p:sldId id="320" r:id="rId32"/>
    <p:sldId id="285" r:id="rId33"/>
    <p:sldId id="412" r:id="rId34"/>
    <p:sldId id="413" r:id="rId35"/>
    <p:sldId id="414" r:id="rId36"/>
    <p:sldId id="415" r:id="rId37"/>
    <p:sldId id="304" r:id="rId38"/>
    <p:sldId id="391" r:id="rId39"/>
    <p:sldId id="416" r:id="rId40"/>
    <p:sldId id="417" r:id="rId41"/>
    <p:sldId id="424" r:id="rId42"/>
    <p:sldId id="425" r:id="rId43"/>
    <p:sldId id="427" r:id="rId44"/>
    <p:sldId id="428" r:id="rId45"/>
    <p:sldId id="418" r:id="rId46"/>
    <p:sldId id="419" r:id="rId47"/>
    <p:sldId id="420" r:id="rId48"/>
    <p:sldId id="421" r:id="rId49"/>
    <p:sldId id="307" r:id="rId50"/>
    <p:sldId id="308" r:id="rId51"/>
    <p:sldId id="309" r:id="rId52"/>
    <p:sldId id="311" r:id="rId53"/>
    <p:sldId id="335" r:id="rId54"/>
    <p:sldId id="336" r:id="rId55"/>
    <p:sldId id="312" r:id="rId56"/>
    <p:sldId id="337" r:id="rId57"/>
    <p:sldId id="313" r:id="rId5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clrMru>
    <a:srgbClr val="96FFC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21" autoAdjust="0"/>
    <p:restoredTop sz="73440" autoAdjust="0"/>
  </p:normalViewPr>
  <p:slideViewPr>
    <p:cSldViewPr snapToGrid="0" snapToObjects="1">
      <p:cViewPr>
        <p:scale>
          <a:sx n="80" d="100"/>
          <a:sy n="80" d="100"/>
        </p:scale>
        <p:origin x="-2632" y="-8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notesMaster" Target="notesMasters/notes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handoutMaster" Target="handoutMasters/handoutMaster1.xml"/><Relationship Id="rId61" Type="http://schemas.openxmlformats.org/officeDocument/2006/relationships/printerSettings" Target="printerSettings/printerSettings1.bin"/><Relationship Id="rId62"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B3D9249-C052-1F44-B6B0-4EBE80A387F3}" type="datetimeFigureOut">
              <a:rPr lang="en-US" smtClean="0"/>
              <a:t>9/30/13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EA0CC3F-A3B5-804C-B08A-41CC47685D62}" type="slidenum">
              <a:rPr lang="en-US" smtClean="0"/>
              <a:t>‹#›</a:t>
            </a:fld>
            <a:endParaRPr lang="en-US"/>
          </a:p>
        </p:txBody>
      </p:sp>
    </p:spTree>
    <p:extLst>
      <p:ext uri="{BB962C8B-B14F-4D97-AF65-F5344CB8AC3E}">
        <p14:creationId xmlns:p14="http://schemas.microsoft.com/office/powerpoint/2010/main" val="2163909852"/>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wmf>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360459A-8436-2D48-9B5B-9DD021602C02}" type="datetimeFigureOut">
              <a:rPr lang="en-US" smtClean="0"/>
              <a:t>9/30/13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ABDE2E1-508A-0348-B6BB-FCC14CA8A972}" type="slidenum">
              <a:rPr lang="en-US" smtClean="0"/>
              <a:t>‹#›</a:t>
            </a:fld>
            <a:endParaRPr lang="en-US"/>
          </a:p>
        </p:txBody>
      </p:sp>
    </p:spTree>
    <p:extLst>
      <p:ext uri="{BB962C8B-B14F-4D97-AF65-F5344CB8AC3E}">
        <p14:creationId xmlns:p14="http://schemas.microsoft.com/office/powerpoint/2010/main" val="102033103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 I am Swarun Kumar from MIT. I am going to talk to you about how to enable interference alignment by motion. This is joint work with my colleagues: </a:t>
            </a:r>
            <a:r>
              <a:rPr lang="en-US" dirty="0" err="1" smtClean="0"/>
              <a:t>Fadel</a:t>
            </a:r>
            <a:r>
              <a:rPr lang="en-US" dirty="0" smtClean="0"/>
              <a:t>,</a:t>
            </a:r>
            <a:r>
              <a:rPr lang="en-US" baseline="0" dirty="0" smtClean="0"/>
              <a:t> </a:t>
            </a:r>
            <a:r>
              <a:rPr lang="en-US" baseline="0" dirty="0" err="1" smtClean="0"/>
              <a:t>Omid</a:t>
            </a:r>
            <a:r>
              <a:rPr lang="en-US" baseline="0" dirty="0" smtClean="0"/>
              <a:t>, </a:t>
            </a:r>
            <a:r>
              <a:rPr lang="en-US" baseline="0" dirty="0" err="1" smtClean="0"/>
              <a:t>Shyam</a:t>
            </a:r>
            <a:r>
              <a:rPr lang="en-US" baseline="0" dirty="0" smtClean="0"/>
              <a:t> and Dina.</a:t>
            </a:r>
            <a:endParaRPr lang="en-US" dirty="0" smtClean="0"/>
          </a:p>
        </p:txBody>
      </p:sp>
      <p:sp>
        <p:nvSpPr>
          <p:cNvPr id="4" name="Slide Number Placeholder 3"/>
          <p:cNvSpPr>
            <a:spLocks noGrp="1"/>
          </p:cNvSpPr>
          <p:nvPr>
            <p:ph type="sldNum" sz="quarter" idx="10"/>
          </p:nvPr>
        </p:nvSpPr>
        <p:spPr/>
        <p:txBody>
          <a:bodyPr/>
          <a:lstStyle/>
          <a:p>
            <a:fld id="{8ABDE2E1-508A-0348-B6BB-FCC14CA8A972}" type="slidenum">
              <a:rPr lang="en-US" smtClean="0"/>
              <a:t>1</a:t>
            </a:fld>
            <a:endParaRPr lang="en-US"/>
          </a:p>
        </p:txBody>
      </p:sp>
    </p:spTree>
    <p:extLst>
      <p:ext uri="{BB962C8B-B14F-4D97-AF65-F5344CB8AC3E}">
        <p14:creationId xmlns:p14="http://schemas.microsoft.com/office/powerpoint/2010/main" val="3862350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let’s say we now replace the clients by single-antenna</a:t>
            </a:r>
            <a:r>
              <a:rPr lang="en-US" baseline="0" dirty="0" smtClean="0"/>
              <a:t> devices instead of two-antenna ones. At this point, the clients can no longer perform MIMO. </a:t>
            </a:r>
          </a:p>
          <a:p>
            <a:endParaRPr lang="en-US" baseline="0" dirty="0" smtClean="0"/>
          </a:p>
          <a:p>
            <a:r>
              <a:rPr lang="en-US" baseline="0" dirty="0" smtClean="0"/>
              <a:t>So, can we still some how perform interference alignment? </a:t>
            </a:r>
          </a:p>
          <a:p>
            <a:r>
              <a:rPr lang="en-US" baseline="0" dirty="0" smtClean="0"/>
              <a:t>… Here’s a hint: The AP here is still a MIMO device. So can we somehow perform alignment from the AP instead? </a:t>
            </a:r>
          </a:p>
          <a:p>
            <a:r>
              <a:rPr lang="en-US" baseline="0" dirty="0" smtClean="0"/>
              <a:t>… Let me tell you how.</a:t>
            </a:r>
          </a:p>
          <a:p>
            <a:endParaRPr lang="en-US" baseline="0" dirty="0" smtClean="0"/>
          </a:p>
          <a:p>
            <a:r>
              <a:rPr lang="en-US" baseline="0" dirty="0" smtClean="0"/>
              <a:t>Let’s say we can slightly adjust the position of one of the AP’s antennas. </a:t>
            </a:r>
          </a:p>
          <a:p>
            <a:endParaRPr lang="en-US" baseline="0" dirty="0" smtClean="0"/>
          </a:p>
          <a:p>
            <a:r>
              <a:rPr lang="en-US" baseline="0" dirty="0" smtClean="0"/>
              <a:t>Of course, at the antenna’s new position the signals it receives from all three clients would have changed.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10</a:t>
            </a:fld>
            <a:endParaRPr lang="en-US"/>
          </a:p>
        </p:txBody>
      </p:sp>
    </p:spTree>
    <p:extLst>
      <p:ext uri="{BB962C8B-B14F-4D97-AF65-F5344CB8AC3E}">
        <p14:creationId xmlns:p14="http://schemas.microsoft.com/office/powerpoint/2010/main" val="38221966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we can</a:t>
            </a:r>
            <a:r>
              <a:rPr lang="en-US" baseline="0" dirty="0" smtClean="0"/>
              <a:t> somehow move this antenna to a particular position where C2 and C3 just happen to align.</a:t>
            </a:r>
          </a:p>
          <a:p>
            <a:endParaRPr lang="en-US" baseline="0" dirty="0" smtClean="0"/>
          </a:p>
          <a:p>
            <a:r>
              <a:rPr lang="en-US" baseline="0" dirty="0" smtClean="0"/>
              <a:t>If this is possible, we’ve performed interference alignment purely at the access point, with no help from the clients.</a:t>
            </a:r>
          </a:p>
          <a:p>
            <a:endParaRPr lang="en-US" baseline="0" dirty="0" smtClean="0"/>
          </a:p>
          <a:p>
            <a:r>
              <a:rPr lang="en-US" baseline="0" dirty="0" smtClean="0"/>
              <a:t>This would effectively eliminate any feedback or cooperation between the AP and the clients.</a:t>
            </a:r>
          </a:p>
          <a:p>
            <a:endParaRPr lang="en-US" baseline="0" dirty="0" smtClean="0"/>
          </a:p>
          <a:p>
            <a:r>
              <a:rPr lang="en-US" baseline="0" dirty="0" smtClean="0"/>
              <a:t>Further, it would bring the benefits of alignment to a whole new class of devices, which are constrained to have single-antennas.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11</a:t>
            </a:fld>
            <a:endParaRPr lang="en-US"/>
          </a:p>
        </p:txBody>
      </p:sp>
    </p:spTree>
    <p:extLst>
      <p:ext uri="{BB962C8B-B14F-4D97-AF65-F5344CB8AC3E}">
        <p14:creationId xmlns:p14="http://schemas.microsoft.com/office/powerpoint/2010/main" val="38221966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rest of this talk, I will introduce </a:t>
            </a:r>
            <a:r>
              <a:rPr lang="en-US" dirty="0" err="1" smtClean="0"/>
              <a:t>MoMIMO</a:t>
            </a:r>
            <a:r>
              <a:rPr lang="en-US" dirty="0" smtClean="0"/>
              <a:t>,</a:t>
            </a:r>
            <a:r>
              <a:rPr lang="en-US" baseline="0" dirty="0" smtClean="0"/>
              <a:t> that shows that such positions of alignment indeed exist. </a:t>
            </a:r>
            <a:endParaRPr lang="en-US" dirty="0" smtClean="0"/>
          </a:p>
          <a:p>
            <a:endParaRPr lang="en-US" dirty="0" smtClean="0"/>
          </a:p>
          <a:p>
            <a:r>
              <a:rPr lang="en-US" dirty="0" err="1" smtClean="0"/>
              <a:t>MoMIMO</a:t>
            </a:r>
            <a:r>
              <a:rPr lang="en-US" dirty="0" smtClean="0"/>
              <a:t> </a:t>
            </a:r>
            <a:r>
              <a:rPr lang="en-US" baseline="0" dirty="0" smtClean="0"/>
              <a:t>demonstrates that we can indeed move the AP’s antenna to these positions to perform interference alignment.</a:t>
            </a:r>
          </a:p>
          <a:p>
            <a:endParaRPr lang="en-US" baseline="0" dirty="0" smtClean="0"/>
          </a:p>
          <a:p>
            <a:r>
              <a:rPr lang="en-US" baseline="0" dirty="0" smtClean="0"/>
              <a:t>Surprisingly, we show that we only need to displace the antenna by up to two inches, for Wi-Fi signals at 2.4 GHz. This makes it practical for recent USB Wi-Fi adapters with sliding antennas, like the one in my hand. </a:t>
            </a:r>
          </a:p>
          <a:p>
            <a:endParaRPr lang="en-US" baseline="0" dirty="0" smtClean="0"/>
          </a:p>
          <a:p>
            <a:r>
              <a:rPr lang="en-US" baseline="0" dirty="0" err="1" smtClean="0"/>
              <a:t>MoMIMO</a:t>
            </a:r>
            <a:r>
              <a:rPr lang="en-US" baseline="0" dirty="0" smtClean="0"/>
              <a:t> achieves a 1.98x gain in throughput over 802.11 for both uplink and downlink traffic. </a:t>
            </a:r>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12</a:t>
            </a:fld>
            <a:endParaRPr lang="en-US"/>
          </a:p>
        </p:txBody>
      </p:sp>
    </p:spTree>
    <p:extLst>
      <p:ext uri="{BB962C8B-B14F-4D97-AF65-F5344CB8AC3E}">
        <p14:creationId xmlns:p14="http://schemas.microsoft.com/office/powerpoint/2010/main" val="947736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To understand how </a:t>
            </a:r>
            <a:r>
              <a:rPr lang="en-US" baseline="0" dirty="0" err="1" smtClean="0"/>
              <a:t>MoMIMO</a:t>
            </a:r>
            <a:r>
              <a:rPr lang="en-US" baseline="0" dirty="0" smtClean="0"/>
              <a:t> works, we need to answer two questions. </a:t>
            </a:r>
          </a:p>
          <a:p>
            <a:endParaRPr lang="en-US" baseline="0" dirty="0" smtClean="0"/>
          </a:p>
          <a:p>
            <a:r>
              <a:rPr lang="en-US" baseline="0" dirty="0" smtClean="0"/>
              <a:t>First, how does it find positions of alignment?</a:t>
            </a:r>
          </a:p>
          <a:p>
            <a:endParaRPr lang="en-US" baseline="0" dirty="0" smtClean="0"/>
          </a:p>
          <a:p>
            <a:r>
              <a:rPr lang="en-US" baseline="0" dirty="0" smtClean="0"/>
              <a:t>Second, how does it benefit general wireless networks?</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Let me first focus on the first question: how do we find positions of alignment?</a:t>
            </a:r>
          </a:p>
          <a:p>
            <a:r>
              <a:rPr lang="en-US" baseline="0" dirty="0" smtClean="0"/>
              <a:t> </a:t>
            </a:r>
          </a:p>
        </p:txBody>
      </p:sp>
      <p:sp>
        <p:nvSpPr>
          <p:cNvPr id="4" name="Slide Number Placeholder 3"/>
          <p:cNvSpPr>
            <a:spLocks noGrp="1"/>
          </p:cNvSpPr>
          <p:nvPr>
            <p:ph type="sldNum" sz="quarter" idx="10"/>
          </p:nvPr>
        </p:nvSpPr>
        <p:spPr/>
        <p:txBody>
          <a:bodyPr/>
          <a:lstStyle/>
          <a:p>
            <a:fld id="{10BAE336-D552-3342-AE70-4E3BA362A6FD}" type="slidenum">
              <a:rPr lang="en-US" smtClean="0"/>
              <a:t>13</a:t>
            </a:fld>
            <a:endParaRPr lang="en-US"/>
          </a:p>
        </p:txBody>
      </p:sp>
    </p:spTree>
    <p:extLst>
      <p:ext uri="{BB962C8B-B14F-4D97-AF65-F5344CB8AC3E}">
        <p14:creationId xmlns:p14="http://schemas.microsoft.com/office/powerpoint/2010/main" val="2243578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answer this question</a:t>
            </a:r>
            <a:r>
              <a:rPr lang="en-US" baseline="0" dirty="0" smtClean="0"/>
              <a:t>: we first need to check if alignment by motion is even possible in the first place!</a:t>
            </a:r>
          </a:p>
          <a:p>
            <a:endParaRPr lang="en-US" baseline="0" dirty="0" smtClean="0"/>
          </a:p>
          <a:p>
            <a:r>
              <a:rPr lang="en-US" baseline="0" dirty="0" smtClean="0"/>
              <a:t>So we went ahead and built our system on a two antenna access point AP1 which receives packets from client C1. But AP1 suffers interference from two single antenna clients C2 and C3.</a:t>
            </a:r>
          </a:p>
          <a:p>
            <a:endParaRPr lang="en-US" baseline="0" dirty="0" smtClean="0"/>
          </a:p>
          <a:p>
            <a:r>
              <a:rPr lang="en-US" baseline="0" dirty="0" smtClean="0"/>
              <a:t>We then allowed the AP to move its second antenna within a radius of two inches, so as to align C2 and C3. </a:t>
            </a:r>
          </a:p>
          <a:p>
            <a:endParaRPr lang="en-US" baseline="0" dirty="0" smtClean="0"/>
          </a:p>
          <a:p>
            <a:r>
              <a:rPr lang="en-US" baseline="0" dirty="0" smtClean="0"/>
              <a:t>We then record how far should we displace this antenna for any interference to drop below the noise floor. </a:t>
            </a:r>
          </a:p>
        </p:txBody>
      </p:sp>
      <p:sp>
        <p:nvSpPr>
          <p:cNvPr id="4" name="Slide Number Placeholder 3"/>
          <p:cNvSpPr>
            <a:spLocks noGrp="1"/>
          </p:cNvSpPr>
          <p:nvPr>
            <p:ph type="sldNum" sz="quarter" idx="10"/>
          </p:nvPr>
        </p:nvSpPr>
        <p:spPr/>
        <p:txBody>
          <a:bodyPr/>
          <a:lstStyle/>
          <a:p>
            <a:fld id="{8ABDE2E1-508A-0348-B6BB-FCC14CA8A972}" type="slidenum">
              <a:rPr lang="en-US" smtClean="0"/>
              <a:t>14</a:t>
            </a:fld>
            <a:endParaRPr lang="en-US"/>
          </a:p>
        </p:txBody>
      </p:sp>
    </p:spTree>
    <p:extLst>
      <p:ext uri="{BB962C8B-B14F-4D97-AF65-F5344CB8AC3E}">
        <p14:creationId xmlns:p14="http://schemas.microsoft.com/office/powerpoint/2010/main" val="19517948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So we measured this quantity across multiple experiments and plotted the CDF. </a:t>
            </a:r>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15</a:t>
            </a:fld>
            <a:endParaRPr lang="en-US"/>
          </a:p>
        </p:txBody>
      </p:sp>
    </p:spTree>
    <p:extLst>
      <p:ext uri="{BB962C8B-B14F-4D97-AF65-F5344CB8AC3E}">
        <p14:creationId xmlns:p14="http://schemas.microsoft.com/office/powerpoint/2010/main" val="21173174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are the results. As you can see the median displacement is just 0.3 inches while the 90</a:t>
            </a:r>
            <a:r>
              <a:rPr lang="en-US" baseline="30000" dirty="0" smtClean="0"/>
              <a:t>th</a:t>
            </a:r>
            <a:r>
              <a:rPr lang="en-US" dirty="0" smtClean="0"/>
              <a:t> percentile is just 1 inch.</a:t>
            </a:r>
          </a:p>
          <a:p>
            <a:endParaRPr lang="en-US" dirty="0" smtClean="0"/>
          </a:p>
          <a:p>
            <a:r>
              <a:rPr lang="en-US" dirty="0" smtClean="0"/>
              <a:t>The natural question is: why is the displacement so small?</a:t>
            </a:r>
          </a:p>
        </p:txBody>
      </p:sp>
      <p:sp>
        <p:nvSpPr>
          <p:cNvPr id="4" name="Slide Number Placeholder 3"/>
          <p:cNvSpPr>
            <a:spLocks noGrp="1"/>
          </p:cNvSpPr>
          <p:nvPr>
            <p:ph type="sldNum" sz="quarter" idx="10"/>
          </p:nvPr>
        </p:nvSpPr>
        <p:spPr/>
        <p:txBody>
          <a:bodyPr/>
          <a:lstStyle/>
          <a:p>
            <a:fld id="{8ABDE2E1-508A-0348-B6BB-FCC14CA8A972}" type="slidenum">
              <a:rPr lang="en-US" smtClean="0"/>
              <a:t>16</a:t>
            </a:fld>
            <a:endParaRPr lang="en-US"/>
          </a:p>
        </p:txBody>
      </p:sp>
    </p:spTree>
    <p:extLst>
      <p:ext uri="{BB962C8B-B14F-4D97-AF65-F5344CB8AC3E}">
        <p14:creationId xmlns:p14="http://schemas.microsoft.com/office/powerpoint/2010/main" val="38830567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answer this question,</a:t>
            </a:r>
            <a:r>
              <a:rPr lang="en-US" baseline="0" dirty="0" smtClean="0"/>
              <a:t> let’s start with a simple example. Let’s say we have a two antenna access point AP1 which receives a signal from a single antenna client C1.</a:t>
            </a:r>
          </a:p>
          <a:p>
            <a:endParaRPr lang="en-US" baseline="0" dirty="0" smtClean="0"/>
          </a:p>
          <a:p>
            <a:r>
              <a:rPr lang="en-US" baseline="0" dirty="0" smtClean="0"/>
              <a:t>Let’s say we wish to align C1 along a reference direction pointing along antenna 1.</a:t>
            </a:r>
          </a:p>
          <a:p>
            <a:endParaRPr lang="en-US" baseline="0" dirty="0" smtClean="0"/>
          </a:p>
          <a:p>
            <a:r>
              <a:rPr lang="en-US" baseline="0" dirty="0" smtClean="0"/>
              <a:t>Notice now that C1’s signal here has some non-zero component along antenna 2. But if we were to somehow reduce C1’s signal at antenna 2 to zero. </a:t>
            </a:r>
          </a:p>
        </p:txBody>
      </p:sp>
      <p:sp>
        <p:nvSpPr>
          <p:cNvPr id="4" name="Slide Number Placeholder 3"/>
          <p:cNvSpPr>
            <a:spLocks noGrp="1"/>
          </p:cNvSpPr>
          <p:nvPr>
            <p:ph type="sldNum" sz="quarter" idx="10"/>
          </p:nvPr>
        </p:nvSpPr>
        <p:spPr/>
        <p:txBody>
          <a:bodyPr/>
          <a:lstStyle/>
          <a:p>
            <a:fld id="{8ABDE2E1-508A-0348-B6BB-FCC14CA8A972}" type="slidenum">
              <a:rPr lang="en-US" smtClean="0"/>
              <a:t>17</a:t>
            </a:fld>
            <a:endParaRPr lang="en-US"/>
          </a:p>
        </p:txBody>
      </p:sp>
    </p:spTree>
    <p:extLst>
      <p:ext uri="{BB962C8B-B14F-4D97-AF65-F5344CB8AC3E}">
        <p14:creationId xmlns:p14="http://schemas.microsoft.com/office/powerpoint/2010/main" val="41920698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Then C1’s signal will collapse to the x-axis, that is, it will align with the reference. </a:t>
            </a:r>
          </a:p>
          <a:p>
            <a:endParaRPr lang="en-US" baseline="0" dirty="0" smtClean="0"/>
          </a:p>
          <a:p>
            <a:r>
              <a:rPr lang="en-US" baseline="0" dirty="0" smtClean="0"/>
              <a:t>In other words, our goal is to find some way to move C1’s antenna so that the signal on antenna 2 is minimized.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18</a:t>
            </a:fld>
            <a:endParaRPr lang="en-US"/>
          </a:p>
        </p:txBody>
      </p:sp>
    </p:spTree>
    <p:extLst>
      <p:ext uri="{BB962C8B-B14F-4D97-AF65-F5344CB8AC3E}">
        <p14:creationId xmlns:p14="http://schemas.microsoft.com/office/powerpoint/2010/main" val="41920698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do this, we leverage the fact</a:t>
            </a:r>
            <a:r>
              <a:rPr lang="en-US" baseline="0" dirty="0" smtClean="0"/>
              <a:t> that indoor environments are rich in multipath. </a:t>
            </a:r>
          </a:p>
          <a:p>
            <a:endParaRPr lang="en-US" baseline="0" dirty="0" smtClean="0"/>
          </a:p>
          <a:p>
            <a:r>
              <a:rPr lang="en-US" baseline="0" dirty="0" smtClean="0"/>
              <a:t>To see why this is important, let</a:t>
            </a:r>
            <a:r>
              <a:rPr lang="fr-FR" baseline="0" dirty="0" smtClean="0"/>
              <a:t>’</a:t>
            </a:r>
            <a:r>
              <a:rPr lang="en-US" baseline="0" dirty="0" smtClean="0"/>
              <a:t>s look at the case where there’s just one reflecting surface in the environment. </a:t>
            </a:r>
          </a:p>
          <a:p>
            <a:endParaRPr lang="en-US" baseline="0" dirty="0" smtClean="0"/>
          </a:p>
          <a:p>
            <a:r>
              <a:rPr lang="en-US" baseline="0" dirty="0" smtClean="0"/>
              <a:t>So the AP’s second antenna obtains two copies of the signal: one from the direct path and another from the reflected path.</a:t>
            </a:r>
          </a:p>
          <a:p>
            <a:endParaRPr lang="en-US" baseline="0" dirty="0" smtClean="0"/>
          </a:p>
          <a:p>
            <a:r>
              <a:rPr lang="en-US" baseline="0" dirty="0" smtClean="0"/>
              <a:t>From basic electromagnetics, we know that these paths can combine either constructively or destructively, depending on the relative phase of these signals. </a:t>
            </a:r>
          </a:p>
          <a:p>
            <a:endParaRPr lang="en-US" baseline="0" dirty="0" smtClean="0"/>
          </a:p>
          <a:p>
            <a:r>
              <a:rPr lang="en-US" baseline="0" dirty="0" smtClean="0"/>
              <a:t>Let’s suppose that these two paths interfered constructively, so the signal at the antenna 2 was high, meaning poor alignment. </a:t>
            </a:r>
          </a:p>
        </p:txBody>
      </p:sp>
      <p:sp>
        <p:nvSpPr>
          <p:cNvPr id="4" name="Slide Number Placeholder 3"/>
          <p:cNvSpPr>
            <a:spLocks noGrp="1"/>
          </p:cNvSpPr>
          <p:nvPr>
            <p:ph type="sldNum" sz="quarter" idx="10"/>
          </p:nvPr>
        </p:nvSpPr>
        <p:spPr/>
        <p:txBody>
          <a:bodyPr/>
          <a:lstStyle/>
          <a:p>
            <a:fld id="{8ABDE2E1-508A-0348-B6BB-FCC14CA8A972}" type="slidenum">
              <a:rPr lang="en-US" smtClean="0"/>
              <a:t>19</a:t>
            </a:fld>
            <a:endParaRPr lang="en-US"/>
          </a:p>
        </p:txBody>
      </p:sp>
    </p:spTree>
    <p:extLst>
      <p:ext uri="{BB962C8B-B14F-4D97-AF65-F5344CB8AC3E}">
        <p14:creationId xmlns:p14="http://schemas.microsoft.com/office/powerpoint/2010/main" val="2122788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Recently, there’s been major advances</a:t>
            </a:r>
            <a:r>
              <a:rPr lang="en-US" baseline="0" dirty="0" smtClean="0"/>
              <a:t> in </a:t>
            </a:r>
            <a:r>
              <a:rPr lang="en-US" dirty="0" smtClean="0"/>
              <a:t>MIMO techniques.</a:t>
            </a:r>
          </a:p>
          <a:p>
            <a:r>
              <a:rPr lang="en-US" dirty="0" smtClean="0"/>
              <a:t>These techniques,</a:t>
            </a:r>
            <a:r>
              <a:rPr lang="en-US" baseline="0" dirty="0" smtClean="0"/>
              <a:t> such as interference alignment, </a:t>
            </a:r>
            <a:r>
              <a:rPr lang="en-US" dirty="0" smtClean="0"/>
              <a:t>exploit the fact</a:t>
            </a:r>
            <a:r>
              <a:rPr lang="en-US" baseline="0" dirty="0" smtClean="0"/>
              <a:t> that many of our Wi-Fi devices today, such as our laptops, netbooks and TVs are MIMO-capable, that is they have multiple-antennas.</a:t>
            </a:r>
          </a:p>
          <a:p>
            <a:endParaRPr lang="en-US" dirty="0" smtClean="0"/>
          </a:p>
          <a:p>
            <a:r>
              <a:rPr lang="en-US" dirty="0" smtClean="0"/>
              <a:t>As a result,</a:t>
            </a:r>
            <a:r>
              <a:rPr lang="en-US" baseline="0" dirty="0" smtClean="0"/>
              <a:t> they experience significant gains in wireless network throughput. </a:t>
            </a:r>
            <a:endParaRPr lang="en-US" dirty="0" smtClean="0"/>
          </a:p>
        </p:txBody>
      </p:sp>
      <p:sp>
        <p:nvSpPr>
          <p:cNvPr id="4" name="Slide Number Placeholder 3"/>
          <p:cNvSpPr>
            <a:spLocks noGrp="1"/>
          </p:cNvSpPr>
          <p:nvPr>
            <p:ph type="sldNum" sz="quarter" idx="10"/>
          </p:nvPr>
        </p:nvSpPr>
        <p:spPr/>
        <p:txBody>
          <a:bodyPr/>
          <a:lstStyle/>
          <a:p>
            <a:fld id="{8ABDE2E1-508A-0348-B6BB-FCC14CA8A972}" type="slidenum">
              <a:rPr lang="en-US" smtClean="0"/>
              <a:t>2</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let’s say that the antenna moves</a:t>
            </a:r>
            <a:r>
              <a:rPr lang="en-US" baseline="0" dirty="0" smtClean="0"/>
              <a:t> slightly, so that the reflected path travels an extra 2 inches compared to the direct path. </a:t>
            </a:r>
          </a:p>
          <a:p>
            <a:endParaRPr lang="en-US" baseline="0" dirty="0" smtClean="0"/>
          </a:p>
          <a:p>
            <a:r>
              <a:rPr lang="en-US" baseline="0" dirty="0" smtClean="0"/>
              <a:t>Recall that for </a:t>
            </a:r>
            <a:r>
              <a:rPr lang="en-US" baseline="0" dirty="0" err="1" smtClean="0"/>
              <a:t>WiFi</a:t>
            </a:r>
            <a:r>
              <a:rPr lang="en-US" baseline="0" dirty="0" smtClean="0"/>
              <a:t> at 2.4GHz, 2 inches is roughly the wavelength </a:t>
            </a:r>
            <a:r>
              <a:rPr lang="en-US" sz="1200" dirty="0" smtClean="0"/>
              <a:t> λ/2</a:t>
            </a:r>
          </a:p>
          <a:p>
            <a:endParaRPr lang="en-US" sz="1200" dirty="0" smtClean="0"/>
          </a:p>
          <a:p>
            <a:r>
              <a:rPr lang="en-US" dirty="0" smtClean="0"/>
              <a:t>But remember</a:t>
            </a:r>
            <a:r>
              <a:rPr lang="en-US" baseline="0" dirty="0" smtClean="0"/>
              <a:t> t</a:t>
            </a:r>
            <a:r>
              <a:rPr lang="en-US" dirty="0" smtClean="0"/>
              <a:t>hat whenever an</a:t>
            </a:r>
            <a:r>
              <a:rPr lang="en-US" baseline="0" dirty="0" smtClean="0"/>
              <a:t> electromagnetic wave travels a distance </a:t>
            </a:r>
            <a:r>
              <a:rPr lang="en-US" sz="1200" dirty="0" smtClean="0"/>
              <a:t>λ, its phase changes from </a:t>
            </a:r>
            <a:r>
              <a:rPr lang="en-US" sz="1200" baseline="0" dirty="0" smtClean="0"/>
              <a:t>0 degrees to a full 360 degrees.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20</a:t>
            </a:fld>
            <a:endParaRPr lang="en-US"/>
          </a:p>
        </p:txBody>
      </p:sp>
    </p:spTree>
    <p:extLst>
      <p:ext uri="{BB962C8B-B14F-4D97-AF65-F5344CB8AC3E}">
        <p14:creationId xmlns:p14="http://schemas.microsoft.com/office/powerpoint/2010/main" val="1729230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a:t>
            </a:r>
            <a:r>
              <a:rPr lang="en-US" baseline="0" dirty="0" smtClean="0"/>
              <a:t>if it travels </a:t>
            </a:r>
            <a:r>
              <a:rPr lang="en-US" sz="1200" dirty="0" smtClean="0"/>
              <a:t>λ/2, it changes in phase from 0 degrees</a:t>
            </a:r>
            <a:r>
              <a:rPr lang="en-US" sz="1200" baseline="0" dirty="0" smtClean="0"/>
              <a:t> to a 180 degrees.</a:t>
            </a:r>
          </a:p>
          <a:p>
            <a:endParaRPr lang="en-US" sz="1200" baseline="0" dirty="0" smtClean="0"/>
          </a:p>
          <a:p>
            <a:r>
              <a:rPr lang="en-US" sz="1200" baseline="0" dirty="0" smtClean="0"/>
              <a:t>This means that by travelling an extra distance of </a:t>
            </a:r>
            <a:r>
              <a:rPr lang="en-US" sz="1200" dirty="0" smtClean="0"/>
              <a:t>λ/2, the</a:t>
            </a:r>
            <a:r>
              <a:rPr lang="en-US" sz="1200" baseline="0" dirty="0" smtClean="0"/>
              <a:t> reflected path which was earlier in phase is now completely out of phase with the direct path.</a:t>
            </a:r>
          </a:p>
          <a:p>
            <a:endParaRPr lang="en-US" sz="1200" baseline="0" dirty="0" smtClean="0"/>
          </a:p>
          <a:p>
            <a:r>
              <a:rPr lang="en-US" sz="1200" baseline="0" dirty="0" smtClean="0"/>
              <a:t>In other words, the paths now interfere destructively, resulting in a low signal strength on antenna 2, as desired for good alignment. </a:t>
            </a:r>
          </a:p>
          <a:p>
            <a:endParaRPr lang="en-US" sz="1200" baseline="0" dirty="0" smtClean="0"/>
          </a:p>
          <a:p>
            <a:r>
              <a:rPr lang="en-US" sz="1200" baseline="0" dirty="0" smtClean="0"/>
              <a:t>Hence, the example demonstrates that a small displacement, within a couple of inches, is sufficient for good alignment. </a:t>
            </a:r>
          </a:p>
          <a:p>
            <a:endParaRPr lang="en-US" sz="1200" baseline="0" dirty="0" smtClean="0"/>
          </a:p>
          <a:p>
            <a:r>
              <a:rPr lang="en-US" sz="1200" baseline="0" dirty="0" smtClean="0"/>
              <a:t>In the paper, we show how this concept readily generalizes to situations with many reflectors, and for alignment any direction.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21</a:t>
            </a:fld>
            <a:endParaRPr lang="en-US"/>
          </a:p>
        </p:txBody>
      </p:sp>
    </p:spTree>
    <p:extLst>
      <p:ext uri="{BB962C8B-B14F-4D97-AF65-F5344CB8AC3E}">
        <p14:creationId xmlns:p14="http://schemas.microsoft.com/office/powerpoint/2010/main" val="600745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know that positions of good alignment exist, how do</a:t>
            </a:r>
            <a:r>
              <a:rPr lang="en-US" baseline="0" dirty="0" smtClean="0"/>
              <a:t> we find them?</a:t>
            </a:r>
          </a:p>
          <a:p>
            <a:endParaRPr lang="en-US" baseline="0" dirty="0" smtClean="0"/>
          </a:p>
          <a:p>
            <a:r>
              <a:rPr lang="en-US" baseline="0" dirty="0" smtClean="0"/>
              <a:t>To do this, we first need to quantify the goodness of alignment.</a:t>
            </a:r>
          </a:p>
          <a:p>
            <a:endParaRPr lang="en-US" baseline="0" dirty="0" smtClean="0"/>
          </a:p>
          <a:p>
            <a:r>
              <a:rPr lang="en-US" dirty="0" smtClean="0"/>
              <a:t>So let’s consider the case</a:t>
            </a:r>
            <a:r>
              <a:rPr lang="en-US" baseline="0" dirty="0" smtClean="0"/>
              <a:t> where we want to align a client C2 along the direction of C1. </a:t>
            </a:r>
          </a:p>
          <a:p>
            <a:endParaRPr lang="en-US" baseline="0" dirty="0" smtClean="0"/>
          </a:p>
          <a:p>
            <a:r>
              <a:rPr lang="en-US" baseline="0" dirty="0" smtClean="0"/>
              <a:t>To quantify their alignment, we look along the direction that is orthogonal to C1.</a:t>
            </a:r>
          </a:p>
          <a:p>
            <a:r>
              <a:rPr lang="en-US" baseline="0" dirty="0" smtClean="0"/>
              <a:t/>
            </a:r>
            <a:br>
              <a:rPr lang="en-US" baseline="0" dirty="0" smtClean="0"/>
            </a:br>
            <a:r>
              <a:rPr lang="en-US" baseline="0" dirty="0" smtClean="0"/>
              <a:t>And we measure the </a:t>
            </a:r>
            <a:r>
              <a:rPr lang="en-US" dirty="0" smtClean="0"/>
              <a:t>interference</a:t>
            </a:r>
            <a:r>
              <a:rPr lang="en-US" baseline="0" dirty="0" smtClean="0"/>
              <a:t> of C2’s signal projected along this direction. </a:t>
            </a:r>
          </a:p>
          <a:p>
            <a:endParaRPr lang="en-US" baseline="0" dirty="0" smtClean="0"/>
          </a:p>
          <a:p>
            <a:r>
              <a:rPr lang="en-US" baseline="0" dirty="0" smtClean="0"/>
              <a:t>If the alignment is poor, then C1 and C2 are nearly orthogonal.</a:t>
            </a:r>
          </a:p>
          <a:p>
            <a:endParaRPr lang="en-US" baseline="0" dirty="0" smtClean="0"/>
          </a:p>
          <a:p>
            <a:r>
              <a:rPr lang="en-US" baseline="0" dirty="0" smtClean="0"/>
              <a:t>Hence the value of interference is high.</a:t>
            </a:r>
          </a:p>
          <a:p>
            <a:endParaRPr lang="en-US" baseline="0" dirty="0" smtClean="0"/>
          </a:p>
          <a:p>
            <a:r>
              <a:rPr lang="en-US" baseline="0" dirty="0" smtClean="0"/>
              <a:t>In contrast, if the alignment is good, then C1 and C2 nearly point to the same direction.</a:t>
            </a:r>
          </a:p>
          <a:p>
            <a:endParaRPr lang="en-US" baseline="0" dirty="0" smtClean="0"/>
          </a:p>
          <a:p>
            <a:r>
              <a:rPr lang="en-US" baseline="0" dirty="0" smtClean="0"/>
              <a:t>Hence the interference along the orthogonal direction is nearly zero. \\</a:t>
            </a:r>
          </a:p>
          <a:p>
            <a:r>
              <a:rPr lang="en-US" baseline="0" dirty="0" smtClean="0"/>
              <a:t>Thus, for good alignment, our goal is to find some location in the environment that minimizes this </a:t>
            </a:r>
            <a:r>
              <a:rPr lang="en-US" dirty="0" smtClean="0"/>
              <a:t>interference</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22</a:t>
            </a:fld>
            <a:endParaRPr lang="en-US"/>
          </a:p>
        </p:txBody>
      </p:sp>
    </p:spTree>
    <p:extLst>
      <p:ext uri="{BB962C8B-B14F-4D97-AF65-F5344CB8AC3E}">
        <p14:creationId xmlns:p14="http://schemas.microsoft.com/office/powerpoint/2010/main" val="17092948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course, one naïve solution, is to simply move the antenna randomly, until we find locations with sufficiently low interference.</a:t>
            </a:r>
          </a:p>
          <a:p>
            <a:endParaRPr lang="en-US" dirty="0" smtClean="0"/>
          </a:p>
          <a:p>
            <a:r>
              <a:rPr lang="en-US" dirty="0" smtClean="0"/>
              <a:t>So we went ahead and implemented this solution, but found that unfortunately,</a:t>
            </a:r>
            <a:r>
              <a:rPr lang="en-US" baseline="0" dirty="0" smtClean="0"/>
              <a:t> it</a:t>
            </a:r>
            <a:r>
              <a:rPr lang="en-US" dirty="0" smtClean="0"/>
              <a:t> does not work.</a:t>
            </a:r>
          </a:p>
          <a:p>
            <a:endParaRPr lang="en-US" dirty="0" smtClean="0"/>
          </a:p>
          <a:p>
            <a:r>
              <a:rPr lang="en-US" dirty="0" smtClean="0"/>
              <a:t>To</a:t>
            </a:r>
            <a:r>
              <a:rPr lang="en-US" baseline="0" dirty="0" smtClean="0"/>
              <a:t> understand why this is the case, we performed a simulation to analyze power of </a:t>
            </a:r>
            <a:r>
              <a:rPr lang="en-US" dirty="0" smtClean="0"/>
              <a:t>interference</a:t>
            </a:r>
            <a:r>
              <a:rPr lang="en-US" baseline="0" dirty="0" smtClean="0"/>
              <a:t> across spatial locations. </a:t>
            </a:r>
          </a:p>
          <a:p>
            <a:endParaRPr lang="en-US" baseline="0" dirty="0" smtClean="0"/>
          </a:p>
          <a:p>
            <a:r>
              <a:rPr lang="en-US" baseline="0" dirty="0" smtClean="0"/>
              <a:t>In particular, we modeled an indoor environment with ten randomly placed reflectors. </a:t>
            </a:r>
          </a:p>
          <a:p>
            <a:endParaRPr lang="en-US" baseline="0" dirty="0" smtClean="0"/>
          </a:p>
          <a:p>
            <a:r>
              <a:rPr lang="en-US" baseline="0" dirty="0" smtClean="0"/>
              <a:t>We then applied standard multipath models to calculate the </a:t>
            </a:r>
            <a:r>
              <a:rPr lang="en-US" dirty="0" smtClean="0"/>
              <a:t>interference</a:t>
            </a:r>
            <a:r>
              <a:rPr lang="en-US" baseline="0" dirty="0" smtClean="0"/>
              <a:t>. </a:t>
            </a:r>
          </a:p>
        </p:txBody>
      </p:sp>
      <p:sp>
        <p:nvSpPr>
          <p:cNvPr id="4" name="Slide Number Placeholder 3"/>
          <p:cNvSpPr>
            <a:spLocks noGrp="1"/>
          </p:cNvSpPr>
          <p:nvPr>
            <p:ph type="sldNum" sz="quarter" idx="10"/>
          </p:nvPr>
        </p:nvSpPr>
        <p:spPr/>
        <p:txBody>
          <a:bodyPr/>
          <a:lstStyle/>
          <a:p>
            <a:fld id="{8ABDE2E1-508A-0348-B6BB-FCC14CA8A972}" type="slidenum">
              <a:rPr lang="en-US" smtClean="0"/>
              <a:t>23</a:t>
            </a:fld>
            <a:endParaRPr lang="en-US"/>
          </a:p>
        </p:txBody>
      </p:sp>
    </p:spTree>
    <p:extLst>
      <p:ext uri="{BB962C8B-B14F-4D97-AF65-F5344CB8AC3E}">
        <p14:creationId xmlns:p14="http://schemas.microsoft.com/office/powerpoint/2010/main" val="17306430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a</a:t>
            </a:r>
            <a:r>
              <a:rPr lang="en-US" baseline="0" dirty="0" smtClean="0"/>
              <a:t> representative plot of the spatial profile of interference. </a:t>
            </a:r>
          </a:p>
          <a:p>
            <a:endParaRPr lang="en-US" baseline="0" dirty="0" smtClean="0"/>
          </a:p>
          <a:p>
            <a:r>
              <a:rPr lang="en-US" baseline="0" dirty="0" smtClean="0"/>
              <a:t>The red regions in this graph indicate high interference.</a:t>
            </a:r>
          </a:p>
        </p:txBody>
      </p:sp>
      <p:sp>
        <p:nvSpPr>
          <p:cNvPr id="4" name="Slide Number Placeholder 3"/>
          <p:cNvSpPr>
            <a:spLocks noGrp="1"/>
          </p:cNvSpPr>
          <p:nvPr>
            <p:ph type="sldNum" sz="quarter" idx="10"/>
          </p:nvPr>
        </p:nvSpPr>
        <p:spPr/>
        <p:txBody>
          <a:bodyPr/>
          <a:lstStyle/>
          <a:p>
            <a:fld id="{8ABDE2E1-508A-0348-B6BB-FCC14CA8A972}" type="slidenum">
              <a:rPr lang="en-US" smtClean="0"/>
              <a:t>24</a:t>
            </a:fld>
            <a:endParaRPr lang="en-US"/>
          </a:p>
        </p:txBody>
      </p:sp>
    </p:spTree>
    <p:extLst>
      <p:ext uri="{BB962C8B-B14F-4D97-AF65-F5344CB8AC3E}">
        <p14:creationId xmlns:p14="http://schemas.microsoft.com/office/powerpoint/2010/main" val="17306430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 while the blue spots depict points of low interference. </a:t>
            </a:r>
          </a:p>
          <a:p>
            <a:endParaRPr lang="en-US" baseline="0" dirty="0" smtClean="0"/>
          </a:p>
          <a:p>
            <a:r>
              <a:rPr lang="en-US" baseline="0" dirty="0" smtClean="0"/>
              <a:t>So, in effect, our goal is to find these blue spots.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ABDE2E1-508A-0348-B6BB-FCC14CA8A972}" type="slidenum">
              <a:rPr lang="en-US" smtClean="0"/>
              <a:t>25</a:t>
            </a:fld>
            <a:endParaRPr lang="en-US"/>
          </a:p>
        </p:txBody>
      </p:sp>
    </p:spTree>
    <p:extLst>
      <p:ext uri="{BB962C8B-B14F-4D97-AF65-F5344CB8AC3E}">
        <p14:creationId xmlns:p14="http://schemas.microsoft.com/office/powerpoint/2010/main" val="17306430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As you can see, these spots of low interference are fairly small, so it is difficult to stumble upon them very quickly in a random walk. </a:t>
            </a:r>
          </a:p>
        </p:txBody>
      </p:sp>
      <p:sp>
        <p:nvSpPr>
          <p:cNvPr id="4" name="Slide Number Placeholder 3"/>
          <p:cNvSpPr>
            <a:spLocks noGrp="1"/>
          </p:cNvSpPr>
          <p:nvPr>
            <p:ph type="sldNum" sz="quarter" idx="10"/>
          </p:nvPr>
        </p:nvSpPr>
        <p:spPr/>
        <p:txBody>
          <a:bodyPr/>
          <a:lstStyle/>
          <a:p>
            <a:fld id="{8ABDE2E1-508A-0348-B6BB-FCC14CA8A972}" type="slidenum">
              <a:rPr lang="en-US" smtClean="0"/>
              <a:t>26</a:t>
            </a:fld>
            <a:endParaRPr lang="en-US"/>
          </a:p>
        </p:txBody>
      </p:sp>
    </p:spTree>
    <p:extLst>
      <p:ext uri="{BB962C8B-B14F-4D97-AF65-F5344CB8AC3E}">
        <p14:creationId xmlns:p14="http://schemas.microsoft.com/office/powerpoint/2010/main" val="17306430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notice here</a:t>
            </a:r>
            <a:r>
              <a:rPr lang="en-US" baseline="0" dirty="0" smtClean="0"/>
              <a:t> that the interference appears to be a smooth function over space. </a:t>
            </a:r>
          </a:p>
          <a:p>
            <a:endParaRPr lang="en-US" baseline="0" dirty="0" smtClean="0"/>
          </a:p>
          <a:p>
            <a:r>
              <a:rPr lang="en-US" baseline="0" dirty="0" smtClean="0"/>
              <a:t>The reason for this is that the interference is derived from wireless channels, which are themselves, smooth and continuous over space.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27</a:t>
            </a:fld>
            <a:endParaRPr lang="en-US"/>
          </a:p>
        </p:txBody>
      </p:sp>
    </p:spTree>
    <p:extLst>
      <p:ext uri="{BB962C8B-B14F-4D97-AF65-F5344CB8AC3E}">
        <p14:creationId xmlns:p14="http://schemas.microsoft.com/office/powerpoint/2010/main" val="1308550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the solution we adopt is to design a stochastic hill climbing algorithm.</a:t>
            </a:r>
          </a:p>
          <a:p>
            <a:endParaRPr lang="en-US" dirty="0" smtClean="0"/>
          </a:p>
          <a:p>
            <a:r>
              <a:rPr lang="en-US" dirty="0" smtClean="0"/>
              <a:t>Essentially</a:t>
            </a:r>
            <a:r>
              <a:rPr lang="en-US" baseline="0" dirty="0" smtClean="0"/>
              <a:t> the algorithm moves by picking an arbitrary direction and measuring how the interference changes along that direction. </a:t>
            </a:r>
            <a:endParaRPr lang="en-US" dirty="0" smtClean="0"/>
          </a:p>
        </p:txBody>
      </p:sp>
      <p:sp>
        <p:nvSpPr>
          <p:cNvPr id="4" name="Slide Number Placeholder 3"/>
          <p:cNvSpPr>
            <a:spLocks noGrp="1"/>
          </p:cNvSpPr>
          <p:nvPr>
            <p:ph type="sldNum" sz="quarter" idx="10"/>
          </p:nvPr>
        </p:nvSpPr>
        <p:spPr/>
        <p:txBody>
          <a:bodyPr/>
          <a:lstStyle/>
          <a:p>
            <a:fld id="{8ABDE2E1-508A-0348-B6BB-FCC14CA8A972}" type="slidenum">
              <a:rPr lang="en-US" smtClean="0"/>
              <a:t>28</a:t>
            </a:fld>
            <a:endParaRPr lang="en-US"/>
          </a:p>
        </p:txBody>
      </p:sp>
    </p:spTree>
    <p:extLst>
      <p:ext uri="{BB962C8B-B14F-4D97-AF65-F5344CB8AC3E}">
        <p14:creationId xmlns:p14="http://schemas.microsoft.com/office/powerpoint/2010/main" val="14641593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I decreased, as desired,</a:t>
            </a:r>
            <a:r>
              <a:rPr lang="en-US" baseline="0" dirty="0" smtClean="0"/>
              <a:t> then we continue in that direction until the interference starts to increase again.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29</a:t>
            </a:fld>
            <a:endParaRPr lang="en-US"/>
          </a:p>
        </p:txBody>
      </p:sp>
    </p:spTree>
    <p:extLst>
      <p:ext uri="{BB962C8B-B14F-4D97-AF65-F5344CB8AC3E}">
        <p14:creationId xmlns:p14="http://schemas.microsoft.com/office/powerpoint/2010/main" val="357623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there</a:t>
            </a:r>
            <a:r>
              <a:rPr lang="en-US" baseline="0" dirty="0" smtClean="0"/>
              <a:t> continues to be a large class of our smaller devices which still have single antennas.</a:t>
            </a:r>
          </a:p>
          <a:p>
            <a:endParaRPr lang="en-US" baseline="0" dirty="0" smtClean="0"/>
          </a:p>
          <a:p>
            <a:r>
              <a:rPr lang="en-US" baseline="0" dirty="0" smtClean="0"/>
              <a:t>For example, the vast majority of cellphones today, when uploading a video over Wi-Fi still use only a single antenna.</a:t>
            </a:r>
          </a:p>
          <a:p>
            <a:endParaRPr lang="en-US" baseline="0" dirty="0" smtClean="0"/>
          </a:p>
          <a:p>
            <a:r>
              <a:rPr lang="en-US" baseline="0" dirty="0" smtClean="0"/>
              <a:t>So does a wireless web-cam sending a live video feed to your laptop.</a:t>
            </a:r>
          </a:p>
          <a:p>
            <a:endParaRPr lang="en-US" baseline="0" dirty="0" smtClean="0"/>
          </a:p>
          <a:p>
            <a:r>
              <a:rPr lang="en-US" baseline="0" dirty="0" smtClean="0"/>
              <a:t>And in sensor networks, small sensors cannot afford more than a single antenna to send its data to the base station.</a:t>
            </a:r>
          </a:p>
          <a:p>
            <a:endParaRPr lang="en-US" baseline="0" dirty="0" smtClean="0"/>
          </a:p>
          <a:p>
            <a:r>
              <a:rPr lang="en-US" baseline="0" dirty="0" smtClean="0"/>
              <a:t>Much of these devices are constrained to have single antennas due to limits on power and form factor.</a:t>
            </a:r>
          </a:p>
          <a:p>
            <a:endParaRPr lang="en-US" baseline="0" dirty="0" smtClean="0"/>
          </a:p>
          <a:p>
            <a:r>
              <a:rPr lang="en-US" baseline="0" dirty="0" smtClean="0"/>
              <a:t>As a result, they are largely left out of much of the benefits in throughput from these MIMO techniques.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3</a:t>
            </a:fld>
            <a:endParaRPr lang="en-US"/>
          </a:p>
        </p:txBody>
      </p:sp>
    </p:spTree>
    <p:extLst>
      <p:ext uri="{BB962C8B-B14F-4D97-AF65-F5344CB8AC3E}">
        <p14:creationId xmlns:p14="http://schemas.microsoft.com/office/powerpoint/2010/main" val="8148360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that point, we pick a new random direction and proceed along that direction.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30</a:t>
            </a:fld>
            <a:endParaRPr lang="en-US"/>
          </a:p>
        </p:txBody>
      </p:sp>
    </p:spTree>
    <p:extLst>
      <p:ext uri="{BB962C8B-B14F-4D97-AF65-F5344CB8AC3E}">
        <p14:creationId xmlns:p14="http://schemas.microsoft.com/office/powerpoint/2010/main" val="33119239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case, the new direction increases interference, so we backtrack along the opposite direction.</a:t>
            </a:r>
            <a:r>
              <a:rPr lang="en-US" baseline="0" dirty="0" smtClean="0"/>
              <a:t> </a:t>
            </a:r>
          </a:p>
          <a:p>
            <a:endParaRPr lang="en-US" baseline="0" dirty="0" smtClean="0"/>
          </a:p>
          <a:p>
            <a:r>
              <a:rPr lang="en-US" baseline="0" dirty="0" smtClean="0"/>
              <a:t>We repeat this algorithm multiple times, and found that it eventually converges to points of minimum interference.</a:t>
            </a:r>
          </a:p>
          <a:p>
            <a:endParaRPr lang="en-US" baseline="0" dirty="0" smtClean="0"/>
          </a:p>
          <a:p>
            <a:r>
              <a:rPr lang="en-US" baseline="0" dirty="0" smtClean="0"/>
              <a:t>Hence, </a:t>
            </a:r>
            <a:r>
              <a:rPr lang="en-US" baseline="0" dirty="0" err="1" smtClean="0"/>
              <a:t>MoMIMO</a:t>
            </a:r>
            <a:r>
              <a:rPr lang="en-US" baseline="0" dirty="0" smtClean="0"/>
              <a:t> can use this mechanism to guide an AP’s antenna to positions of alignment. </a:t>
            </a:r>
          </a:p>
        </p:txBody>
      </p:sp>
      <p:sp>
        <p:nvSpPr>
          <p:cNvPr id="4" name="Slide Number Placeholder 3"/>
          <p:cNvSpPr>
            <a:spLocks noGrp="1"/>
          </p:cNvSpPr>
          <p:nvPr>
            <p:ph type="sldNum" sz="quarter" idx="10"/>
          </p:nvPr>
        </p:nvSpPr>
        <p:spPr/>
        <p:txBody>
          <a:bodyPr/>
          <a:lstStyle/>
          <a:p>
            <a:fld id="{8ABDE2E1-508A-0348-B6BB-FCC14CA8A972}" type="slidenum">
              <a:rPr lang="en-US" smtClean="0"/>
              <a:t>31</a:t>
            </a:fld>
            <a:endParaRPr lang="en-US"/>
          </a:p>
        </p:txBody>
      </p:sp>
    </p:spTree>
    <p:extLst>
      <p:ext uri="{BB962C8B-B14F-4D97-AF65-F5344CB8AC3E}">
        <p14:creationId xmlns:p14="http://schemas.microsoft.com/office/powerpoint/2010/main" val="13902698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that we know how to find positions of alignment, let</a:t>
            </a:r>
            <a:r>
              <a:rPr lang="fr-FR" baseline="0" dirty="0" smtClean="0"/>
              <a:t>’</a:t>
            </a:r>
            <a:r>
              <a:rPr lang="en-US" baseline="0" dirty="0" smtClean="0"/>
              <a:t>s see how we can use this to impact general networks. </a:t>
            </a:r>
          </a:p>
        </p:txBody>
      </p:sp>
      <p:sp>
        <p:nvSpPr>
          <p:cNvPr id="4" name="Slide Number Placeholder 3"/>
          <p:cNvSpPr>
            <a:spLocks noGrp="1"/>
          </p:cNvSpPr>
          <p:nvPr>
            <p:ph type="sldNum" sz="quarter" idx="10"/>
          </p:nvPr>
        </p:nvSpPr>
        <p:spPr/>
        <p:txBody>
          <a:bodyPr/>
          <a:lstStyle/>
          <a:p>
            <a:fld id="{10BAE336-D552-3342-AE70-4E3BA362A6FD}" type="slidenum">
              <a:rPr lang="en-US" smtClean="0"/>
              <a:t>32</a:t>
            </a:fld>
            <a:endParaRPr lang="en-US"/>
          </a:p>
        </p:txBody>
      </p:sp>
    </p:spTree>
    <p:extLst>
      <p:ext uri="{BB962C8B-B14F-4D97-AF65-F5344CB8AC3E}">
        <p14:creationId xmlns:p14="http://schemas.microsoft.com/office/powerpoint/2010/main" val="2243578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begin with, let’s say</a:t>
            </a:r>
            <a:r>
              <a:rPr lang="en-US" baseline="0" dirty="0" smtClean="0"/>
              <a:t> we have three single-antenna clients which want to transmit concurrently to their two antenna APs.</a:t>
            </a:r>
          </a:p>
          <a:p>
            <a:endParaRPr lang="en-US" baseline="0" dirty="0" smtClean="0"/>
          </a:p>
          <a:p>
            <a:r>
              <a:rPr lang="en-US" baseline="0" dirty="0" smtClean="0"/>
              <a:t>Of course, this would, for example, cause interference from C2 and C3’s signal at AP1.</a:t>
            </a:r>
          </a:p>
          <a:p>
            <a:endParaRPr lang="en-US" baseline="0" dirty="0" smtClean="0"/>
          </a:p>
          <a:p>
            <a:r>
              <a:rPr lang="en-US" baseline="0" dirty="0" smtClean="0"/>
              <a:t>To mitigate this, we apply </a:t>
            </a:r>
            <a:r>
              <a:rPr lang="en-US" baseline="0" dirty="0" err="1" smtClean="0"/>
              <a:t>MoMIMO’s</a:t>
            </a:r>
            <a:r>
              <a:rPr lang="en-US" baseline="0" dirty="0" smtClean="0"/>
              <a:t> algorithm so that C2 and C3 are aligned at AP1.</a:t>
            </a:r>
          </a:p>
          <a:p>
            <a:endParaRPr lang="en-US" baseline="0" dirty="0" smtClean="0"/>
          </a:p>
          <a:p>
            <a:r>
              <a:rPr lang="en-US" baseline="0" dirty="0" smtClean="0"/>
              <a:t>This way, AP1 can receive its signal from C1 interference-free.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33</a:t>
            </a:fld>
            <a:endParaRPr lang="en-US"/>
          </a:p>
        </p:txBody>
      </p:sp>
    </p:spTree>
    <p:extLst>
      <p:ext uri="{BB962C8B-B14F-4D97-AF65-F5344CB8AC3E}">
        <p14:creationId xmlns:p14="http://schemas.microsoft.com/office/powerpoint/2010/main" val="38221966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perform a similar alignment at AP2</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34</a:t>
            </a:fld>
            <a:endParaRPr lang="en-US"/>
          </a:p>
        </p:txBody>
      </p:sp>
    </p:spTree>
    <p:extLst>
      <p:ext uri="{BB962C8B-B14F-4D97-AF65-F5344CB8AC3E}">
        <p14:creationId xmlns:p14="http://schemas.microsoft.com/office/powerpoint/2010/main" val="38221966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And AP3..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35</a:t>
            </a:fld>
            <a:endParaRPr lang="en-US"/>
          </a:p>
        </p:txBody>
      </p:sp>
    </p:spTree>
    <p:extLst>
      <p:ext uri="{BB962C8B-B14F-4D97-AF65-F5344CB8AC3E}">
        <p14:creationId xmlns:p14="http://schemas.microsoft.com/office/powerpoint/2010/main" val="382219661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 that </a:t>
            </a:r>
            <a:r>
              <a:rPr lang="en-US" baseline="0" dirty="0" smtClean="0"/>
              <a:t>we ultimately have 3 concurrent streams, thereby providing a gain in throughput. </a:t>
            </a:r>
          </a:p>
          <a:p>
            <a:endParaRPr lang="en-US" baseline="0" dirty="0" smtClean="0"/>
          </a:p>
          <a:p>
            <a:r>
              <a:rPr lang="en-US" baseline="0" dirty="0" smtClean="0"/>
              <a:t>In the paper, we show that this can be readily generalized so that N antenna APs, each with one adjustable antenna can enable N+1 concurrent streams on the uplink.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36</a:t>
            </a:fld>
            <a:endParaRPr lang="en-US"/>
          </a:p>
        </p:txBody>
      </p:sp>
    </p:spTree>
    <p:extLst>
      <p:ext uri="{BB962C8B-B14F-4D97-AF65-F5344CB8AC3E}">
        <p14:creationId xmlns:p14="http://schemas.microsoft.com/office/powerpoint/2010/main" val="38221966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 this</a:t>
            </a:r>
            <a:r>
              <a:rPr lang="en-US" baseline="0" dirty="0" smtClean="0"/>
              <a:t> provides</a:t>
            </a:r>
            <a:r>
              <a:rPr lang="en-US" dirty="0" smtClean="0"/>
              <a:t> gains to uplink traffic, what about downlink packets from the APs to the clients?</a:t>
            </a:r>
            <a:endParaRPr lang="en-US" baseline="0" dirty="0" smtClean="0"/>
          </a:p>
          <a:p>
            <a:endParaRPr lang="en-US" baseline="0" dirty="0" smtClean="0"/>
          </a:p>
          <a:p>
            <a:r>
              <a:rPr lang="en-US" baseline="0" dirty="0" smtClean="0"/>
              <a:t>Ideally, we want these downlink packets to also be sent concurrently from each AP to its corresponding client. </a:t>
            </a:r>
          </a:p>
          <a:p>
            <a:endParaRPr lang="en-US" baseline="0" dirty="0" smtClean="0"/>
          </a:p>
          <a:p>
            <a:r>
              <a:rPr lang="en-US" baseline="0" dirty="0" smtClean="0"/>
              <a:t>Unfortunately, these packets will now cause interference at the clients. For instance, here AP1’s packets interfere at both client C2 and C3.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37</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for</a:t>
            </a:r>
            <a:r>
              <a:rPr lang="en-US" baseline="0" dirty="0" smtClean="0"/>
              <a:t> the moment focus on AP1’s interference on the downlink to C2 and C3.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38</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a:t>
            </a:r>
            <a:r>
              <a:rPr lang="en-US" baseline="0" dirty="0" smtClean="0"/>
              <a:t> AP1 has two antennas. </a:t>
            </a:r>
          </a:p>
          <a:p>
            <a:endParaRPr lang="en-US" baseline="0" dirty="0" smtClean="0"/>
          </a:p>
          <a:p>
            <a:r>
              <a:rPr lang="en-US" baseline="0" dirty="0" smtClean="0"/>
              <a:t>And from basic MIMO, we know that a 2-antenna node can null interference at up to 1 antenna. </a:t>
            </a:r>
          </a:p>
          <a:p>
            <a:endParaRPr lang="en-US" baseline="0" dirty="0" smtClean="0"/>
          </a:p>
          <a:p>
            <a:r>
              <a:rPr lang="en-US" baseline="0" dirty="0" smtClean="0"/>
              <a:t>So let’s say AP1 nulls signals to client C2. Of course it does not have enough antennas to null at C3 as well. So, what does it need to do it null interference at C3?</a:t>
            </a:r>
          </a:p>
          <a:p>
            <a:endParaRPr lang="en-US" baseline="0" dirty="0" smtClean="0"/>
          </a:p>
          <a:p>
            <a:r>
              <a:rPr lang="en-US" baseline="0" dirty="0" smtClean="0"/>
              <a:t>Surprisingly, the answer is that it needs to do absolutely nothing!</a:t>
            </a:r>
          </a:p>
          <a:p>
            <a:endParaRPr lang="en-US" baseline="0" dirty="0" smtClean="0"/>
          </a:p>
          <a:p>
            <a:r>
              <a:rPr lang="en-US" baseline="0" dirty="0" smtClean="0"/>
              <a:t>To see why this is the case, recall that we had aligned C2 and C3 at AP1 on the uplink.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39</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our goal, in this talk, is to bring these MIMO benefits to single antenna devices.</a:t>
            </a:r>
          </a:p>
          <a:p>
            <a:endParaRPr lang="en-US" baseline="0" dirty="0" smtClean="0"/>
          </a:p>
          <a:p>
            <a:r>
              <a:rPr lang="en-US" baseline="0" dirty="0" smtClean="0"/>
              <a:t>In particular, we focus on one of the most general MIMO interference management techniques, called interference alignment.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4</a:t>
            </a:fld>
            <a:endParaRPr lang="en-US"/>
          </a:p>
        </p:txBody>
      </p:sp>
    </p:spTree>
    <p:extLst>
      <p:ext uri="{BB962C8B-B14F-4D97-AF65-F5344CB8AC3E}">
        <p14:creationId xmlns:p14="http://schemas.microsoft.com/office/powerpoint/2010/main" val="3249130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means that from AP1’s perspective, C2 and C3</a:t>
            </a:r>
            <a:r>
              <a:rPr lang="en-US" baseline="0" dirty="0" smtClean="0"/>
              <a:t> appear to look like one client node.</a:t>
            </a:r>
          </a:p>
          <a:p>
            <a:endParaRPr lang="en-US" baseline="0" dirty="0" smtClean="0"/>
          </a:p>
          <a:p>
            <a:r>
              <a:rPr lang="en-US" baseline="0" dirty="0" smtClean="0"/>
              <a:t>So whenever AP1 nulls its signal at C2.</a:t>
            </a:r>
          </a:p>
          <a:p>
            <a:endParaRPr lang="en-US" baseline="0" dirty="0" smtClean="0"/>
          </a:p>
          <a:p>
            <a:r>
              <a:rPr lang="en-US" baseline="0" dirty="0" smtClean="0"/>
              <a:t>It also ends up nulling at C3 absolutely for free!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40</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a:t>
            </a:r>
            <a:r>
              <a:rPr lang="en-US" baseline="0" dirty="0" smtClean="0"/>
              <a:t> more formally understand why this is the case, let’s look at the uplink wireless channels from clients to the access points.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Let h1 and h2 be the uplink wireless channels from C2 to the AP’s antennas.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So C2’s signal will lie along (h1, h2) in the antenna space of the AP.</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Similarly, let h3 and h4 be the channels from C3 to the AP.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r>
              <a:rPr lang="en-US" baseline="0" dirty="0" smtClean="0"/>
              <a:t>But remember that C2 and C3 were aligned at AP1 on the uplink, so (h3, h4) will lie in the same direction as (h1, h2). . Notice that from alignment, these two vectors have the exact same slope.</a:t>
            </a:r>
          </a:p>
          <a:p>
            <a:endParaRPr lang="en-US" baseline="0" dirty="0" smtClean="0"/>
          </a:p>
          <a:p>
            <a:r>
              <a:rPr lang="en-US" baseline="0" dirty="0" smtClean="0"/>
              <a:t>So we can write that h1/h2 is the same as h3/h4. </a:t>
            </a:r>
          </a:p>
        </p:txBody>
      </p:sp>
      <p:sp>
        <p:nvSpPr>
          <p:cNvPr id="4" name="Slide Number Placeholder 3"/>
          <p:cNvSpPr>
            <a:spLocks noGrp="1"/>
          </p:cNvSpPr>
          <p:nvPr>
            <p:ph type="sldNum" sz="quarter" idx="10"/>
          </p:nvPr>
        </p:nvSpPr>
        <p:spPr/>
        <p:txBody>
          <a:bodyPr/>
          <a:lstStyle/>
          <a:p>
            <a:fld id="{8ABDE2E1-508A-0348-B6BB-FCC14CA8A972}" type="slidenum">
              <a:rPr lang="en-US" smtClean="0"/>
              <a:t>41</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let’s suppose we now</a:t>
            </a:r>
            <a:r>
              <a:rPr lang="en-US" baseline="0" dirty="0" smtClean="0"/>
              <a:t> flip the direction of transmission and look at the channels on the downlink.</a:t>
            </a:r>
          </a:p>
          <a:p>
            <a:endParaRPr lang="en-US" baseline="0" dirty="0" smtClean="0"/>
          </a:p>
          <a:p>
            <a:r>
              <a:rPr lang="en-US" baseline="0" dirty="0" smtClean="0"/>
              <a:t>Interestingly, the channels on the downlink are the same. This follows from reciprocity, which states that channels on the downlink are the same as channels on the uplink. </a:t>
            </a:r>
          </a:p>
          <a:p>
            <a:endParaRPr lang="en-US" baseline="0" dirty="0" smtClean="0"/>
          </a:p>
          <a:p>
            <a:r>
              <a:rPr lang="en-US" dirty="0" smtClean="0"/>
              <a:t>Let’s say AP1 decided to null its signal to C2. </a:t>
            </a:r>
            <a:r>
              <a:rPr lang="en-US" dirty="0" smtClean="0"/>
              <a:t>To do this, it leverages a concept called</a:t>
            </a:r>
            <a:r>
              <a:rPr lang="en-US" baseline="0" dirty="0" smtClean="0"/>
              <a:t> “MIMO precoding”. </a:t>
            </a:r>
          </a:p>
          <a:p>
            <a:endParaRPr lang="en-US" baseline="0" dirty="0" smtClean="0"/>
          </a:p>
          <a:p>
            <a:r>
              <a:rPr lang="en-US" baseline="0" dirty="0" smtClean="0"/>
              <a:t>Essentially, AP1 </a:t>
            </a:r>
            <a:r>
              <a:rPr lang="en-US" dirty="0" smtClean="0"/>
              <a:t>transmits a signal x on the first antenna, and sends the</a:t>
            </a:r>
            <a:r>
              <a:rPr lang="en-US" baseline="0" dirty="0" smtClean="0"/>
              <a:t> same signal x, but multiplied by some constant alpha on the second antenna. So the received signal will be h</a:t>
            </a:r>
            <a:r>
              <a:rPr lang="en-US" baseline="-25000" dirty="0" smtClean="0"/>
              <a:t>1</a:t>
            </a:r>
            <a:r>
              <a:rPr lang="en-US" baseline="0" dirty="0" smtClean="0"/>
              <a:t>x +</a:t>
            </a:r>
            <a:r>
              <a:rPr lang="en-US" baseline="0" dirty="0" smtClean="0">
                <a:solidFill>
                  <a:srgbClr val="000000"/>
                </a:solidFill>
              </a:rPr>
              <a:t> </a:t>
            </a:r>
            <a:r>
              <a:rPr lang="en-US" sz="1200" dirty="0" smtClean="0">
                <a:solidFill>
                  <a:srgbClr val="000000"/>
                </a:solidFill>
              </a:rPr>
              <a:t>h</a:t>
            </a:r>
            <a:r>
              <a:rPr lang="en-US" sz="1200" baseline="-25000" dirty="0" smtClean="0">
                <a:solidFill>
                  <a:srgbClr val="000000"/>
                </a:solidFill>
              </a:rPr>
              <a:t>2</a:t>
            </a:r>
            <a:r>
              <a:rPr lang="en-US" sz="1200" dirty="0" smtClean="0">
                <a:solidFill>
                  <a:srgbClr val="000000"/>
                </a:solidFill>
              </a:rPr>
              <a:t>αx</a:t>
            </a:r>
            <a:r>
              <a:rPr lang="en-US" sz="1200" baseline="0" dirty="0" smtClean="0">
                <a:solidFill>
                  <a:srgbClr val="000000"/>
                </a:solidFill>
              </a:rPr>
              <a:t>. </a:t>
            </a:r>
            <a:endParaRPr lang="en-US" dirty="0" smtClean="0"/>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42</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then</a:t>
            </a:r>
            <a:r>
              <a:rPr lang="en-US" dirty="0" smtClean="0"/>
              <a:t> picks</a:t>
            </a:r>
            <a:r>
              <a:rPr lang="en-US" baseline="0" dirty="0" smtClean="0"/>
              <a:t> this constant alpha so that the signal received at C2 h</a:t>
            </a:r>
            <a:r>
              <a:rPr lang="en-US" baseline="-25000" dirty="0" smtClean="0"/>
              <a:t>1</a:t>
            </a:r>
            <a:r>
              <a:rPr lang="en-US" baseline="0" dirty="0" smtClean="0"/>
              <a:t>x +</a:t>
            </a:r>
            <a:r>
              <a:rPr lang="en-US" baseline="0" dirty="0" smtClean="0">
                <a:solidFill>
                  <a:srgbClr val="000000"/>
                </a:solidFill>
              </a:rPr>
              <a:t> </a:t>
            </a:r>
            <a:r>
              <a:rPr lang="en-US" sz="1200" dirty="0" smtClean="0">
                <a:solidFill>
                  <a:srgbClr val="000000"/>
                </a:solidFill>
              </a:rPr>
              <a:t>h</a:t>
            </a:r>
            <a:r>
              <a:rPr lang="en-US" sz="1200" baseline="-25000" dirty="0" smtClean="0">
                <a:solidFill>
                  <a:srgbClr val="000000"/>
                </a:solidFill>
              </a:rPr>
              <a:t>2</a:t>
            </a:r>
            <a:r>
              <a:rPr lang="en-US" sz="1200" dirty="0" smtClean="0">
                <a:solidFill>
                  <a:srgbClr val="000000"/>
                </a:solidFill>
              </a:rPr>
              <a:t>αx = 0 is zero, that is,</a:t>
            </a:r>
            <a:r>
              <a:rPr lang="en-US" sz="1200" baseline="0" dirty="0" smtClean="0">
                <a:solidFill>
                  <a:srgbClr val="000000"/>
                </a:solidFill>
              </a:rPr>
              <a:t> any interference at C2 has been</a:t>
            </a:r>
            <a:r>
              <a:rPr lang="en-US" sz="1200" dirty="0" smtClean="0">
                <a:solidFill>
                  <a:srgbClr val="000000"/>
                </a:solidFill>
              </a:rPr>
              <a:t> nulled. </a:t>
            </a:r>
            <a:endParaRPr lang="en-US" dirty="0">
              <a:solidFill>
                <a:srgbClr val="000000"/>
              </a:solidFill>
            </a:endParaRPr>
          </a:p>
        </p:txBody>
      </p:sp>
      <p:sp>
        <p:nvSpPr>
          <p:cNvPr id="4" name="Slide Number Placeholder 3"/>
          <p:cNvSpPr>
            <a:spLocks noGrp="1"/>
          </p:cNvSpPr>
          <p:nvPr>
            <p:ph type="sldNum" sz="quarter" idx="10"/>
          </p:nvPr>
        </p:nvSpPr>
        <p:spPr/>
        <p:txBody>
          <a:bodyPr/>
          <a:lstStyle/>
          <a:p>
            <a:fld id="{8ABDE2E1-508A-0348-B6BB-FCC14CA8A972}" type="slidenum">
              <a:rPr lang="en-US" smtClean="0"/>
              <a:t>43</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after</a:t>
            </a:r>
            <a:r>
              <a:rPr lang="en-US" baseline="0" dirty="0" smtClean="0"/>
              <a:t> some very simple math, this means for nulling, alpha must be equal to –h1/h2</a:t>
            </a:r>
          </a:p>
          <a:p>
            <a:endParaRPr lang="en-US" baseline="0" dirty="0" smtClean="0"/>
          </a:p>
          <a:p>
            <a:r>
              <a:rPr lang="en-US" dirty="0" smtClean="0"/>
              <a:t>But remember that</a:t>
            </a:r>
            <a:r>
              <a:rPr lang="en-US" baseline="0" dirty="0" smtClean="0"/>
              <a:t> our equation for alignment was h1/h2 = h3/h4.</a:t>
            </a:r>
          </a:p>
          <a:p>
            <a:endParaRPr lang="en-US" baseline="0" dirty="0" smtClean="0"/>
          </a:p>
          <a:p>
            <a:r>
              <a:rPr lang="en-US" baseline="0" dirty="0" smtClean="0"/>
              <a:t>In other words, alpha must also be equal to –h3/h4</a:t>
            </a:r>
          </a:p>
          <a:p>
            <a:endParaRPr lang="en-US" baseline="0" dirty="0" smtClean="0"/>
          </a:p>
          <a:p>
            <a:r>
              <a:rPr lang="en-US" baseline="0" dirty="0" smtClean="0"/>
              <a:t>This means that it obeys the precise condition for AP1 to null at C3 as well. So by nulling at C2, we also observe nulling at C3, with completely for free.</a:t>
            </a:r>
          </a:p>
          <a:p>
            <a:endParaRPr lang="en-US" baseline="0" dirty="0" smtClean="0"/>
          </a:p>
          <a:p>
            <a:r>
              <a:rPr lang="en-US" baseline="0" dirty="0" smtClean="0"/>
              <a:t>Hence, alignment on the uplink enables nulling on the downlink, with no extra movement necessary.</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44</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Thus, AP</a:t>
            </a:r>
            <a:r>
              <a:rPr lang="en-US" baseline="0" dirty="0" smtClean="0"/>
              <a:t>1 can now transmit its signal to client C1 without causing any interference at C2 and C3. </a:t>
            </a:r>
            <a:endParaRPr lang="en-US"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45</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repeat this process at AP2</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46</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and</a:t>
            </a:r>
            <a:r>
              <a:rPr lang="en-US" baseline="0" dirty="0" smtClean="0"/>
              <a:t> AP3</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47</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 that we can</a:t>
            </a:r>
            <a:r>
              <a:rPr lang="en-US" baseline="0" dirty="0" smtClean="0"/>
              <a:t> ultimately send packets concurrently on the downlink.</a:t>
            </a:r>
          </a:p>
          <a:p>
            <a:endParaRPr lang="en-US" baseline="0" dirty="0" smtClean="0"/>
          </a:p>
          <a:p>
            <a:r>
              <a:rPr lang="en-US" baseline="0" dirty="0" smtClean="0"/>
              <a:t>Thus, </a:t>
            </a:r>
            <a:r>
              <a:rPr lang="en-US" baseline="0" dirty="0" err="1" smtClean="0"/>
              <a:t>MoMIMO</a:t>
            </a:r>
            <a:r>
              <a:rPr lang="en-US" baseline="0" dirty="0" smtClean="0"/>
              <a:t> provides throughput gains to both uplink and downlink traffic. </a:t>
            </a:r>
            <a:endParaRPr lang="en-US" dirty="0" smtClean="0"/>
          </a:p>
          <a:p>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48</a:t>
            </a:fld>
            <a:endParaRPr lang="en-US"/>
          </a:p>
        </p:txBody>
      </p:sp>
    </p:spTree>
    <p:extLst>
      <p:ext uri="{BB962C8B-B14F-4D97-AF65-F5344CB8AC3E}">
        <p14:creationId xmlns:p14="http://schemas.microsoft.com/office/powerpoint/2010/main" val="140530542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understand how </a:t>
            </a:r>
            <a:r>
              <a:rPr lang="en-US" dirty="0" err="1" smtClean="0"/>
              <a:t>MoMIMO</a:t>
            </a:r>
            <a:r>
              <a:rPr lang="en-US" dirty="0" smtClean="0"/>
              <a:t> works, lets see how it performs in practice.</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33C52261-85B6-0A4A-8AA5-6939B0079CC1}" type="slidenum">
              <a:rPr lang="en-US" smtClean="0"/>
              <a:t>49</a:t>
            </a:fld>
            <a:endParaRPr lang="en-US"/>
          </a:p>
        </p:txBody>
      </p:sp>
    </p:spTree>
    <p:extLst>
      <p:ext uri="{BB962C8B-B14F-4D97-AF65-F5344CB8AC3E}">
        <p14:creationId xmlns:p14="http://schemas.microsoft.com/office/powerpoint/2010/main" val="41926745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 me give you</a:t>
            </a:r>
            <a:r>
              <a:rPr lang="en-US" baseline="0" dirty="0" smtClean="0"/>
              <a:t> a quick primer on how interference alignment works. </a:t>
            </a:r>
          </a:p>
          <a:p>
            <a:endParaRPr lang="en-US" baseline="0" dirty="0" smtClean="0"/>
          </a:p>
          <a:p>
            <a:r>
              <a:rPr lang="en-US" baseline="0" dirty="0" smtClean="0"/>
              <a:t>Let’s say we have a 2-antenna client device uploading packets to a 2-antenna access point.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Since AP1 is a 2-antenna access point, it gets some part of this signals on antenna 1 and some on antenna 2. </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So we can represent C1’s signal as 2-dimensional vector. </a:t>
            </a:r>
          </a:p>
          <a:p>
            <a:endParaRPr lang="en-US" baseline="0" dirty="0" smtClean="0"/>
          </a:p>
          <a:p>
            <a:r>
              <a:rPr lang="en-US" dirty="0" smtClean="0"/>
              <a:t>But suppose two neighboring clients C2 and</a:t>
            </a:r>
            <a:r>
              <a:rPr lang="en-US" baseline="0" dirty="0" smtClean="0"/>
              <a:t> C3 interfere with this transmission. Of course, their signals will now also appear in the 2-antenna space. </a:t>
            </a:r>
          </a:p>
          <a:p>
            <a:endParaRPr lang="en-US" baseline="0" dirty="0" smtClean="0"/>
          </a:p>
          <a:p>
            <a:r>
              <a:rPr lang="en-US" baseline="0" dirty="0" smtClean="0"/>
              <a:t>But recall from basic MIMO, that an 2-antenna wireless node can only decode up to 2 independent signals. So as AP1 receives 3 independent signals…</a:t>
            </a:r>
          </a:p>
        </p:txBody>
      </p:sp>
      <p:sp>
        <p:nvSpPr>
          <p:cNvPr id="4" name="Slide Number Placeholder 3"/>
          <p:cNvSpPr>
            <a:spLocks noGrp="1"/>
          </p:cNvSpPr>
          <p:nvPr>
            <p:ph type="sldNum" sz="quarter" idx="10"/>
          </p:nvPr>
        </p:nvSpPr>
        <p:spPr/>
        <p:txBody>
          <a:bodyPr/>
          <a:lstStyle/>
          <a:p>
            <a:fld id="{8ABDE2E1-508A-0348-B6BB-FCC14CA8A972}" type="slidenum">
              <a:rPr lang="en-US" smtClean="0"/>
              <a:t>5</a:t>
            </a:fld>
            <a:endParaRPr lang="en-US"/>
          </a:p>
        </p:txBody>
      </p:sp>
    </p:spTree>
    <p:extLst>
      <p:ext uri="{BB962C8B-B14F-4D97-AF65-F5344CB8AC3E}">
        <p14:creationId xmlns:p14="http://schemas.microsoft.com/office/powerpoint/2010/main" val="382219661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implemented </a:t>
            </a:r>
            <a:r>
              <a:rPr lang="en-US" dirty="0" err="1" smtClean="0"/>
              <a:t>MoMIMO</a:t>
            </a:r>
            <a:r>
              <a:rPr lang="en-US" dirty="0" smtClean="0"/>
              <a:t> on USRP</a:t>
            </a:r>
            <a:r>
              <a:rPr lang="en-US" baseline="0" dirty="0" smtClean="0"/>
              <a:t> software radios.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mounted the AP’s</a:t>
            </a:r>
            <a:r>
              <a:rPr lang="en-US" baseline="0" dirty="0" smtClean="0"/>
              <a:t> </a:t>
            </a:r>
            <a:r>
              <a:rPr lang="en-US" dirty="0" smtClean="0"/>
              <a:t>antenna on a </a:t>
            </a:r>
            <a:r>
              <a:rPr lang="en-US" dirty="0" err="1" smtClean="0"/>
              <a:t>roomba</a:t>
            </a:r>
            <a:r>
              <a:rPr lang="en-US" dirty="0" smtClean="0"/>
              <a:t> robot to emulate</a:t>
            </a:r>
            <a:r>
              <a:rPr lang="en-US" baseline="0" dirty="0" smtClean="0"/>
              <a:t> sliding antennas.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then compare </a:t>
            </a:r>
            <a:r>
              <a:rPr lang="en-US" baseline="0" dirty="0" err="1" smtClean="0"/>
              <a:t>MoMIMO</a:t>
            </a:r>
            <a:r>
              <a:rPr lang="en-US" baseline="0" dirty="0" smtClean="0"/>
              <a:t> with standard </a:t>
            </a:r>
            <a:r>
              <a:rPr lang="en-US" baseline="0" dirty="0" smtClean="0"/>
              <a:t>802.11n </a:t>
            </a:r>
            <a:r>
              <a:rPr lang="en-US" baseline="0" dirty="0" smtClean="0"/>
              <a:t>as well as n+, a recently proposed system which provides a state-of-the-art implementation of traditional interference alignment. </a:t>
            </a:r>
            <a:endParaRPr lang="en-US" dirty="0" smtClean="0"/>
          </a:p>
        </p:txBody>
      </p:sp>
      <p:sp>
        <p:nvSpPr>
          <p:cNvPr id="4" name="Slide Number Placeholder 3"/>
          <p:cNvSpPr>
            <a:spLocks noGrp="1"/>
          </p:cNvSpPr>
          <p:nvPr>
            <p:ph type="sldNum" sz="quarter" idx="10"/>
          </p:nvPr>
        </p:nvSpPr>
        <p:spPr/>
        <p:txBody>
          <a:bodyPr/>
          <a:lstStyle/>
          <a:p>
            <a:fld id="{10BAE336-D552-3342-AE70-4E3BA362A6FD}" type="slidenum">
              <a:rPr lang="en-US" smtClean="0"/>
              <a:t>50</a:t>
            </a:fld>
            <a:endParaRPr lang="en-US"/>
          </a:p>
        </p:txBody>
      </p:sp>
    </p:spTree>
    <p:extLst>
      <p:ext uri="{BB962C8B-B14F-4D97-AF65-F5344CB8AC3E}">
        <p14:creationId xmlns:p14="http://schemas.microsoft.com/office/powerpoint/2010/main" val="35502164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conducted our experiments in two different buildings</a:t>
            </a:r>
            <a:r>
              <a:rPr lang="en-US" baseline="0" dirty="0" smtClean="0"/>
              <a:t>: an office building and a classroom complex. We assigned the nodes randomly to the red locations as shown. </a:t>
            </a:r>
            <a:endParaRPr lang="en-US" dirty="0" smtClean="0"/>
          </a:p>
        </p:txBody>
      </p:sp>
      <p:sp>
        <p:nvSpPr>
          <p:cNvPr id="4" name="Slide Number Placeholder 3"/>
          <p:cNvSpPr>
            <a:spLocks noGrp="1"/>
          </p:cNvSpPr>
          <p:nvPr>
            <p:ph type="sldNum" sz="quarter" idx="10"/>
          </p:nvPr>
        </p:nvSpPr>
        <p:spPr/>
        <p:txBody>
          <a:bodyPr/>
          <a:lstStyle/>
          <a:p>
            <a:fld id="{10BAE336-D552-3342-AE70-4E3BA362A6FD}" type="slidenum">
              <a:rPr lang="en-US" smtClean="0"/>
              <a:t>51</a:t>
            </a:fld>
            <a:endParaRPr lang="en-US"/>
          </a:p>
        </p:txBody>
      </p:sp>
    </p:spTree>
    <p:extLst>
      <p:ext uri="{BB962C8B-B14F-4D97-AF65-F5344CB8AC3E}">
        <p14:creationId xmlns:p14="http://schemas.microsoft.com/office/powerpoint/2010/main" val="355021643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first</a:t>
            </a:r>
            <a:r>
              <a:rPr lang="en-US" baseline="0" dirty="0" smtClean="0"/>
              <a:t> investigate whether alignment by motion can sufficiently reduce interference.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So</a:t>
            </a:r>
            <a:r>
              <a:rPr lang="en-US" baseline="0" dirty="0" smtClean="0"/>
              <a:t> w</a:t>
            </a:r>
            <a:r>
              <a:rPr lang="en-US" dirty="0" smtClean="0"/>
              <a:t>e  measured the interference in dB,</a:t>
            </a:r>
            <a:r>
              <a:rPr lang="en-US" baseline="0" dirty="0" smtClean="0"/>
              <a:t> relative to noise </a:t>
            </a:r>
            <a:r>
              <a:rPr lang="en-US" dirty="0" smtClean="0"/>
              <a:t>across multiple experiments</a:t>
            </a:r>
            <a:r>
              <a:rPr lang="en-US" baseline="0" dirty="0" smtClean="0"/>
              <a:t> and plot the CDF.</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a:t>
            </a:r>
          </a:p>
        </p:txBody>
      </p:sp>
      <p:sp>
        <p:nvSpPr>
          <p:cNvPr id="4" name="Slide Number Placeholder 3"/>
          <p:cNvSpPr>
            <a:spLocks noGrp="1"/>
          </p:cNvSpPr>
          <p:nvPr>
            <p:ph type="sldNum" sz="quarter" idx="10"/>
          </p:nvPr>
        </p:nvSpPr>
        <p:spPr/>
        <p:txBody>
          <a:bodyPr/>
          <a:lstStyle/>
          <a:p>
            <a:fld id="{10BAE336-D552-3342-AE70-4E3BA362A6FD}" type="slidenum">
              <a:rPr lang="en-US" smtClean="0"/>
              <a:t>52</a:t>
            </a:fld>
            <a:endParaRPr lang="en-US"/>
          </a:p>
        </p:txBody>
      </p:sp>
    </p:spTree>
    <p:extLst>
      <p:ext uri="{BB962C8B-B14F-4D97-AF65-F5344CB8AC3E}">
        <p14:creationId xmlns:p14="http://schemas.microsoft.com/office/powerpoint/2010/main" val="355021643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Let’s look at the results for 802.11 and </a:t>
            </a:r>
            <a:r>
              <a:rPr lang="en-US" dirty="0" err="1" smtClean="0"/>
              <a:t>MoMIMO</a:t>
            </a:r>
            <a:r>
              <a:rPr lang="en-US" dirty="0" smtClean="0"/>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As you can see the interference after applying</a:t>
            </a:r>
            <a:r>
              <a:rPr lang="en-US" baseline="0" dirty="0" smtClean="0"/>
              <a:t> </a:t>
            </a:r>
            <a:r>
              <a:rPr lang="en-US" baseline="0" dirty="0" err="1" smtClean="0"/>
              <a:t>MoMIMO</a:t>
            </a:r>
            <a:r>
              <a:rPr lang="en-US" baseline="0" dirty="0" smtClean="0"/>
              <a:t> drops significantly, with a median of -2.5 dB, which is below the noise floor.</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Further we also notice </a:t>
            </a:r>
            <a:r>
              <a:rPr lang="en-US" baseline="0" dirty="0" smtClean="0"/>
              <a:t>that, by reciprocity, </a:t>
            </a:r>
            <a:r>
              <a:rPr lang="en-US" baseline="0" dirty="0" smtClean="0"/>
              <a:t>the interference on the downlink significantly reduced. </a:t>
            </a:r>
            <a:endParaRPr lang="en-US" dirty="0" smtClean="0"/>
          </a:p>
        </p:txBody>
      </p:sp>
      <p:sp>
        <p:nvSpPr>
          <p:cNvPr id="4" name="Slide Number Placeholder 3"/>
          <p:cNvSpPr>
            <a:spLocks noGrp="1"/>
          </p:cNvSpPr>
          <p:nvPr>
            <p:ph type="sldNum" sz="quarter" idx="10"/>
          </p:nvPr>
        </p:nvSpPr>
        <p:spPr/>
        <p:txBody>
          <a:bodyPr/>
          <a:lstStyle/>
          <a:p>
            <a:fld id="{10BAE336-D552-3342-AE70-4E3BA362A6FD}" type="slidenum">
              <a:rPr lang="en-US" smtClean="0"/>
              <a:t>53</a:t>
            </a:fld>
            <a:endParaRPr lang="en-US"/>
          </a:p>
        </p:txBody>
      </p:sp>
    </p:spTree>
    <p:extLst>
      <p:ext uri="{BB962C8B-B14F-4D97-AF65-F5344CB8AC3E}">
        <p14:creationId xmlns:p14="http://schemas.microsoft.com/office/powerpoint/2010/main" val="35502164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we investigate how this translates into throughput</a:t>
            </a:r>
            <a:r>
              <a:rPr lang="en-US" baseline="0" dirty="0" smtClean="0"/>
              <a:t> gains.</a:t>
            </a:r>
          </a:p>
          <a:p>
            <a:r>
              <a:rPr lang="en-US" baseline="0" dirty="0" smtClean="0"/>
              <a:t>In particular, we consider a heterogeneous mix of single and two antenna nodes.</a:t>
            </a:r>
          </a:p>
          <a:p>
            <a:r>
              <a:rPr lang="en-US" baseline="0" dirty="0" smtClean="0"/>
              <a:t>We then measure the network throughput across experiments and plot the CDF.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54</a:t>
            </a:fld>
            <a:endParaRPr lang="en-US"/>
          </a:p>
        </p:txBody>
      </p:sp>
    </p:spTree>
    <p:extLst>
      <p:ext uri="{BB962C8B-B14F-4D97-AF65-F5344CB8AC3E}">
        <p14:creationId xmlns:p14="http://schemas.microsoft.com/office/powerpoint/2010/main" val="229040764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first</a:t>
            </a:r>
            <a:r>
              <a:rPr lang="en-US" baseline="0" dirty="0" smtClean="0"/>
              <a:t> look at the results for 802.11 and </a:t>
            </a:r>
            <a:r>
              <a:rPr lang="en-US" baseline="0" dirty="0" err="1" smtClean="0"/>
              <a:t>MoMIMO</a:t>
            </a:r>
            <a:r>
              <a:rPr lang="en-US" baseline="0" dirty="0" smtClean="0"/>
              <a:t>. </a:t>
            </a:r>
          </a:p>
          <a:p>
            <a:endParaRPr lang="en-US" baseline="0" dirty="0" smtClean="0"/>
          </a:p>
          <a:p>
            <a:r>
              <a:rPr lang="en-US" baseline="0" dirty="0" smtClean="0"/>
              <a:t>As you can see the throughput gain of </a:t>
            </a:r>
            <a:r>
              <a:rPr lang="en-US" baseline="0" dirty="0" err="1" smtClean="0"/>
              <a:t>MoMIMO</a:t>
            </a:r>
            <a:r>
              <a:rPr lang="en-US" baseline="0" dirty="0" smtClean="0"/>
              <a:t> is 1.98x compared to 802.11</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55</a:t>
            </a:fld>
            <a:endParaRPr lang="en-US"/>
          </a:p>
        </p:txBody>
      </p:sp>
    </p:spTree>
    <p:extLst>
      <p:ext uri="{BB962C8B-B14F-4D97-AF65-F5344CB8AC3E}">
        <p14:creationId xmlns:p14="http://schemas.microsoft.com/office/powerpoint/2010/main" val="5319216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Further, even if we apply standard interference alignment using</a:t>
            </a:r>
            <a:r>
              <a:rPr lang="en-US" baseline="0" dirty="0" smtClean="0"/>
              <a:t> n+…</a:t>
            </a:r>
          </a:p>
          <a:p>
            <a:endParaRPr lang="en-US" baseline="0" dirty="0" smtClean="0"/>
          </a:p>
          <a:p>
            <a:r>
              <a:rPr lang="en-US" baseline="0" dirty="0" smtClean="0"/>
              <a:t>.. We observe that our throughput gains are still 1.31x compared to n+.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56</a:t>
            </a:fld>
            <a:endParaRPr lang="en-US"/>
          </a:p>
        </p:txBody>
      </p:sp>
    </p:spTree>
    <p:extLst>
      <p:ext uri="{BB962C8B-B14F-4D97-AF65-F5344CB8AC3E}">
        <p14:creationId xmlns:p14="http://schemas.microsoft.com/office/powerpoint/2010/main" val="389624014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 conclude.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 presented </a:t>
            </a:r>
            <a:r>
              <a:rPr lang="en-US" dirty="0" err="1" smtClean="0"/>
              <a:t>MoMIMO</a:t>
            </a:r>
            <a:r>
              <a:rPr lang="en-US" dirty="0" smtClean="0"/>
              <a:t>, which performs interference alignment purely by moving an antenna of the access point.</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err="1" smtClean="0"/>
              <a:t>MoMIMO</a:t>
            </a:r>
            <a:r>
              <a:rPr lang="en-US" baseline="0" dirty="0" smtClean="0"/>
              <a:t> achieves its gains, while requiring to displace the AP’s antenna by up to 2 inches.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a:t>
            </a:r>
            <a:r>
              <a:rPr lang="en-US" baseline="0" dirty="0" smtClean="0"/>
              <a:t>envision that </a:t>
            </a:r>
            <a:r>
              <a:rPr lang="en-US" baseline="0" dirty="0" err="1" smtClean="0"/>
              <a:t>MoMIMO</a:t>
            </a:r>
            <a:r>
              <a:rPr lang="en-US" baseline="0" dirty="0" smtClean="0"/>
              <a:t> will open </a:t>
            </a:r>
            <a:r>
              <a:rPr lang="en-US" baseline="0" dirty="0" smtClean="0"/>
              <a:t>up new applications at the intersection of networking and robotics, where mobility is already innate.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Thank you and I will now take any questions.</a:t>
            </a:r>
          </a:p>
        </p:txBody>
      </p:sp>
      <p:sp>
        <p:nvSpPr>
          <p:cNvPr id="4" name="Slide Number Placeholder 3"/>
          <p:cNvSpPr>
            <a:spLocks noGrp="1"/>
          </p:cNvSpPr>
          <p:nvPr>
            <p:ph type="sldNum" sz="quarter" idx="10"/>
          </p:nvPr>
        </p:nvSpPr>
        <p:spPr/>
        <p:txBody>
          <a:bodyPr/>
          <a:lstStyle/>
          <a:p>
            <a:fld id="{10BAE336-D552-3342-AE70-4E3BA362A6FD}" type="slidenum">
              <a:rPr lang="en-US" smtClean="0"/>
              <a:t>57</a:t>
            </a:fld>
            <a:endParaRPr lang="en-US"/>
          </a:p>
        </p:txBody>
      </p:sp>
    </p:spTree>
    <p:extLst>
      <p:ext uri="{BB962C8B-B14F-4D97-AF65-F5344CB8AC3E}">
        <p14:creationId xmlns:p14="http://schemas.microsoft.com/office/powerpoint/2010/main" val="3550216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It</a:t>
            </a:r>
            <a:r>
              <a:rPr lang="en-US" baseline="0" dirty="0" smtClean="0"/>
              <a:t> cannot decode any of them!</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8ABDE2E1-508A-0348-B6BB-FCC14CA8A972}" type="slidenum">
              <a:rPr lang="en-US" smtClean="0"/>
              <a:t>6</a:t>
            </a:fld>
            <a:endParaRPr lang="en-US"/>
          </a:p>
        </p:txBody>
      </p:sp>
    </p:spTree>
    <p:extLst>
      <p:ext uri="{BB962C8B-B14F-4D97-AF65-F5344CB8AC3E}">
        <p14:creationId xmlns:p14="http://schemas.microsoft.com/office/powerpoint/2010/main" val="3822196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mitigate this</a:t>
            </a:r>
            <a:r>
              <a:rPr lang="en-US" baseline="0" dirty="0" smtClean="0"/>
              <a:t> client C3 can leverage its multiple antennas to perform “interference alignment”</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8ABDE2E1-508A-0348-B6BB-FCC14CA8A972}" type="slidenum">
              <a:rPr lang="en-US" smtClean="0"/>
              <a:t>7</a:t>
            </a:fld>
            <a:endParaRPr lang="en-US"/>
          </a:p>
        </p:txBody>
      </p:sp>
    </p:spTree>
    <p:extLst>
      <p:ext uri="{BB962C8B-B14F-4D97-AF65-F5344CB8AC3E}">
        <p14:creationId xmlns:p14="http://schemas.microsoft.com/office/powerpoint/2010/main" val="38221966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Essentially, C3 can</a:t>
            </a:r>
            <a:r>
              <a:rPr lang="en-US" baseline="0" dirty="0" smtClean="0"/>
              <a:t> intelligently allocate signal power on each of its antennas so </a:t>
            </a:r>
            <a:r>
              <a:rPr lang="en-US" baseline="0" dirty="0" smtClean="0"/>
              <a:t>as to rotate its </a:t>
            </a:r>
            <a:r>
              <a:rPr lang="en-US" baseline="0" dirty="0" smtClean="0"/>
              <a:t>signal </a:t>
            </a:r>
            <a:r>
              <a:rPr lang="en-US" baseline="0" dirty="0" smtClean="0"/>
              <a:t>vector to be aligned </a:t>
            </a:r>
            <a:r>
              <a:rPr lang="en-US" baseline="0" dirty="0" smtClean="0"/>
              <a:t>along C2. </a:t>
            </a:r>
            <a:endParaRPr lang="en-US" dirty="0"/>
          </a:p>
        </p:txBody>
      </p:sp>
      <p:sp>
        <p:nvSpPr>
          <p:cNvPr id="4" name="Slide Number Placeholder 3"/>
          <p:cNvSpPr>
            <a:spLocks noGrp="1"/>
          </p:cNvSpPr>
          <p:nvPr>
            <p:ph type="sldNum" sz="quarter" idx="10"/>
          </p:nvPr>
        </p:nvSpPr>
        <p:spPr/>
        <p:txBody>
          <a:bodyPr/>
          <a:lstStyle/>
          <a:p>
            <a:fld id="{8ABDE2E1-508A-0348-B6BB-FCC14CA8A972}" type="slidenum">
              <a:rPr lang="en-US" smtClean="0"/>
              <a:t>8</a:t>
            </a:fld>
            <a:endParaRPr lang="en-US"/>
          </a:p>
        </p:txBody>
      </p:sp>
    </p:spTree>
    <p:extLst>
      <p:ext uri="{BB962C8B-B14F-4D97-AF65-F5344CB8AC3E}">
        <p14:creationId xmlns:p14="http://schemas.microsoft.com/office/powerpoint/2010/main" val="38221966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effect, AP</a:t>
            </a:r>
            <a:r>
              <a:rPr lang="en-US" baseline="0" dirty="0" smtClean="0"/>
              <a:t>1 now views both C2 and C3’s signal as that of a single unwanted interferer</a:t>
            </a:r>
          </a:p>
          <a:p>
            <a:endParaRPr lang="en-US" baseline="0" dirty="0" smtClean="0"/>
          </a:p>
          <a:p>
            <a:r>
              <a:rPr lang="en-US" baseline="0" dirty="0" smtClean="0"/>
              <a:t>Hence, it now receives only two independent signals, and can easily decode C1’s signal and discard the interference. </a:t>
            </a:r>
          </a:p>
        </p:txBody>
      </p:sp>
      <p:sp>
        <p:nvSpPr>
          <p:cNvPr id="4" name="Slide Number Placeholder 3"/>
          <p:cNvSpPr>
            <a:spLocks noGrp="1"/>
          </p:cNvSpPr>
          <p:nvPr>
            <p:ph type="sldNum" sz="quarter" idx="10"/>
          </p:nvPr>
        </p:nvSpPr>
        <p:spPr/>
        <p:txBody>
          <a:bodyPr/>
          <a:lstStyle/>
          <a:p>
            <a:fld id="{8ABDE2E1-508A-0348-B6BB-FCC14CA8A972}" type="slidenum">
              <a:rPr lang="en-US" smtClean="0"/>
              <a:t>9</a:t>
            </a:fld>
            <a:endParaRPr lang="en-US"/>
          </a:p>
        </p:txBody>
      </p:sp>
    </p:spTree>
    <p:extLst>
      <p:ext uri="{BB962C8B-B14F-4D97-AF65-F5344CB8AC3E}">
        <p14:creationId xmlns:p14="http://schemas.microsoft.com/office/powerpoint/2010/main" val="3822196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652BFF6-31A8-7D43-94DF-E3FEDCD08F8A}" type="datetimeFigureOut">
              <a:rPr lang="en-US" smtClean="0"/>
              <a:t>9/30/13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A5DD23-F81A-C243-8E64-C43561584DDE}" type="slidenum">
              <a:rPr lang="en-US" smtClean="0"/>
              <a:t>‹#›</a:t>
            </a:fld>
            <a:endParaRPr lang="en-US"/>
          </a:p>
        </p:txBody>
      </p:sp>
    </p:spTree>
    <p:extLst>
      <p:ext uri="{BB962C8B-B14F-4D97-AF65-F5344CB8AC3E}">
        <p14:creationId xmlns:p14="http://schemas.microsoft.com/office/powerpoint/2010/main" val="11143528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52BFF6-31A8-7D43-94DF-E3FEDCD08F8A}" type="datetimeFigureOut">
              <a:rPr lang="en-US" smtClean="0"/>
              <a:t>9/30/13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A5DD23-F81A-C243-8E64-C43561584DDE}" type="slidenum">
              <a:rPr lang="en-US" smtClean="0"/>
              <a:t>‹#›</a:t>
            </a:fld>
            <a:endParaRPr lang="en-US"/>
          </a:p>
        </p:txBody>
      </p:sp>
    </p:spTree>
    <p:extLst>
      <p:ext uri="{BB962C8B-B14F-4D97-AF65-F5344CB8AC3E}">
        <p14:creationId xmlns:p14="http://schemas.microsoft.com/office/powerpoint/2010/main" val="1507891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52BFF6-31A8-7D43-94DF-E3FEDCD08F8A}" type="datetimeFigureOut">
              <a:rPr lang="en-US" smtClean="0"/>
              <a:t>9/30/13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A5DD23-F81A-C243-8E64-C43561584DDE}" type="slidenum">
              <a:rPr lang="en-US" smtClean="0"/>
              <a:t>‹#›</a:t>
            </a:fld>
            <a:endParaRPr lang="en-US"/>
          </a:p>
        </p:txBody>
      </p:sp>
    </p:spTree>
    <p:extLst>
      <p:ext uri="{BB962C8B-B14F-4D97-AF65-F5344CB8AC3E}">
        <p14:creationId xmlns:p14="http://schemas.microsoft.com/office/powerpoint/2010/main" val="1001341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52BFF6-31A8-7D43-94DF-E3FEDCD08F8A}" type="datetimeFigureOut">
              <a:rPr lang="en-US" smtClean="0"/>
              <a:t>9/30/13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A5DD23-F81A-C243-8E64-C43561584DDE}" type="slidenum">
              <a:rPr lang="en-US" smtClean="0"/>
              <a:t>‹#›</a:t>
            </a:fld>
            <a:endParaRPr lang="en-US"/>
          </a:p>
        </p:txBody>
      </p:sp>
    </p:spTree>
    <p:extLst>
      <p:ext uri="{BB962C8B-B14F-4D97-AF65-F5344CB8AC3E}">
        <p14:creationId xmlns:p14="http://schemas.microsoft.com/office/powerpoint/2010/main" val="784494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52BFF6-31A8-7D43-94DF-E3FEDCD08F8A}" type="datetimeFigureOut">
              <a:rPr lang="en-US" smtClean="0"/>
              <a:t>9/30/13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A5DD23-F81A-C243-8E64-C43561584DDE}" type="slidenum">
              <a:rPr lang="en-US" smtClean="0"/>
              <a:t>‹#›</a:t>
            </a:fld>
            <a:endParaRPr lang="en-US"/>
          </a:p>
        </p:txBody>
      </p:sp>
    </p:spTree>
    <p:extLst>
      <p:ext uri="{BB962C8B-B14F-4D97-AF65-F5344CB8AC3E}">
        <p14:creationId xmlns:p14="http://schemas.microsoft.com/office/powerpoint/2010/main" val="1430457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652BFF6-31A8-7D43-94DF-E3FEDCD08F8A}" type="datetimeFigureOut">
              <a:rPr lang="en-US" smtClean="0"/>
              <a:t>9/30/13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A5DD23-F81A-C243-8E64-C43561584DDE}" type="slidenum">
              <a:rPr lang="en-US" smtClean="0"/>
              <a:t>‹#›</a:t>
            </a:fld>
            <a:endParaRPr lang="en-US"/>
          </a:p>
        </p:txBody>
      </p:sp>
    </p:spTree>
    <p:extLst>
      <p:ext uri="{BB962C8B-B14F-4D97-AF65-F5344CB8AC3E}">
        <p14:creationId xmlns:p14="http://schemas.microsoft.com/office/powerpoint/2010/main" val="2943050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652BFF6-31A8-7D43-94DF-E3FEDCD08F8A}" type="datetimeFigureOut">
              <a:rPr lang="en-US" smtClean="0"/>
              <a:t>9/30/13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A5DD23-F81A-C243-8E64-C43561584DDE}" type="slidenum">
              <a:rPr lang="en-US" smtClean="0"/>
              <a:t>‹#›</a:t>
            </a:fld>
            <a:endParaRPr lang="en-US"/>
          </a:p>
        </p:txBody>
      </p:sp>
    </p:spTree>
    <p:extLst>
      <p:ext uri="{BB962C8B-B14F-4D97-AF65-F5344CB8AC3E}">
        <p14:creationId xmlns:p14="http://schemas.microsoft.com/office/powerpoint/2010/main" val="261115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652BFF6-31A8-7D43-94DF-E3FEDCD08F8A}" type="datetimeFigureOut">
              <a:rPr lang="en-US" smtClean="0"/>
              <a:t>9/30/13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A5DD23-F81A-C243-8E64-C43561584DDE}" type="slidenum">
              <a:rPr lang="en-US" smtClean="0"/>
              <a:t>‹#›</a:t>
            </a:fld>
            <a:endParaRPr lang="en-US"/>
          </a:p>
        </p:txBody>
      </p:sp>
    </p:spTree>
    <p:extLst>
      <p:ext uri="{BB962C8B-B14F-4D97-AF65-F5344CB8AC3E}">
        <p14:creationId xmlns:p14="http://schemas.microsoft.com/office/powerpoint/2010/main" val="2829859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52BFF6-31A8-7D43-94DF-E3FEDCD08F8A}" type="datetimeFigureOut">
              <a:rPr lang="en-US" smtClean="0"/>
              <a:t>9/30/13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A5DD23-F81A-C243-8E64-C43561584DDE}" type="slidenum">
              <a:rPr lang="en-US" smtClean="0"/>
              <a:t>‹#›</a:t>
            </a:fld>
            <a:endParaRPr lang="en-US"/>
          </a:p>
        </p:txBody>
      </p:sp>
    </p:spTree>
    <p:extLst>
      <p:ext uri="{BB962C8B-B14F-4D97-AF65-F5344CB8AC3E}">
        <p14:creationId xmlns:p14="http://schemas.microsoft.com/office/powerpoint/2010/main" val="2640313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52BFF6-31A8-7D43-94DF-E3FEDCD08F8A}" type="datetimeFigureOut">
              <a:rPr lang="en-US" smtClean="0"/>
              <a:t>9/30/13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A5DD23-F81A-C243-8E64-C43561584DDE}" type="slidenum">
              <a:rPr lang="en-US" smtClean="0"/>
              <a:t>‹#›</a:t>
            </a:fld>
            <a:endParaRPr lang="en-US"/>
          </a:p>
        </p:txBody>
      </p:sp>
    </p:spTree>
    <p:extLst>
      <p:ext uri="{BB962C8B-B14F-4D97-AF65-F5344CB8AC3E}">
        <p14:creationId xmlns:p14="http://schemas.microsoft.com/office/powerpoint/2010/main" val="2938285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52BFF6-31A8-7D43-94DF-E3FEDCD08F8A}" type="datetimeFigureOut">
              <a:rPr lang="en-US" smtClean="0"/>
              <a:t>9/30/13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A5DD23-F81A-C243-8E64-C43561584DDE}" type="slidenum">
              <a:rPr lang="en-US" smtClean="0"/>
              <a:t>‹#›</a:t>
            </a:fld>
            <a:endParaRPr lang="en-US"/>
          </a:p>
        </p:txBody>
      </p:sp>
    </p:spTree>
    <p:extLst>
      <p:ext uri="{BB962C8B-B14F-4D97-AF65-F5344CB8AC3E}">
        <p14:creationId xmlns:p14="http://schemas.microsoft.com/office/powerpoint/2010/main" val="28445188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52BFF6-31A8-7D43-94DF-E3FEDCD08F8A}" type="datetimeFigureOut">
              <a:rPr lang="en-US" smtClean="0"/>
              <a:t>9/30/13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A5DD23-F81A-C243-8E64-C43561584DDE}" type="slidenum">
              <a:rPr lang="en-US" smtClean="0"/>
              <a:t>‹#›</a:t>
            </a:fld>
            <a:endParaRPr lang="en-US"/>
          </a:p>
        </p:txBody>
      </p:sp>
    </p:spTree>
    <p:extLst>
      <p:ext uri="{BB962C8B-B14F-4D97-AF65-F5344CB8AC3E}">
        <p14:creationId xmlns:p14="http://schemas.microsoft.com/office/powerpoint/2010/main" val="24032719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1" Type="http://schemas.microsoft.com/office/2007/relationships/hdphoto" Target="../media/hdphoto2.wdp"/><Relationship Id="rId12" Type="http://schemas.microsoft.com/office/2007/relationships/hdphoto" Target="../media/hdphoto3.wdp"/><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microsoft.com/office/2007/relationships/hdphoto" Target="../media/hdphoto1.wdp"/><Relationship Id="rId9" Type="http://schemas.openxmlformats.org/officeDocument/2006/relationships/image" Target="../media/image8.png"/><Relationship Id="rId10"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4" Type="http://schemas.microsoft.com/office/2007/relationships/hdphoto" Target="../media/hdphoto5.wdp"/><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8.w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8.w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8.w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8.w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8.w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8.wmf"/></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11.png"/><Relationship Id="rId6" Type="http://schemas.openxmlformats.org/officeDocument/2006/relationships/image" Target="../media/image7.png"/><Relationship Id="rId7" Type="http://schemas.microsoft.com/office/2007/relationships/hdphoto" Target="../media/hdphoto4.wdp"/><Relationship Id="rId8" Type="http://schemas.openxmlformats.org/officeDocument/2006/relationships/image" Target="../media/image12.png"/><Relationship Id="rId9" Type="http://schemas.openxmlformats.org/officeDocument/2006/relationships/image" Target="../media/image13.png"/><Relationship Id="rId10"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8.w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8.w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5.png"/></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6.wdp"/><Relationship Id="rId5" Type="http://schemas.microsoft.com/office/2007/relationships/hdphoto" Target="../media/hdphoto7.wdp"/><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8.wdp"/><Relationship Id="rId5" Type="http://schemas.microsoft.com/office/2007/relationships/hdphoto" Target="../media/hdphoto9.wdp"/><Relationship Id="rId6" Type="http://schemas.microsoft.com/office/2007/relationships/hdphoto" Target="../media/hdphoto10.wdp"/><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10.wdp"/><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10.wdp"/><Relationship Id="rId5" Type="http://schemas.microsoft.com/office/2007/relationships/hdphoto" Target="../media/hdphoto11.wdp"/><Relationship Id="rId6" Type="http://schemas.microsoft.com/office/2007/relationships/hdphoto" Target="../media/hdphoto12.wdp"/><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4" Type="http://schemas.microsoft.com/office/2007/relationships/hdphoto" Target="../media/hdphoto13.wdp"/><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4" Type="http://schemas.microsoft.com/office/2007/relationships/hdphoto" Target="../media/hdphoto14.wdp"/><Relationship Id="rId5" Type="http://schemas.microsoft.com/office/2007/relationships/hdphoto" Target="../media/hdphoto15.wdp"/><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16.wdp"/><Relationship Id="rId5"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6.wdp"/><Relationship Id="rId5"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17.wdp"/><Relationship Id="rId5" Type="http://schemas.openxmlformats.org/officeDocument/2006/relationships/image" Target="../media/image14.png"/><Relationship Id="rId6" Type="http://schemas.microsoft.com/office/2007/relationships/hdphoto" Target="../media/hdphoto12.wdp"/><Relationship Id="rId7" Type="http://schemas.microsoft.com/office/2007/relationships/hdphoto" Target="../media/hdphoto6.wdp"/><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10.wdp"/><Relationship Id="rId5" Type="http://schemas.microsoft.com/office/2007/relationships/hdphoto" Target="../media/hdphoto18.wdp"/><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40655" y="1543745"/>
            <a:ext cx="8185279" cy="147002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Interference Alignment By Motion</a:t>
            </a:r>
          </a:p>
        </p:txBody>
      </p:sp>
      <p:sp>
        <p:nvSpPr>
          <p:cNvPr id="5" name="Subtitle 2"/>
          <p:cNvSpPr txBox="1">
            <a:spLocks/>
          </p:cNvSpPr>
          <p:nvPr/>
        </p:nvSpPr>
        <p:spPr>
          <a:xfrm>
            <a:off x="2956787" y="3360221"/>
            <a:ext cx="3040955" cy="1752600"/>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700" dirty="0" smtClean="0">
                <a:solidFill>
                  <a:schemeClr val="tx1"/>
                </a:solidFill>
              </a:rPr>
              <a:t>Swarun Kumar</a:t>
            </a:r>
            <a:endParaRPr lang="en-US" sz="2700" dirty="0">
              <a:solidFill>
                <a:schemeClr val="tx1"/>
              </a:solidFill>
            </a:endParaRPr>
          </a:p>
        </p:txBody>
      </p:sp>
      <p:sp>
        <p:nvSpPr>
          <p:cNvPr id="6" name="Subtitle 2"/>
          <p:cNvSpPr txBox="1">
            <a:spLocks/>
          </p:cNvSpPr>
          <p:nvPr/>
        </p:nvSpPr>
        <p:spPr>
          <a:xfrm>
            <a:off x="-150880" y="4440421"/>
            <a:ext cx="9470908" cy="1752600"/>
          </a:xfrm>
          <a:prstGeom prst="rect">
            <a:avLst/>
          </a:prstGeom>
        </p:spPr>
        <p:txBody>
          <a:bodyPr tIns="0">
            <a:normAutofit/>
          </a:bodyPr>
          <a:lstStyle>
            <a:lvl1pPr marL="27432" indent="0" algn="l" rtl="0" eaLnBrk="1" latinLnBrk="0" hangingPunct="1">
              <a:lnSpc>
                <a:spcPct val="100000"/>
              </a:lnSpc>
              <a:spcBef>
                <a:spcPts val="600"/>
              </a:spcBef>
              <a:buClr>
                <a:schemeClr val="accent1"/>
              </a:buClr>
              <a:buSzPct val="80000"/>
              <a:buFont typeface="Wingdings 2"/>
              <a:buNone/>
              <a:defRPr kumimoji="0" sz="2600" kern="1200">
                <a:solidFill>
                  <a:schemeClr val="tx2">
                    <a:shade val="30000"/>
                    <a:satMod val="150000"/>
                  </a:schemeClr>
                </a:solidFill>
                <a:latin typeface="+mn-lt"/>
                <a:ea typeface="+mn-ea"/>
                <a:cs typeface="+mn-cs"/>
              </a:defRPr>
            </a:lvl1pPr>
            <a:lvl2pPr marL="457200" indent="0" algn="ctr" rtl="0" eaLnBrk="1" latinLnBrk="0" hangingPunct="1">
              <a:lnSpc>
                <a:spcPct val="100000"/>
              </a:lnSpc>
              <a:spcBef>
                <a:spcPts val="550"/>
              </a:spcBef>
              <a:buClr>
                <a:schemeClr val="accent1"/>
              </a:buClr>
              <a:buFont typeface="Verdana"/>
              <a:buNone/>
              <a:defRPr kumimoji="0" sz="2800" kern="1200">
                <a:solidFill>
                  <a:schemeClr val="tx1"/>
                </a:solidFill>
                <a:latin typeface="+mn-lt"/>
                <a:ea typeface="+mn-ea"/>
                <a:cs typeface="+mn-cs"/>
              </a:defRPr>
            </a:lvl2pPr>
            <a:lvl3pPr marL="914400" indent="0" algn="ctr" rtl="0" eaLnBrk="1" latinLnBrk="0" hangingPunct="1">
              <a:lnSpc>
                <a:spcPct val="100000"/>
              </a:lnSpc>
              <a:spcBef>
                <a:spcPct val="20000"/>
              </a:spcBef>
              <a:buClr>
                <a:schemeClr val="accent2"/>
              </a:buClr>
              <a:buFont typeface="Wingdings 2"/>
              <a:buNone/>
              <a:defRPr kumimoji="0" sz="2400" kern="1200">
                <a:solidFill>
                  <a:schemeClr val="tx1"/>
                </a:solidFill>
                <a:latin typeface="+mn-lt"/>
                <a:ea typeface="+mn-ea"/>
                <a:cs typeface="+mn-cs"/>
              </a:defRPr>
            </a:lvl3pPr>
            <a:lvl4pPr marL="1371600" indent="0" algn="ctr" rtl="0" eaLnBrk="1" latinLnBrk="0" hangingPunct="1">
              <a:lnSpc>
                <a:spcPct val="100000"/>
              </a:lnSpc>
              <a:spcBef>
                <a:spcPct val="20000"/>
              </a:spcBef>
              <a:buClr>
                <a:schemeClr val="accent3"/>
              </a:buClr>
              <a:buFont typeface="Wingdings 2"/>
              <a:buNone/>
              <a:defRPr kumimoji="0" sz="2000" kern="1200">
                <a:solidFill>
                  <a:schemeClr val="tx1"/>
                </a:solidFill>
                <a:latin typeface="+mn-lt"/>
                <a:ea typeface="+mn-ea"/>
                <a:cs typeface="+mn-cs"/>
              </a:defRPr>
            </a:lvl4pPr>
            <a:lvl5pPr marL="1828800" indent="0" algn="ctr" rtl="0" eaLnBrk="1" latinLnBrk="0" hangingPunct="1">
              <a:lnSpc>
                <a:spcPct val="100000"/>
              </a:lnSpc>
              <a:spcBef>
                <a:spcPct val="20000"/>
              </a:spcBef>
              <a:buClr>
                <a:schemeClr val="accent4"/>
              </a:buClr>
              <a:buFont typeface="Wingdings 2"/>
              <a:buNone/>
              <a:defRPr kumimoji="0" sz="2000" kern="1200">
                <a:solidFill>
                  <a:schemeClr val="tx1"/>
                </a:solidFill>
                <a:latin typeface="+mn-lt"/>
                <a:ea typeface="+mn-ea"/>
                <a:cs typeface="+mn-cs"/>
              </a:defRPr>
            </a:lvl5pPr>
            <a:lvl6pPr marL="2286000" indent="0" algn="ctr" rtl="0" eaLnBrk="1" latinLnBrk="0" hangingPunct="1">
              <a:lnSpc>
                <a:spcPct val="100000"/>
              </a:lnSpc>
              <a:spcBef>
                <a:spcPct val="20000"/>
              </a:spcBef>
              <a:buClr>
                <a:schemeClr val="accent5"/>
              </a:buClr>
              <a:buFont typeface="Wingdings 2"/>
              <a:buNone/>
              <a:defRPr kumimoji="0" sz="2000" kern="1200">
                <a:solidFill>
                  <a:schemeClr val="tx1"/>
                </a:solidFill>
                <a:latin typeface="+mn-lt"/>
                <a:ea typeface="+mn-ea"/>
                <a:cs typeface="+mn-cs"/>
              </a:defRPr>
            </a:lvl6pPr>
            <a:lvl7pPr marL="2743200" indent="0" algn="ctr" rtl="0" eaLnBrk="1" latinLnBrk="0" hangingPunct="1">
              <a:lnSpc>
                <a:spcPct val="100000"/>
              </a:lnSpc>
              <a:spcBef>
                <a:spcPct val="20000"/>
              </a:spcBef>
              <a:buClr>
                <a:schemeClr val="accent6"/>
              </a:buClr>
              <a:buFont typeface="Wingdings 2"/>
              <a:buNone/>
              <a:defRPr kumimoji="0" sz="2000" kern="1200">
                <a:solidFill>
                  <a:schemeClr val="tx1"/>
                </a:solidFill>
                <a:latin typeface="+mn-lt"/>
                <a:ea typeface="+mn-ea"/>
                <a:cs typeface="+mn-cs"/>
              </a:defRPr>
            </a:lvl7pPr>
            <a:lvl8pPr marL="3200400" indent="0" algn="ctr" rtl="0" eaLnBrk="1" latinLnBrk="0" hangingPunct="1">
              <a:lnSpc>
                <a:spcPct val="100000"/>
              </a:lnSpc>
              <a:spcBef>
                <a:spcPct val="20000"/>
              </a:spcBef>
              <a:buClr>
                <a:schemeClr val="accent6"/>
              </a:buClr>
              <a:buFont typeface="Wingdings 2"/>
              <a:buNone/>
              <a:defRPr kumimoji="0" sz="2000" kern="1200">
                <a:solidFill>
                  <a:schemeClr val="tx1"/>
                </a:solidFill>
                <a:latin typeface="+mn-lt"/>
                <a:ea typeface="+mn-ea"/>
                <a:cs typeface="+mn-cs"/>
              </a:defRPr>
            </a:lvl8pPr>
            <a:lvl9pPr marL="3657600" indent="0" algn="ctr" rtl="0" eaLnBrk="1" latinLnBrk="0" hangingPunct="1">
              <a:lnSpc>
                <a:spcPct val="100000"/>
              </a:lnSpc>
              <a:spcBef>
                <a:spcPct val="20000"/>
              </a:spcBef>
              <a:buClr>
                <a:schemeClr val="accent6"/>
              </a:buClr>
              <a:buFont typeface="Wingdings 2"/>
              <a:buNone/>
              <a:defRPr kumimoji="0" sz="2000" kern="1200">
                <a:solidFill>
                  <a:schemeClr val="tx1"/>
                </a:solidFill>
                <a:latin typeface="+mn-lt"/>
                <a:ea typeface="+mn-ea"/>
                <a:cs typeface="+mn-cs"/>
              </a:defRPr>
            </a:lvl9pPr>
            <a:extLst/>
          </a:lstStyle>
          <a:p>
            <a:pPr algn="ctr"/>
            <a:r>
              <a:rPr lang="en-US" sz="2700" dirty="0" err="1" smtClean="0">
                <a:solidFill>
                  <a:srgbClr val="000000"/>
                </a:solidFill>
              </a:rPr>
              <a:t>Fadel</a:t>
            </a:r>
            <a:r>
              <a:rPr lang="en-US" sz="2700" dirty="0" smtClean="0">
                <a:solidFill>
                  <a:srgbClr val="000000"/>
                </a:solidFill>
              </a:rPr>
              <a:t> </a:t>
            </a:r>
            <a:r>
              <a:rPr lang="en-US" sz="2700" dirty="0" err="1" smtClean="0">
                <a:solidFill>
                  <a:srgbClr val="000000"/>
                </a:solidFill>
              </a:rPr>
              <a:t>Adib</a:t>
            </a:r>
            <a:r>
              <a:rPr lang="en-US" sz="2700" dirty="0" smtClean="0">
                <a:solidFill>
                  <a:srgbClr val="000000"/>
                </a:solidFill>
              </a:rPr>
              <a:t>, </a:t>
            </a:r>
            <a:r>
              <a:rPr lang="en-US" sz="2700" dirty="0" err="1" smtClean="0">
                <a:solidFill>
                  <a:srgbClr val="000000"/>
                </a:solidFill>
              </a:rPr>
              <a:t>Omid</a:t>
            </a:r>
            <a:r>
              <a:rPr lang="en-US" sz="2700" dirty="0" smtClean="0">
                <a:solidFill>
                  <a:srgbClr val="000000"/>
                </a:solidFill>
              </a:rPr>
              <a:t> Aryan, </a:t>
            </a:r>
            <a:r>
              <a:rPr lang="en-US" sz="2700" dirty="0" err="1" smtClean="0">
                <a:solidFill>
                  <a:srgbClr val="000000"/>
                </a:solidFill>
              </a:rPr>
              <a:t>Shyamnath</a:t>
            </a:r>
            <a:r>
              <a:rPr lang="en-US" sz="2700" dirty="0" smtClean="0">
                <a:solidFill>
                  <a:srgbClr val="000000"/>
                </a:solidFill>
              </a:rPr>
              <a:t> </a:t>
            </a:r>
            <a:r>
              <a:rPr lang="en-US" sz="2700" dirty="0" err="1" smtClean="0">
                <a:solidFill>
                  <a:srgbClr val="000000"/>
                </a:solidFill>
              </a:rPr>
              <a:t>Gollakota</a:t>
            </a:r>
            <a:r>
              <a:rPr lang="en-US" sz="2700" baseline="30000" dirty="0">
                <a:solidFill>
                  <a:srgbClr val="000000"/>
                </a:solidFill>
                <a:latin typeface="Zapf Dingbats"/>
                <a:ea typeface="Zapf Dingbats"/>
                <a:cs typeface="Zapf Dingbats"/>
                <a:sym typeface="Zapf Dingbats"/>
              </a:rPr>
              <a:t> </a:t>
            </a:r>
            <a:r>
              <a:rPr lang="en-US" sz="2700" dirty="0" smtClean="0">
                <a:solidFill>
                  <a:srgbClr val="000000"/>
                </a:solidFill>
              </a:rPr>
              <a:t>and Dina Katabi </a:t>
            </a:r>
            <a:endParaRPr lang="en-US" sz="2700" dirty="0">
              <a:solidFill>
                <a:srgbClr val="000000"/>
              </a:solidFill>
            </a:endParaRPr>
          </a:p>
        </p:txBody>
      </p:sp>
      <p:pic>
        <p:nvPicPr>
          <p:cNvPr id="7" name="Picture 6" descr="C:\Users\gshyam\Desktop\MIT.gif"/>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76028" y="5654371"/>
            <a:ext cx="1659824" cy="98140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4"/>
          <a:stretch>
            <a:fillRect/>
          </a:stretch>
        </p:blipFill>
        <p:spPr>
          <a:xfrm>
            <a:off x="6993677" y="5654371"/>
            <a:ext cx="1732257" cy="852270"/>
          </a:xfrm>
          <a:prstGeom prst="rect">
            <a:avLst/>
          </a:prstGeom>
        </p:spPr>
      </p:pic>
    </p:spTree>
    <p:extLst>
      <p:ext uri="{BB962C8B-B14F-4D97-AF65-F5344CB8AC3E}">
        <p14:creationId xmlns:p14="http://schemas.microsoft.com/office/powerpoint/2010/main" val="23824652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a:t>Single-Antenna </a:t>
            </a:r>
            <a:r>
              <a:rPr lang="en-US" sz="3600" dirty="0" smtClean="0"/>
              <a:t>Devices</a:t>
            </a:r>
            <a:endParaRPr lang="en-US" sz="3600" dirty="0"/>
          </a:p>
        </p:txBody>
      </p:sp>
      <p:sp>
        <p:nvSpPr>
          <p:cNvPr id="5" name="Isosceles Triangle 114"/>
          <p:cNvSpPr/>
          <p:nvPr/>
        </p:nvSpPr>
        <p:spPr>
          <a:xfrm rot="10800000" flipV="1">
            <a:off x="1506175" y="387653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102 Grupo"/>
          <p:cNvGrpSpPr/>
          <p:nvPr/>
        </p:nvGrpSpPr>
        <p:grpSpPr>
          <a:xfrm>
            <a:off x="1873749" y="4928467"/>
            <a:ext cx="149977" cy="306351"/>
            <a:chOff x="2251055" y="6011612"/>
            <a:chExt cx="151905" cy="359487"/>
          </a:xfrm>
        </p:grpSpPr>
        <p:sp>
          <p:nvSpPr>
            <p:cNvPr id="16" name="Isosceles Triangle 15"/>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a:xfrm>
            <a:off x="1469282" y="5250528"/>
            <a:ext cx="967179" cy="407538"/>
          </a:xfrm>
          <a:prstGeom prst="rect">
            <a:avLst/>
          </a:prstGeom>
          <a:solidFill>
            <a:schemeClr val="accent2">
              <a:lumMod val="60000"/>
              <a:lumOff val="40000"/>
            </a:schemeClr>
          </a:solidFill>
          <a:ln>
            <a:solidFill>
              <a:schemeClr val="accent2">
                <a:lumMod val="50000"/>
              </a:schemeClr>
            </a:solidFill>
          </a:ln>
          <a:effectLst>
            <a:glow rad="63500">
              <a:srgbClr val="FFFF00">
                <a:alpha val="75000"/>
              </a:srgbClr>
            </a:glo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cxnSp>
        <p:nvCxnSpPr>
          <p:cNvPr id="31" name="Straight Arrow Connector 30"/>
          <p:cNvCxnSpPr/>
          <p:nvPr/>
        </p:nvCxnSpPr>
        <p:spPr>
          <a:xfrm>
            <a:off x="1919547" y="4084420"/>
            <a:ext cx="7823" cy="567798"/>
          </a:xfrm>
          <a:prstGeom prst="straightConnector1">
            <a:avLst/>
          </a:prstGeom>
          <a:ln>
            <a:solidFill>
              <a:srgbClr val="0000FF"/>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p:nvPr/>
        </p:nvCxnSpPr>
        <p:spPr>
          <a:xfrm flipH="1" flipV="1">
            <a:off x="2328624" y="4275941"/>
            <a:ext cx="2076845" cy="533520"/>
          </a:xfrm>
          <a:prstGeom prst="straightConnector1">
            <a:avLst/>
          </a:prstGeom>
          <a:ln>
            <a:solidFill>
              <a:srgbClr val="660066"/>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rot="851007">
            <a:off x="2585533" y="4441249"/>
            <a:ext cx="1129555" cy="393936"/>
          </a:xfrm>
          <a:prstGeom prst="rect">
            <a:avLst/>
          </a:prstGeom>
          <a:noFill/>
        </p:spPr>
        <p:txBody>
          <a:bodyPr wrap="none" rtlCol="0">
            <a:spAutoFit/>
          </a:bodyPr>
          <a:lstStyle/>
          <a:p>
            <a:r>
              <a:rPr lang="en-US" sz="2400" dirty="0" smtClean="0"/>
              <a:t>interfere</a:t>
            </a:r>
            <a:endParaRPr lang="en-US" sz="2400" dirty="0"/>
          </a:p>
        </p:txBody>
      </p:sp>
      <p:sp>
        <p:nvSpPr>
          <p:cNvPr id="87" name="TextBox 86"/>
          <p:cNvSpPr txBox="1"/>
          <p:nvPr/>
        </p:nvSpPr>
        <p:spPr>
          <a:xfrm rot="378464">
            <a:off x="4963904" y="4542368"/>
            <a:ext cx="1129555" cy="393936"/>
          </a:xfrm>
          <a:prstGeom prst="rect">
            <a:avLst/>
          </a:prstGeom>
          <a:noFill/>
        </p:spPr>
        <p:txBody>
          <a:bodyPr wrap="none" rtlCol="0">
            <a:spAutoFit/>
          </a:bodyPr>
          <a:lstStyle/>
          <a:p>
            <a:r>
              <a:rPr lang="en-US" sz="2400" dirty="0" smtClean="0"/>
              <a:t>interfere</a:t>
            </a:r>
            <a:endParaRPr lang="en-US" sz="2400" dirty="0"/>
          </a:p>
        </p:txBody>
      </p:sp>
      <p:sp>
        <p:nvSpPr>
          <p:cNvPr id="3" name="TextBox 2"/>
          <p:cNvSpPr txBox="1"/>
          <p:nvPr/>
        </p:nvSpPr>
        <p:spPr>
          <a:xfrm>
            <a:off x="1443537" y="3890737"/>
            <a:ext cx="301660" cy="369332"/>
          </a:xfrm>
          <a:prstGeom prst="rect">
            <a:avLst/>
          </a:prstGeom>
          <a:noFill/>
        </p:spPr>
        <p:txBody>
          <a:bodyPr wrap="none" rtlCol="0">
            <a:spAutoFit/>
          </a:bodyPr>
          <a:lstStyle/>
          <a:p>
            <a:r>
              <a:rPr lang="en-US" dirty="0" smtClean="0"/>
              <a:t>1</a:t>
            </a:r>
            <a:endParaRPr lang="en-US" dirty="0"/>
          </a:p>
        </p:txBody>
      </p:sp>
      <p:grpSp>
        <p:nvGrpSpPr>
          <p:cNvPr id="53" name="102 Grupo"/>
          <p:cNvGrpSpPr/>
          <p:nvPr/>
        </p:nvGrpSpPr>
        <p:grpSpPr>
          <a:xfrm>
            <a:off x="4372084" y="4928467"/>
            <a:ext cx="149977" cy="306351"/>
            <a:chOff x="2251055" y="6011612"/>
            <a:chExt cx="151905" cy="359487"/>
          </a:xfrm>
        </p:grpSpPr>
        <p:sp>
          <p:nvSpPr>
            <p:cNvPr id="54" name="Isosceles Triangle 53"/>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55" name="Straight Connector 54"/>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6" name="Rectangle 55"/>
          <p:cNvSpPr/>
          <p:nvPr/>
        </p:nvSpPr>
        <p:spPr>
          <a:xfrm>
            <a:off x="3967617" y="5250528"/>
            <a:ext cx="967179" cy="407538"/>
          </a:xfrm>
          <a:prstGeom prst="rect">
            <a:avLst/>
          </a:prstGeom>
          <a:solidFill>
            <a:schemeClr val="accent4">
              <a:lumMod val="40000"/>
              <a:lumOff val="60000"/>
            </a:schemeClr>
          </a:solidFill>
          <a:ln>
            <a:solidFill>
              <a:schemeClr val="accent4">
                <a:lumMod val="75000"/>
              </a:schemeClr>
            </a:solidFill>
          </a:ln>
          <a:effectLst>
            <a:glow rad="63500">
              <a:srgbClr val="FFFF00">
                <a:alpha val="7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grpSp>
        <p:nvGrpSpPr>
          <p:cNvPr id="70" name="102 Grupo"/>
          <p:cNvGrpSpPr/>
          <p:nvPr/>
        </p:nvGrpSpPr>
        <p:grpSpPr>
          <a:xfrm>
            <a:off x="6998662" y="4931385"/>
            <a:ext cx="149977" cy="306351"/>
            <a:chOff x="2251055" y="6011612"/>
            <a:chExt cx="151905" cy="359487"/>
          </a:xfrm>
        </p:grpSpPr>
        <p:sp>
          <p:nvSpPr>
            <p:cNvPr id="71" name="Isosceles Triangle 70"/>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72" name="Straight Connector 71"/>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sp>
        <p:nvSpPr>
          <p:cNvPr id="73" name="Rectangle 72"/>
          <p:cNvSpPr/>
          <p:nvPr/>
        </p:nvSpPr>
        <p:spPr>
          <a:xfrm>
            <a:off x="6594195" y="5253446"/>
            <a:ext cx="967179" cy="407538"/>
          </a:xfrm>
          <a:prstGeom prst="rect">
            <a:avLst/>
          </a:prstGeom>
          <a:solidFill>
            <a:srgbClr val="FAC090"/>
          </a:solidFill>
          <a:ln>
            <a:solidFill>
              <a:schemeClr val="accent6">
                <a:lumMod val="50000"/>
              </a:schemeClr>
            </a:solidFill>
          </a:ln>
          <a:effectLst>
            <a:glow rad="63500">
              <a:srgbClr val="FFFF00">
                <a:alpha val="75000"/>
              </a:srgbClr>
            </a:glo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sp>
        <p:nvSpPr>
          <p:cNvPr id="59" name="TextBox 58"/>
          <p:cNvSpPr txBox="1"/>
          <p:nvPr/>
        </p:nvSpPr>
        <p:spPr>
          <a:xfrm>
            <a:off x="7337154" y="3547693"/>
            <a:ext cx="1501144" cy="461665"/>
          </a:xfrm>
          <a:prstGeom prst="rect">
            <a:avLst/>
          </a:prstGeom>
          <a:noFill/>
        </p:spPr>
        <p:txBody>
          <a:bodyPr wrap="square" rtlCol="0">
            <a:spAutoFit/>
          </a:bodyPr>
          <a:lstStyle/>
          <a:p>
            <a:r>
              <a:rPr lang="en-US" sz="2400" dirty="0" smtClean="0"/>
              <a:t>antenna 1</a:t>
            </a:r>
            <a:endParaRPr lang="en-US" sz="2400" dirty="0"/>
          </a:p>
        </p:txBody>
      </p:sp>
      <p:sp>
        <p:nvSpPr>
          <p:cNvPr id="60" name="TextBox 59"/>
          <p:cNvSpPr txBox="1"/>
          <p:nvPr/>
        </p:nvSpPr>
        <p:spPr>
          <a:xfrm>
            <a:off x="5842100" y="2501564"/>
            <a:ext cx="504766" cy="461665"/>
          </a:xfrm>
          <a:prstGeom prst="rect">
            <a:avLst/>
          </a:prstGeom>
          <a:noFill/>
        </p:spPr>
        <p:txBody>
          <a:bodyPr wrap="none" rtlCol="0">
            <a:spAutoFit/>
          </a:bodyPr>
          <a:lstStyle/>
          <a:p>
            <a:r>
              <a:rPr lang="en-US" sz="2400" dirty="0" smtClean="0"/>
              <a:t>C1 </a:t>
            </a:r>
            <a:endParaRPr lang="en-US" sz="2400" dirty="0"/>
          </a:p>
        </p:txBody>
      </p:sp>
      <p:sp>
        <p:nvSpPr>
          <p:cNvPr id="61" name="TextBox 60"/>
          <p:cNvSpPr txBox="1"/>
          <p:nvPr/>
        </p:nvSpPr>
        <p:spPr>
          <a:xfrm>
            <a:off x="6258086" y="3164927"/>
            <a:ext cx="504766" cy="461665"/>
          </a:xfrm>
          <a:prstGeom prst="rect">
            <a:avLst/>
          </a:prstGeom>
          <a:noFill/>
        </p:spPr>
        <p:txBody>
          <a:bodyPr wrap="none" rtlCol="0">
            <a:spAutoFit/>
          </a:bodyPr>
          <a:lstStyle/>
          <a:p>
            <a:r>
              <a:rPr lang="en-US" sz="2400" dirty="0" smtClean="0"/>
              <a:t>C2 </a:t>
            </a:r>
            <a:endParaRPr lang="en-US" sz="2400" dirty="0"/>
          </a:p>
        </p:txBody>
      </p:sp>
      <p:sp>
        <p:nvSpPr>
          <p:cNvPr id="62" name="TextBox 61"/>
          <p:cNvSpPr txBox="1"/>
          <p:nvPr/>
        </p:nvSpPr>
        <p:spPr>
          <a:xfrm>
            <a:off x="4697597" y="3148701"/>
            <a:ext cx="504766" cy="461665"/>
          </a:xfrm>
          <a:prstGeom prst="rect">
            <a:avLst/>
          </a:prstGeom>
          <a:noFill/>
        </p:spPr>
        <p:txBody>
          <a:bodyPr wrap="none" rtlCol="0">
            <a:spAutoFit/>
          </a:bodyPr>
          <a:lstStyle/>
          <a:p>
            <a:r>
              <a:rPr lang="en-US" sz="2400" dirty="0" smtClean="0"/>
              <a:t>C3 </a:t>
            </a:r>
            <a:endParaRPr lang="en-US" sz="2400" dirty="0"/>
          </a:p>
        </p:txBody>
      </p:sp>
      <p:grpSp>
        <p:nvGrpSpPr>
          <p:cNvPr id="66" name="Group 65"/>
          <p:cNvGrpSpPr/>
          <p:nvPr/>
        </p:nvGrpSpPr>
        <p:grpSpPr>
          <a:xfrm>
            <a:off x="4639927" y="3547693"/>
            <a:ext cx="1586423" cy="509428"/>
            <a:chOff x="3539246" y="5579621"/>
            <a:chExt cx="1586423" cy="509428"/>
          </a:xfrm>
        </p:grpSpPr>
        <p:cxnSp>
          <p:nvCxnSpPr>
            <p:cNvPr id="67" name="Straight Arrow Connector 66"/>
            <p:cNvCxnSpPr/>
            <p:nvPr/>
          </p:nvCxnSpPr>
          <p:spPr>
            <a:xfrm flipV="1">
              <a:off x="4332447" y="5579621"/>
              <a:ext cx="793222" cy="252111"/>
            </a:xfrm>
            <a:prstGeom prst="straightConnector1">
              <a:avLst/>
            </a:prstGeom>
            <a:ln>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flipV="1">
              <a:off x="3539246" y="5836938"/>
              <a:ext cx="793222" cy="252111"/>
            </a:xfrm>
            <a:prstGeom prst="straightConnector1">
              <a:avLst/>
            </a:prstGeom>
            <a:ln>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76" name="TextBox 75"/>
          <p:cNvSpPr txBox="1"/>
          <p:nvPr/>
        </p:nvSpPr>
        <p:spPr>
          <a:xfrm>
            <a:off x="3975021" y="2493040"/>
            <a:ext cx="1438549" cy="461665"/>
          </a:xfrm>
          <a:prstGeom prst="rect">
            <a:avLst/>
          </a:prstGeom>
          <a:noFill/>
        </p:spPr>
        <p:txBody>
          <a:bodyPr wrap="square" rtlCol="0">
            <a:spAutoFit/>
          </a:bodyPr>
          <a:lstStyle/>
          <a:p>
            <a:r>
              <a:rPr lang="en-US" sz="2400" dirty="0" smtClean="0"/>
              <a:t>antenna 2</a:t>
            </a:r>
            <a:endParaRPr lang="en-US" sz="2400" dirty="0"/>
          </a:p>
        </p:txBody>
      </p:sp>
      <p:cxnSp>
        <p:nvCxnSpPr>
          <p:cNvPr id="77" name="Straight Arrow Connector 76"/>
          <p:cNvCxnSpPr/>
          <p:nvPr/>
        </p:nvCxnSpPr>
        <p:spPr>
          <a:xfrm flipV="1">
            <a:off x="5419799" y="2257555"/>
            <a:ext cx="0" cy="1558362"/>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a:off x="5412195" y="3809162"/>
            <a:ext cx="1828800"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p:cNvCxnSpPr/>
          <p:nvPr/>
        </p:nvCxnSpPr>
        <p:spPr>
          <a:xfrm flipV="1">
            <a:off x="5433139" y="3001758"/>
            <a:ext cx="613576" cy="800916"/>
          </a:xfrm>
          <a:prstGeom prst="straightConnector1">
            <a:avLst/>
          </a:prstGeom>
          <a:solidFill>
            <a:schemeClr val="accent2">
              <a:lumMod val="60000"/>
              <a:lumOff val="40000"/>
            </a:schemeClr>
          </a:solidFill>
          <a:ln>
            <a:solidFill>
              <a:schemeClr val="accent2">
                <a:lumMod val="75000"/>
              </a:schemeClr>
            </a:solidFill>
            <a:headEnd type="none"/>
            <a:tailEnd type="arrow"/>
          </a:ln>
        </p:spPr>
        <p:style>
          <a:lnRef idx="2">
            <a:schemeClr val="accent1">
              <a:shade val="50000"/>
            </a:schemeClr>
          </a:lnRef>
          <a:fillRef idx="1">
            <a:schemeClr val="accent1"/>
          </a:fillRef>
          <a:effectRef idx="0">
            <a:schemeClr val="accent1"/>
          </a:effectRef>
          <a:fontRef idx="minor">
            <a:schemeClr val="lt1"/>
          </a:fontRef>
        </p:style>
      </p:cxnSp>
      <p:sp>
        <p:nvSpPr>
          <p:cNvPr id="93" name="TextBox 92"/>
          <p:cNvSpPr txBox="1"/>
          <p:nvPr/>
        </p:nvSpPr>
        <p:spPr>
          <a:xfrm>
            <a:off x="1333372" y="1389648"/>
            <a:ext cx="6728450" cy="523220"/>
          </a:xfrm>
          <a:prstGeom prst="rect">
            <a:avLst/>
          </a:prstGeom>
          <a:noFill/>
        </p:spPr>
        <p:txBody>
          <a:bodyPr wrap="none" rtlCol="0">
            <a:spAutoFit/>
          </a:bodyPr>
          <a:lstStyle/>
          <a:p>
            <a:r>
              <a:rPr lang="en-US" sz="2800" dirty="0" smtClean="0">
                <a:solidFill>
                  <a:srgbClr val="0000FF"/>
                </a:solidFill>
              </a:rPr>
              <a:t>Can we still perform interference alignment?</a:t>
            </a:r>
          </a:p>
        </p:txBody>
      </p:sp>
      <p:sp>
        <p:nvSpPr>
          <p:cNvPr id="96" name="TextBox 95"/>
          <p:cNvSpPr txBox="1"/>
          <p:nvPr/>
        </p:nvSpPr>
        <p:spPr>
          <a:xfrm>
            <a:off x="893014" y="2345384"/>
            <a:ext cx="2464437" cy="830997"/>
          </a:xfrm>
          <a:prstGeom prst="rect">
            <a:avLst/>
          </a:prstGeom>
          <a:noFill/>
        </p:spPr>
        <p:txBody>
          <a:bodyPr wrap="none" rtlCol="0">
            <a:spAutoFit/>
          </a:bodyPr>
          <a:lstStyle/>
          <a:p>
            <a:pPr algn="ctr"/>
            <a:r>
              <a:rPr lang="en-US" sz="2400" dirty="0" smtClean="0"/>
              <a:t>Signals from all </a:t>
            </a:r>
          </a:p>
          <a:p>
            <a:pPr algn="ctr"/>
            <a:r>
              <a:rPr lang="en-US" sz="2400" dirty="0" smtClean="0"/>
              <a:t>clients will change</a:t>
            </a:r>
            <a:endParaRPr lang="en-US" sz="2400" dirty="0"/>
          </a:p>
        </p:txBody>
      </p:sp>
      <p:cxnSp>
        <p:nvCxnSpPr>
          <p:cNvPr id="97" name="Straight Arrow Connector 96"/>
          <p:cNvCxnSpPr/>
          <p:nvPr/>
        </p:nvCxnSpPr>
        <p:spPr>
          <a:xfrm flipH="1">
            <a:off x="2645833" y="3176381"/>
            <a:ext cx="349251" cy="730228"/>
          </a:xfrm>
          <a:prstGeom prst="straightConnector1">
            <a:avLst/>
          </a:prstGeom>
          <a:ln w="12700" cmpd="sng">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98" name="Group 97"/>
          <p:cNvGrpSpPr/>
          <p:nvPr/>
        </p:nvGrpSpPr>
        <p:grpSpPr>
          <a:xfrm>
            <a:off x="2073469" y="3640458"/>
            <a:ext cx="301660" cy="635483"/>
            <a:chOff x="2073469" y="3640458"/>
            <a:chExt cx="301660" cy="635483"/>
          </a:xfrm>
        </p:grpSpPr>
        <p:cxnSp>
          <p:nvCxnSpPr>
            <p:cNvPr id="99" name="Straight Connector 121"/>
            <p:cNvCxnSpPr/>
            <p:nvPr/>
          </p:nvCxnSpPr>
          <p:spPr>
            <a:xfrm flipH="1">
              <a:off x="2225721" y="364045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0" name="Isosceles Triangle 114"/>
            <p:cNvSpPr/>
            <p:nvPr/>
          </p:nvSpPr>
          <p:spPr>
            <a:xfrm rot="10800000" flipV="1">
              <a:off x="2125234" y="387630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extBox 100"/>
            <p:cNvSpPr txBox="1"/>
            <p:nvPr/>
          </p:nvSpPr>
          <p:spPr>
            <a:xfrm>
              <a:off x="2073469" y="3906609"/>
              <a:ext cx="301660" cy="369332"/>
            </a:xfrm>
            <a:prstGeom prst="rect">
              <a:avLst/>
            </a:prstGeom>
            <a:noFill/>
          </p:spPr>
          <p:txBody>
            <a:bodyPr wrap="none" rtlCol="0">
              <a:spAutoFit/>
            </a:bodyPr>
            <a:lstStyle/>
            <a:p>
              <a:r>
                <a:rPr lang="en-US" dirty="0" smtClean="0"/>
                <a:t>2</a:t>
              </a:r>
              <a:endParaRPr lang="en-US" dirty="0"/>
            </a:p>
          </p:txBody>
        </p:sp>
      </p:grpSp>
      <p:cxnSp>
        <p:nvCxnSpPr>
          <p:cNvPr id="6" name="Straight Connector 115"/>
          <p:cNvCxnSpPr/>
          <p:nvPr/>
        </p:nvCxnSpPr>
        <p:spPr>
          <a:xfrm flipH="1">
            <a:off x="1605847" y="362553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Rounded Rectangle 10"/>
          <p:cNvSpPr/>
          <p:nvPr/>
        </p:nvSpPr>
        <p:spPr>
          <a:xfrm>
            <a:off x="1268419" y="333375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2" name="TextBox 11"/>
          <p:cNvSpPr txBox="1"/>
          <p:nvPr/>
        </p:nvSpPr>
        <p:spPr>
          <a:xfrm>
            <a:off x="1268419" y="3333750"/>
            <a:ext cx="1289729" cy="369332"/>
          </a:xfrm>
          <a:prstGeom prst="rect">
            <a:avLst/>
          </a:prstGeom>
          <a:noFill/>
        </p:spPr>
        <p:txBody>
          <a:bodyPr wrap="square" rtlCol="0">
            <a:spAutoFit/>
          </a:bodyPr>
          <a:lstStyle/>
          <a:p>
            <a:pPr algn="ctr"/>
            <a:r>
              <a:rPr lang="en-US" b="1" dirty="0" smtClean="0"/>
              <a:t>AP 1</a:t>
            </a:r>
            <a:endParaRPr lang="en-US" b="1" dirty="0"/>
          </a:p>
        </p:txBody>
      </p:sp>
      <p:cxnSp>
        <p:nvCxnSpPr>
          <p:cNvPr id="102" name="Straight Arrow Connector 101"/>
          <p:cNvCxnSpPr/>
          <p:nvPr/>
        </p:nvCxnSpPr>
        <p:spPr>
          <a:xfrm flipH="1" flipV="1">
            <a:off x="2635250" y="4174460"/>
            <a:ext cx="4442535" cy="635002"/>
          </a:xfrm>
          <a:prstGeom prst="straightConnector1">
            <a:avLst/>
          </a:prstGeom>
          <a:ln>
            <a:solidFill>
              <a:srgbClr val="FF6600"/>
            </a:solidFill>
            <a:prstDash val="dash"/>
            <a:tailEnd type="arrow"/>
          </a:ln>
          <a:effectLst/>
        </p:spPr>
        <p:style>
          <a:lnRef idx="2">
            <a:schemeClr val="accent1"/>
          </a:lnRef>
          <a:fillRef idx="0">
            <a:schemeClr val="accent1"/>
          </a:fillRef>
          <a:effectRef idx="1">
            <a:schemeClr val="accent1"/>
          </a:effectRef>
          <a:fontRef idx="minor">
            <a:schemeClr val="tx1"/>
          </a:fontRef>
        </p:style>
      </p:cxnSp>
      <p:grpSp>
        <p:nvGrpSpPr>
          <p:cNvPr id="104" name="Group 103"/>
          <p:cNvGrpSpPr/>
          <p:nvPr/>
        </p:nvGrpSpPr>
        <p:grpSpPr>
          <a:xfrm rot="160510">
            <a:off x="5237183" y="3292938"/>
            <a:ext cx="373510" cy="1020140"/>
            <a:chOff x="4132076" y="5340483"/>
            <a:chExt cx="373510" cy="1020140"/>
          </a:xfrm>
        </p:grpSpPr>
        <p:cxnSp>
          <p:nvCxnSpPr>
            <p:cNvPr id="105" name="Straight Arrow Connector 104"/>
            <p:cNvCxnSpPr/>
            <p:nvPr/>
          </p:nvCxnSpPr>
          <p:spPr>
            <a:xfrm flipH="1" flipV="1">
              <a:off x="4132076" y="5340483"/>
              <a:ext cx="190894" cy="511830"/>
            </a:xfrm>
            <a:prstGeom prst="straightConnector1">
              <a:avLst/>
            </a:prstGeom>
            <a:ln>
              <a:solidFill>
                <a:srgbClr val="FF66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6" name="Straight Arrow Connector 105"/>
            <p:cNvCxnSpPr/>
            <p:nvPr/>
          </p:nvCxnSpPr>
          <p:spPr>
            <a:xfrm flipH="1" flipV="1">
              <a:off x="4314692" y="5848793"/>
              <a:ext cx="190894" cy="511830"/>
            </a:xfrm>
            <a:prstGeom prst="straightConnector1">
              <a:avLst/>
            </a:prstGeom>
            <a:ln>
              <a:solidFill>
                <a:schemeClr val="bg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81699012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8.33333E-7 -3.33333E-6 L 0.02135 -0.00023 " pathEditMode="relative" rAng="0" ptsTypes="AA">
                                      <p:cBhvr>
                                        <p:cTn id="10" dur="2000" fill="hold"/>
                                        <p:tgtEl>
                                          <p:spTgt spid="98"/>
                                        </p:tgtEl>
                                        <p:attrNameLst>
                                          <p:attrName>ppt_x</p:attrName>
                                          <p:attrName>ppt_y</p:attrName>
                                        </p:attrNameLst>
                                      </p:cBhvr>
                                      <p:rCtr x="1059" y="-23"/>
                                    </p:animMotion>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9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a:t>Single-Antenna </a:t>
            </a:r>
            <a:r>
              <a:rPr lang="en-US" sz="3600" dirty="0" smtClean="0"/>
              <a:t>Devices</a:t>
            </a:r>
            <a:endParaRPr lang="en-US" sz="3600" dirty="0"/>
          </a:p>
        </p:txBody>
      </p:sp>
      <p:sp>
        <p:nvSpPr>
          <p:cNvPr id="5" name="Isosceles Triangle 114"/>
          <p:cNvSpPr/>
          <p:nvPr/>
        </p:nvSpPr>
        <p:spPr>
          <a:xfrm rot="10800000" flipV="1">
            <a:off x="1506175" y="387653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102 Grupo"/>
          <p:cNvGrpSpPr/>
          <p:nvPr/>
        </p:nvGrpSpPr>
        <p:grpSpPr>
          <a:xfrm>
            <a:off x="1873749" y="4928467"/>
            <a:ext cx="149977" cy="306351"/>
            <a:chOff x="2251055" y="6011612"/>
            <a:chExt cx="151905" cy="359487"/>
          </a:xfrm>
        </p:grpSpPr>
        <p:sp>
          <p:nvSpPr>
            <p:cNvPr id="16" name="Isosceles Triangle 15"/>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a:xfrm>
            <a:off x="1469282" y="5250528"/>
            <a:ext cx="967179" cy="407538"/>
          </a:xfrm>
          <a:prstGeom prst="rect">
            <a:avLst/>
          </a:prstGeom>
          <a:solidFill>
            <a:schemeClr val="accent2">
              <a:lumMod val="60000"/>
              <a:lumOff val="40000"/>
            </a:schemeClr>
          </a:solidFill>
          <a:ln>
            <a:solidFill>
              <a:schemeClr val="accent2">
                <a:lumMod val="50000"/>
              </a:schemeClr>
            </a:solidFill>
          </a:ln>
          <a:effectLst>
            <a:glow rad="63500">
              <a:srgbClr val="FFFF00">
                <a:alpha val="75000"/>
              </a:srgbClr>
            </a:glo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cxnSp>
        <p:nvCxnSpPr>
          <p:cNvPr id="31" name="Straight Arrow Connector 30"/>
          <p:cNvCxnSpPr/>
          <p:nvPr/>
        </p:nvCxnSpPr>
        <p:spPr>
          <a:xfrm>
            <a:off x="1919547" y="4084420"/>
            <a:ext cx="7823" cy="567798"/>
          </a:xfrm>
          <a:prstGeom prst="straightConnector1">
            <a:avLst/>
          </a:prstGeom>
          <a:ln>
            <a:solidFill>
              <a:srgbClr val="0000FF"/>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p:nvPr/>
        </p:nvCxnSpPr>
        <p:spPr>
          <a:xfrm flipH="1" flipV="1">
            <a:off x="2328624" y="4275941"/>
            <a:ext cx="2076845" cy="533520"/>
          </a:xfrm>
          <a:prstGeom prst="straightConnector1">
            <a:avLst/>
          </a:prstGeom>
          <a:ln>
            <a:solidFill>
              <a:srgbClr val="660066"/>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rot="851007">
            <a:off x="2585533" y="4441249"/>
            <a:ext cx="1129555" cy="393936"/>
          </a:xfrm>
          <a:prstGeom prst="rect">
            <a:avLst/>
          </a:prstGeom>
          <a:noFill/>
        </p:spPr>
        <p:txBody>
          <a:bodyPr wrap="none" rtlCol="0">
            <a:spAutoFit/>
          </a:bodyPr>
          <a:lstStyle/>
          <a:p>
            <a:r>
              <a:rPr lang="en-US" sz="2400" dirty="0" smtClean="0"/>
              <a:t>interfere</a:t>
            </a:r>
            <a:endParaRPr lang="en-US" sz="2400" dirty="0"/>
          </a:p>
        </p:txBody>
      </p:sp>
      <p:sp>
        <p:nvSpPr>
          <p:cNvPr id="87" name="TextBox 86"/>
          <p:cNvSpPr txBox="1"/>
          <p:nvPr/>
        </p:nvSpPr>
        <p:spPr>
          <a:xfrm rot="378464">
            <a:off x="4963904" y="4542368"/>
            <a:ext cx="1129555" cy="393936"/>
          </a:xfrm>
          <a:prstGeom prst="rect">
            <a:avLst/>
          </a:prstGeom>
          <a:noFill/>
        </p:spPr>
        <p:txBody>
          <a:bodyPr wrap="none" rtlCol="0">
            <a:spAutoFit/>
          </a:bodyPr>
          <a:lstStyle/>
          <a:p>
            <a:r>
              <a:rPr lang="en-US" sz="2400" dirty="0" smtClean="0"/>
              <a:t>interfere</a:t>
            </a:r>
            <a:endParaRPr lang="en-US" sz="2400" dirty="0"/>
          </a:p>
        </p:txBody>
      </p:sp>
      <p:sp>
        <p:nvSpPr>
          <p:cNvPr id="3" name="TextBox 2"/>
          <p:cNvSpPr txBox="1"/>
          <p:nvPr/>
        </p:nvSpPr>
        <p:spPr>
          <a:xfrm>
            <a:off x="1443537" y="3890737"/>
            <a:ext cx="301660" cy="369332"/>
          </a:xfrm>
          <a:prstGeom prst="rect">
            <a:avLst/>
          </a:prstGeom>
          <a:noFill/>
        </p:spPr>
        <p:txBody>
          <a:bodyPr wrap="none" rtlCol="0">
            <a:spAutoFit/>
          </a:bodyPr>
          <a:lstStyle/>
          <a:p>
            <a:r>
              <a:rPr lang="en-US" dirty="0" smtClean="0"/>
              <a:t>1</a:t>
            </a:r>
            <a:endParaRPr lang="en-US" dirty="0"/>
          </a:p>
        </p:txBody>
      </p:sp>
      <p:grpSp>
        <p:nvGrpSpPr>
          <p:cNvPr id="53" name="102 Grupo"/>
          <p:cNvGrpSpPr/>
          <p:nvPr/>
        </p:nvGrpSpPr>
        <p:grpSpPr>
          <a:xfrm>
            <a:off x="4372084" y="4928467"/>
            <a:ext cx="149977" cy="306351"/>
            <a:chOff x="2251055" y="6011612"/>
            <a:chExt cx="151905" cy="359487"/>
          </a:xfrm>
        </p:grpSpPr>
        <p:sp>
          <p:nvSpPr>
            <p:cNvPr id="54" name="Isosceles Triangle 53"/>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55" name="Straight Connector 54"/>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6" name="Rectangle 55"/>
          <p:cNvSpPr/>
          <p:nvPr/>
        </p:nvSpPr>
        <p:spPr>
          <a:xfrm>
            <a:off x="3967617" y="5250528"/>
            <a:ext cx="967179" cy="407538"/>
          </a:xfrm>
          <a:prstGeom prst="rect">
            <a:avLst/>
          </a:prstGeom>
          <a:solidFill>
            <a:schemeClr val="accent4">
              <a:lumMod val="40000"/>
              <a:lumOff val="60000"/>
            </a:schemeClr>
          </a:solidFill>
          <a:ln>
            <a:solidFill>
              <a:schemeClr val="accent4">
                <a:lumMod val="75000"/>
              </a:schemeClr>
            </a:solidFill>
          </a:ln>
          <a:effectLst>
            <a:glow rad="63500">
              <a:srgbClr val="FFFF00">
                <a:alpha val="7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grpSp>
        <p:nvGrpSpPr>
          <p:cNvPr id="70" name="102 Grupo"/>
          <p:cNvGrpSpPr/>
          <p:nvPr/>
        </p:nvGrpSpPr>
        <p:grpSpPr>
          <a:xfrm>
            <a:off x="6998662" y="4931385"/>
            <a:ext cx="149977" cy="306351"/>
            <a:chOff x="2251055" y="6011612"/>
            <a:chExt cx="151905" cy="359487"/>
          </a:xfrm>
        </p:grpSpPr>
        <p:sp>
          <p:nvSpPr>
            <p:cNvPr id="71" name="Isosceles Triangle 70"/>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72" name="Straight Connector 71"/>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sp>
        <p:nvSpPr>
          <p:cNvPr id="73" name="Rectangle 72"/>
          <p:cNvSpPr/>
          <p:nvPr/>
        </p:nvSpPr>
        <p:spPr>
          <a:xfrm>
            <a:off x="6594195" y="5253446"/>
            <a:ext cx="967179" cy="407538"/>
          </a:xfrm>
          <a:prstGeom prst="rect">
            <a:avLst/>
          </a:prstGeom>
          <a:solidFill>
            <a:srgbClr val="FAC090"/>
          </a:solidFill>
          <a:ln>
            <a:solidFill>
              <a:schemeClr val="accent6">
                <a:lumMod val="50000"/>
              </a:schemeClr>
            </a:solidFill>
          </a:ln>
          <a:effectLst>
            <a:glow rad="63500">
              <a:srgbClr val="FFFF00">
                <a:alpha val="75000"/>
              </a:srgbClr>
            </a:glo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sp>
        <p:nvSpPr>
          <p:cNvPr id="59" name="TextBox 58"/>
          <p:cNvSpPr txBox="1"/>
          <p:nvPr/>
        </p:nvSpPr>
        <p:spPr>
          <a:xfrm>
            <a:off x="7337154" y="3547693"/>
            <a:ext cx="1501144" cy="461665"/>
          </a:xfrm>
          <a:prstGeom prst="rect">
            <a:avLst/>
          </a:prstGeom>
          <a:noFill/>
        </p:spPr>
        <p:txBody>
          <a:bodyPr wrap="square" rtlCol="0">
            <a:spAutoFit/>
          </a:bodyPr>
          <a:lstStyle/>
          <a:p>
            <a:r>
              <a:rPr lang="en-US" sz="2400" dirty="0" smtClean="0"/>
              <a:t>antenna 1</a:t>
            </a:r>
            <a:endParaRPr lang="en-US" sz="2400" dirty="0"/>
          </a:p>
        </p:txBody>
      </p:sp>
      <p:sp>
        <p:nvSpPr>
          <p:cNvPr id="60" name="TextBox 59"/>
          <p:cNvSpPr txBox="1"/>
          <p:nvPr/>
        </p:nvSpPr>
        <p:spPr>
          <a:xfrm>
            <a:off x="5513919" y="2405709"/>
            <a:ext cx="504766" cy="461665"/>
          </a:xfrm>
          <a:prstGeom prst="rect">
            <a:avLst/>
          </a:prstGeom>
          <a:noFill/>
        </p:spPr>
        <p:txBody>
          <a:bodyPr wrap="none" rtlCol="0">
            <a:spAutoFit/>
          </a:bodyPr>
          <a:lstStyle/>
          <a:p>
            <a:r>
              <a:rPr lang="en-US" sz="2400" dirty="0" smtClean="0"/>
              <a:t>C1 </a:t>
            </a:r>
            <a:endParaRPr lang="en-US" sz="2400" dirty="0"/>
          </a:p>
        </p:txBody>
      </p:sp>
      <p:sp>
        <p:nvSpPr>
          <p:cNvPr id="61" name="TextBox 60"/>
          <p:cNvSpPr txBox="1"/>
          <p:nvPr/>
        </p:nvSpPr>
        <p:spPr>
          <a:xfrm>
            <a:off x="6111681" y="2954705"/>
            <a:ext cx="504766" cy="461665"/>
          </a:xfrm>
          <a:prstGeom prst="rect">
            <a:avLst/>
          </a:prstGeom>
          <a:noFill/>
        </p:spPr>
        <p:txBody>
          <a:bodyPr wrap="none" rtlCol="0">
            <a:spAutoFit/>
          </a:bodyPr>
          <a:lstStyle/>
          <a:p>
            <a:r>
              <a:rPr lang="en-US" sz="2400" dirty="0" smtClean="0"/>
              <a:t>C2 </a:t>
            </a:r>
            <a:endParaRPr lang="en-US" sz="2400" dirty="0"/>
          </a:p>
        </p:txBody>
      </p:sp>
      <p:sp>
        <p:nvSpPr>
          <p:cNvPr id="62" name="TextBox 61"/>
          <p:cNvSpPr txBox="1"/>
          <p:nvPr/>
        </p:nvSpPr>
        <p:spPr>
          <a:xfrm>
            <a:off x="5766302" y="3391739"/>
            <a:ext cx="504766" cy="461665"/>
          </a:xfrm>
          <a:prstGeom prst="rect">
            <a:avLst/>
          </a:prstGeom>
          <a:noFill/>
        </p:spPr>
        <p:txBody>
          <a:bodyPr wrap="none" rtlCol="0">
            <a:spAutoFit/>
          </a:bodyPr>
          <a:lstStyle/>
          <a:p>
            <a:r>
              <a:rPr lang="en-US" sz="2400" dirty="0" smtClean="0"/>
              <a:t>C3 </a:t>
            </a:r>
            <a:endParaRPr lang="en-US" sz="2400" dirty="0"/>
          </a:p>
        </p:txBody>
      </p:sp>
      <p:sp>
        <p:nvSpPr>
          <p:cNvPr id="76" name="TextBox 75"/>
          <p:cNvSpPr txBox="1"/>
          <p:nvPr/>
        </p:nvSpPr>
        <p:spPr>
          <a:xfrm>
            <a:off x="3975021" y="2493040"/>
            <a:ext cx="1438549" cy="461665"/>
          </a:xfrm>
          <a:prstGeom prst="rect">
            <a:avLst/>
          </a:prstGeom>
          <a:noFill/>
        </p:spPr>
        <p:txBody>
          <a:bodyPr wrap="square" rtlCol="0">
            <a:spAutoFit/>
          </a:bodyPr>
          <a:lstStyle/>
          <a:p>
            <a:r>
              <a:rPr lang="en-US" sz="2400" dirty="0" smtClean="0"/>
              <a:t>antenna 2</a:t>
            </a:r>
            <a:endParaRPr lang="en-US" sz="2400" dirty="0"/>
          </a:p>
        </p:txBody>
      </p:sp>
      <p:cxnSp>
        <p:nvCxnSpPr>
          <p:cNvPr id="77" name="Straight Arrow Connector 76"/>
          <p:cNvCxnSpPr/>
          <p:nvPr/>
        </p:nvCxnSpPr>
        <p:spPr>
          <a:xfrm flipV="1">
            <a:off x="5419799" y="2257555"/>
            <a:ext cx="0" cy="1558362"/>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a:off x="5412195" y="3809162"/>
            <a:ext cx="1828800"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96" name="TextBox 95"/>
          <p:cNvSpPr txBox="1"/>
          <p:nvPr/>
        </p:nvSpPr>
        <p:spPr>
          <a:xfrm>
            <a:off x="893014" y="2345384"/>
            <a:ext cx="2464437" cy="830997"/>
          </a:xfrm>
          <a:prstGeom prst="rect">
            <a:avLst/>
          </a:prstGeom>
          <a:noFill/>
        </p:spPr>
        <p:txBody>
          <a:bodyPr wrap="none" rtlCol="0">
            <a:spAutoFit/>
          </a:bodyPr>
          <a:lstStyle/>
          <a:p>
            <a:pPr algn="ctr"/>
            <a:r>
              <a:rPr lang="en-US" sz="2400" dirty="0" smtClean="0">
                <a:solidFill>
                  <a:srgbClr val="000000"/>
                </a:solidFill>
              </a:rPr>
              <a:t>Signals from all </a:t>
            </a:r>
          </a:p>
          <a:p>
            <a:pPr algn="ctr"/>
            <a:r>
              <a:rPr lang="en-US" sz="2400" dirty="0" smtClean="0">
                <a:solidFill>
                  <a:srgbClr val="000000"/>
                </a:solidFill>
              </a:rPr>
              <a:t>clients will change</a:t>
            </a:r>
            <a:endParaRPr lang="en-US" sz="2400" dirty="0">
              <a:solidFill>
                <a:srgbClr val="000000"/>
              </a:solidFill>
            </a:endParaRPr>
          </a:p>
        </p:txBody>
      </p:sp>
      <p:cxnSp>
        <p:nvCxnSpPr>
          <p:cNvPr id="97" name="Straight Arrow Connector 96"/>
          <p:cNvCxnSpPr/>
          <p:nvPr/>
        </p:nvCxnSpPr>
        <p:spPr>
          <a:xfrm flipH="1">
            <a:off x="2645833" y="3176381"/>
            <a:ext cx="349251" cy="730228"/>
          </a:xfrm>
          <a:prstGeom prst="straightConnector1">
            <a:avLst/>
          </a:prstGeom>
          <a:ln w="12700" cmpd="sng">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98" name="Group 97"/>
          <p:cNvGrpSpPr/>
          <p:nvPr/>
        </p:nvGrpSpPr>
        <p:grpSpPr>
          <a:xfrm>
            <a:off x="2268849" y="3640458"/>
            <a:ext cx="301660" cy="635483"/>
            <a:chOff x="2073469" y="3640458"/>
            <a:chExt cx="301660" cy="635483"/>
          </a:xfrm>
        </p:grpSpPr>
        <p:cxnSp>
          <p:nvCxnSpPr>
            <p:cNvPr id="99" name="Straight Connector 121"/>
            <p:cNvCxnSpPr/>
            <p:nvPr/>
          </p:nvCxnSpPr>
          <p:spPr>
            <a:xfrm flipH="1">
              <a:off x="2225721" y="364045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0" name="Isosceles Triangle 114"/>
            <p:cNvSpPr/>
            <p:nvPr/>
          </p:nvSpPr>
          <p:spPr>
            <a:xfrm rot="10800000" flipV="1">
              <a:off x="2125234" y="387630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extBox 100"/>
            <p:cNvSpPr txBox="1"/>
            <p:nvPr/>
          </p:nvSpPr>
          <p:spPr>
            <a:xfrm>
              <a:off x="2073469" y="3906609"/>
              <a:ext cx="301660" cy="369332"/>
            </a:xfrm>
            <a:prstGeom prst="rect">
              <a:avLst/>
            </a:prstGeom>
            <a:noFill/>
          </p:spPr>
          <p:txBody>
            <a:bodyPr wrap="none" rtlCol="0">
              <a:spAutoFit/>
            </a:bodyPr>
            <a:lstStyle/>
            <a:p>
              <a:r>
                <a:rPr lang="en-US" dirty="0" smtClean="0"/>
                <a:t>2</a:t>
              </a:r>
              <a:endParaRPr lang="en-US" dirty="0"/>
            </a:p>
          </p:txBody>
        </p:sp>
      </p:grpSp>
      <p:cxnSp>
        <p:nvCxnSpPr>
          <p:cNvPr id="6" name="Straight Connector 115"/>
          <p:cNvCxnSpPr/>
          <p:nvPr/>
        </p:nvCxnSpPr>
        <p:spPr>
          <a:xfrm flipH="1">
            <a:off x="1605847" y="362553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Rounded Rectangle 10"/>
          <p:cNvSpPr/>
          <p:nvPr/>
        </p:nvSpPr>
        <p:spPr>
          <a:xfrm>
            <a:off x="1268419" y="333375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2" name="TextBox 11"/>
          <p:cNvSpPr txBox="1"/>
          <p:nvPr/>
        </p:nvSpPr>
        <p:spPr>
          <a:xfrm>
            <a:off x="1268419" y="3333750"/>
            <a:ext cx="1289729" cy="369332"/>
          </a:xfrm>
          <a:prstGeom prst="rect">
            <a:avLst/>
          </a:prstGeom>
          <a:noFill/>
        </p:spPr>
        <p:txBody>
          <a:bodyPr wrap="square" rtlCol="0">
            <a:spAutoFit/>
          </a:bodyPr>
          <a:lstStyle/>
          <a:p>
            <a:pPr algn="ctr"/>
            <a:r>
              <a:rPr lang="en-US" b="1" dirty="0" smtClean="0"/>
              <a:t>AP 1</a:t>
            </a:r>
            <a:endParaRPr lang="en-US" b="1" dirty="0"/>
          </a:p>
        </p:txBody>
      </p:sp>
      <p:cxnSp>
        <p:nvCxnSpPr>
          <p:cNvPr id="102" name="Straight Arrow Connector 101"/>
          <p:cNvCxnSpPr/>
          <p:nvPr/>
        </p:nvCxnSpPr>
        <p:spPr>
          <a:xfrm flipH="1" flipV="1">
            <a:off x="2635250" y="4174460"/>
            <a:ext cx="4442535" cy="635002"/>
          </a:xfrm>
          <a:prstGeom prst="straightConnector1">
            <a:avLst/>
          </a:prstGeom>
          <a:ln>
            <a:solidFill>
              <a:srgbClr val="FF6600"/>
            </a:solidFill>
            <a:prstDash val="dash"/>
            <a:tailEnd type="arrow"/>
          </a:ln>
          <a:effectLst/>
        </p:spPr>
        <p:style>
          <a:lnRef idx="2">
            <a:schemeClr val="accent1"/>
          </a:lnRef>
          <a:fillRef idx="0">
            <a:schemeClr val="accent1"/>
          </a:fillRef>
          <a:effectRef idx="1">
            <a:schemeClr val="accent1"/>
          </a:effectRef>
          <a:fontRef idx="minor">
            <a:schemeClr val="tx1"/>
          </a:fontRef>
        </p:style>
      </p:cxnSp>
      <p:grpSp>
        <p:nvGrpSpPr>
          <p:cNvPr id="47" name="Group 46"/>
          <p:cNvGrpSpPr/>
          <p:nvPr/>
        </p:nvGrpSpPr>
        <p:grpSpPr>
          <a:xfrm rot="20384916">
            <a:off x="4632530" y="3554448"/>
            <a:ext cx="1586423" cy="509428"/>
            <a:chOff x="3539246" y="5579621"/>
            <a:chExt cx="1586423" cy="509428"/>
          </a:xfrm>
        </p:grpSpPr>
        <p:cxnSp>
          <p:nvCxnSpPr>
            <p:cNvPr id="48" name="Straight Arrow Connector 47"/>
            <p:cNvCxnSpPr/>
            <p:nvPr/>
          </p:nvCxnSpPr>
          <p:spPr>
            <a:xfrm flipV="1">
              <a:off x="4332447" y="5579621"/>
              <a:ext cx="793222" cy="252111"/>
            </a:xfrm>
            <a:prstGeom prst="straightConnector1">
              <a:avLst/>
            </a:prstGeom>
            <a:ln>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p:nvPr/>
          </p:nvCxnSpPr>
          <p:spPr>
            <a:xfrm flipV="1">
              <a:off x="3539246" y="5836938"/>
              <a:ext cx="793222" cy="252111"/>
            </a:xfrm>
            <a:prstGeom prst="straightConnector1">
              <a:avLst/>
            </a:prstGeom>
            <a:ln>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cxnSp>
        <p:nvCxnSpPr>
          <p:cNvPr id="50" name="Straight Arrow Connector 49"/>
          <p:cNvCxnSpPr/>
          <p:nvPr/>
        </p:nvCxnSpPr>
        <p:spPr>
          <a:xfrm flipV="1">
            <a:off x="5425742" y="2867374"/>
            <a:ext cx="281051" cy="942055"/>
          </a:xfrm>
          <a:prstGeom prst="straightConnector1">
            <a:avLst/>
          </a:prstGeom>
          <a:solidFill>
            <a:schemeClr val="accent2">
              <a:lumMod val="60000"/>
              <a:lumOff val="40000"/>
            </a:schemeClr>
          </a:solidFill>
          <a:ln>
            <a:solidFill>
              <a:schemeClr val="accent2">
                <a:lumMod val="75000"/>
              </a:schemeClr>
            </a:solidFill>
            <a:headEnd type="none"/>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51" name="Straight Arrow Connector 50"/>
          <p:cNvCxnSpPr/>
          <p:nvPr/>
        </p:nvCxnSpPr>
        <p:spPr>
          <a:xfrm rot="4363438" flipH="1" flipV="1">
            <a:off x="5536667" y="3391182"/>
            <a:ext cx="190894" cy="511830"/>
          </a:xfrm>
          <a:prstGeom prst="straightConnector1">
            <a:avLst/>
          </a:prstGeom>
          <a:ln>
            <a:solidFill>
              <a:srgbClr val="FF6600"/>
            </a:solidFill>
            <a:tailEnd type="arrow"/>
          </a:ln>
          <a:effectLst/>
        </p:spPr>
        <p:style>
          <a:lnRef idx="2">
            <a:schemeClr val="accent1"/>
          </a:lnRef>
          <a:fillRef idx="0">
            <a:schemeClr val="accent1"/>
          </a:fillRef>
          <a:effectRef idx="1">
            <a:schemeClr val="accent1"/>
          </a:effectRef>
          <a:fontRef idx="minor">
            <a:schemeClr val="tx1"/>
          </a:fontRef>
        </p:style>
      </p:cxnSp>
      <p:sp>
        <p:nvSpPr>
          <p:cNvPr id="52" name="Content Placeholder 2"/>
          <p:cNvSpPr txBox="1">
            <a:spLocks/>
          </p:cNvSpPr>
          <p:nvPr/>
        </p:nvSpPr>
        <p:spPr>
          <a:xfrm>
            <a:off x="114613" y="4899484"/>
            <a:ext cx="8814896" cy="1720708"/>
          </a:xfrm>
          <a:prstGeom prst="rect">
            <a:avLst/>
          </a:prstGeom>
          <a:solidFill>
            <a:srgbClr val="A9403D"/>
          </a:solidFill>
          <a:ln w="9525">
            <a:solidFill>
              <a:schemeClr val="bg2"/>
            </a:solidFill>
            <a:miter lim="800000"/>
            <a:headEnd/>
            <a:tailEnd/>
          </a:ln>
          <a:effectLst>
            <a:outerShdw dist="107763" dir="2700000" algn="ctr" rotWithShape="0">
              <a:schemeClr val="bg2">
                <a:alpha val="50000"/>
              </a:schemeClr>
            </a:outerShdw>
          </a:effectLst>
          <a:scene3d>
            <a:camera prst="orthographicFront"/>
            <a:lightRig rig="threePt" dir="t"/>
          </a:scene3d>
          <a:sp3d>
            <a:bevelT w="165100" prst="coolSlant"/>
          </a:sp3d>
        </p:spPr>
        <p:txBody>
          <a:bodyPr lIns="90488" tIns="137160" rIns="90488" bIns="44450"/>
          <a:lstStyle>
            <a:defPPr>
              <a:defRPr lang="en-US"/>
            </a:defPPr>
            <a:lvl1pPr marL="231775" algn="ctr" defTabSz="457200">
              <a:defRPr sz="3000">
                <a:solidFill>
                  <a:schemeClr val="bg1"/>
                </a:solidFill>
                <a:latin typeface="Calibri" pitchFamily="34" charset="0"/>
                <a:ea typeface="Batang" pitchFamily="18" charset="-127"/>
                <a:cs typeface="Calibri" pitchFamily="34" charset="0"/>
              </a:defRPr>
            </a:lvl1pPr>
            <a:lvl2pPr defTabSz="457200">
              <a:defRPr>
                <a:solidFill>
                  <a:schemeClr val="tx1"/>
                </a:solidFill>
              </a:defRPr>
            </a:lvl2pPr>
            <a:lvl3pPr defTabSz="457200">
              <a:defRPr>
                <a:solidFill>
                  <a:schemeClr val="tx1"/>
                </a:solidFill>
              </a:defRPr>
            </a:lvl3pPr>
            <a:lvl4pPr defTabSz="457200">
              <a:defRPr>
                <a:solidFill>
                  <a:schemeClr val="tx1"/>
                </a:solidFill>
              </a:defRPr>
            </a:lvl4pPr>
            <a:lvl5pPr defTabSz="457200">
              <a:defRPr>
                <a:solidFill>
                  <a:schemeClr val="tx1"/>
                </a:solidFill>
              </a:defRPr>
            </a:lvl5pPr>
            <a:lvl6pPr defTabSz="457200">
              <a:defRPr>
                <a:solidFill>
                  <a:schemeClr val="tx1"/>
                </a:solidFill>
              </a:defRPr>
            </a:lvl6pPr>
            <a:lvl7pPr defTabSz="457200">
              <a:defRPr>
                <a:solidFill>
                  <a:schemeClr val="tx1"/>
                </a:solidFill>
              </a:defRPr>
            </a:lvl7pPr>
            <a:lvl8pPr defTabSz="457200">
              <a:defRPr>
                <a:solidFill>
                  <a:schemeClr val="tx1"/>
                </a:solidFill>
              </a:defRPr>
            </a:lvl8pPr>
            <a:lvl9pPr lvl="8" algn="ctr" defTabSz="457200">
              <a:spcBef>
                <a:spcPct val="50000"/>
              </a:spcBef>
              <a:buFont typeface="Arial" pitchFamily="34" charset="0"/>
              <a:buChar char="•"/>
              <a:defRPr sz="3200" b="0" i="0">
                <a:solidFill>
                  <a:schemeClr val="bg1"/>
                </a:solidFill>
                <a:latin typeface="Comic Sans MS" pitchFamily="66" charset="0"/>
              </a:defRPr>
            </a:lvl9pPr>
          </a:lstStyle>
          <a:p>
            <a:r>
              <a:rPr lang="en-US" dirty="0" smtClean="0">
                <a:solidFill>
                  <a:srgbClr val="FFFF00"/>
                </a:solidFill>
              </a:rPr>
              <a:t>Perform Interference Alignment purely at the AP</a:t>
            </a:r>
          </a:p>
          <a:p>
            <a:pPr marL="688975" indent="-457200" algn="l">
              <a:buFont typeface="Arial"/>
              <a:buChar char="•"/>
            </a:pPr>
            <a:r>
              <a:rPr lang="en-US" dirty="0" smtClean="0"/>
              <a:t>Eliminates feedback/cooperation with clients</a:t>
            </a:r>
          </a:p>
          <a:p>
            <a:pPr marL="688975" indent="-457200" algn="l">
              <a:buFont typeface="Arial"/>
              <a:buChar char="•"/>
            </a:pPr>
            <a:r>
              <a:rPr lang="en-US" dirty="0" smtClean="0"/>
              <a:t>Brings benefits of alignment to new devices</a:t>
            </a:r>
            <a:endParaRPr lang="en-US" dirty="0"/>
          </a:p>
        </p:txBody>
      </p:sp>
      <p:sp>
        <p:nvSpPr>
          <p:cNvPr id="46" name="TextBox 45"/>
          <p:cNvSpPr txBox="1"/>
          <p:nvPr/>
        </p:nvSpPr>
        <p:spPr>
          <a:xfrm>
            <a:off x="1333372" y="1389648"/>
            <a:ext cx="6728450" cy="523220"/>
          </a:xfrm>
          <a:prstGeom prst="rect">
            <a:avLst/>
          </a:prstGeom>
          <a:noFill/>
        </p:spPr>
        <p:txBody>
          <a:bodyPr wrap="none" rtlCol="0">
            <a:spAutoFit/>
          </a:bodyPr>
          <a:lstStyle/>
          <a:p>
            <a:r>
              <a:rPr lang="en-US" sz="2800" dirty="0" smtClean="0">
                <a:solidFill>
                  <a:srgbClr val="0000FF"/>
                </a:solidFill>
              </a:rPr>
              <a:t>Can we still perform interference alignment?</a:t>
            </a:r>
          </a:p>
        </p:txBody>
      </p:sp>
    </p:spTree>
    <p:extLst>
      <p:ext uri="{BB962C8B-B14F-4D97-AF65-F5344CB8AC3E}">
        <p14:creationId xmlns:p14="http://schemas.microsoft.com/office/powerpoint/2010/main" val="17293025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2">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build="allAtOnce"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MoMIMO</a:t>
            </a:r>
            <a:endParaRPr lang="en-US" dirty="0"/>
          </a:p>
        </p:txBody>
      </p:sp>
      <p:sp>
        <p:nvSpPr>
          <p:cNvPr id="3" name="Content Placeholder 2"/>
          <p:cNvSpPr>
            <a:spLocks noGrp="1"/>
          </p:cNvSpPr>
          <p:nvPr>
            <p:ph idx="1"/>
          </p:nvPr>
        </p:nvSpPr>
        <p:spPr>
          <a:xfrm>
            <a:off x="307900" y="1600200"/>
            <a:ext cx="8736674" cy="4525963"/>
          </a:xfrm>
        </p:spPr>
        <p:txBody>
          <a:bodyPr>
            <a:normAutofit/>
          </a:bodyPr>
          <a:lstStyle/>
          <a:p>
            <a:r>
              <a:rPr lang="en-US" dirty="0" smtClean="0"/>
              <a:t>Moves </a:t>
            </a:r>
            <a:r>
              <a:rPr lang="en-US" dirty="0"/>
              <a:t>the </a:t>
            </a:r>
            <a:r>
              <a:rPr lang="en-US" dirty="0" smtClean="0"/>
              <a:t>AP’s antenna to positions that achieve interference alignment</a:t>
            </a:r>
          </a:p>
          <a:p>
            <a:pPr marL="0" indent="0">
              <a:buNone/>
            </a:pPr>
            <a:endParaRPr lang="en-US" dirty="0" smtClean="0"/>
          </a:p>
          <a:p>
            <a:r>
              <a:rPr lang="en-US" dirty="0" smtClean="0"/>
              <a:t>Needs to only displace antenna by up to </a:t>
            </a:r>
            <a:r>
              <a:rPr lang="en-US" b="1" dirty="0" smtClean="0"/>
              <a:t>2 inches</a:t>
            </a:r>
          </a:p>
          <a:p>
            <a:endParaRPr lang="en-US" dirty="0"/>
          </a:p>
          <a:p>
            <a:r>
              <a:rPr lang="en-US" dirty="0" smtClean="0"/>
              <a:t>Achieves 1.98x gain in throughput over </a:t>
            </a:r>
            <a:r>
              <a:rPr lang="en-US" dirty="0" smtClean="0"/>
              <a:t>802.11n</a:t>
            </a:r>
            <a:endParaRPr lang="en-US" dirty="0"/>
          </a:p>
        </p:txBody>
      </p:sp>
    </p:spTree>
    <p:extLst>
      <p:ext uri="{BB962C8B-B14F-4D97-AF65-F5344CB8AC3E}">
        <p14:creationId xmlns:p14="http://schemas.microsoft.com/office/powerpoint/2010/main" val="13715756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ounded Rectangle 56"/>
          <p:cNvSpPr/>
          <p:nvPr/>
        </p:nvSpPr>
        <p:spPr>
          <a:xfrm>
            <a:off x="228600" y="1355485"/>
            <a:ext cx="8741237" cy="1454135"/>
          </a:xfrm>
          <a:prstGeom prst="roundRect">
            <a:avLst/>
          </a:prstGeom>
          <a:solidFill>
            <a:schemeClr val="accent2">
              <a:alpha val="19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5" name="Content Placeholder 2"/>
          <p:cNvSpPr>
            <a:spLocks noGrp="1"/>
          </p:cNvSpPr>
          <p:nvPr>
            <p:ph idx="1"/>
          </p:nvPr>
        </p:nvSpPr>
        <p:spPr>
          <a:xfrm>
            <a:off x="324399" y="1401665"/>
            <a:ext cx="8499374" cy="5076800"/>
          </a:xfrm>
        </p:spPr>
        <p:txBody>
          <a:bodyPr>
            <a:normAutofit/>
          </a:bodyPr>
          <a:lstStyle/>
          <a:p>
            <a:pPr marL="0" indent="0">
              <a:buNone/>
            </a:pPr>
            <a:r>
              <a:rPr lang="en-US" sz="4000" dirty="0" smtClean="0"/>
              <a:t>1</a:t>
            </a:r>
            <a:r>
              <a:rPr lang="en-US" sz="4000" dirty="0"/>
              <a:t>. How do 	we “find” positions of 	alignment?</a:t>
            </a:r>
          </a:p>
          <a:p>
            <a:pPr marL="0" indent="0">
              <a:buNone/>
            </a:pPr>
            <a:endParaRPr lang="en-US" sz="4000" dirty="0" smtClean="0"/>
          </a:p>
          <a:p>
            <a:pPr marL="0" indent="0">
              <a:buNone/>
            </a:pPr>
            <a:endParaRPr lang="en-US" sz="4000" dirty="0"/>
          </a:p>
          <a:p>
            <a:pPr marL="0" indent="0">
              <a:buNone/>
            </a:pPr>
            <a:r>
              <a:rPr lang="en-US" sz="4000" dirty="0" smtClean="0"/>
              <a:t>2. How does it impact general wireless 	networks?</a:t>
            </a:r>
          </a:p>
          <a:p>
            <a:pPr marL="0" indent="0">
              <a:buNone/>
            </a:pPr>
            <a:endParaRPr lang="en-US" sz="4000" dirty="0"/>
          </a:p>
          <a:p>
            <a:endParaRPr lang="en-US" sz="4000" dirty="0" smtClean="0"/>
          </a:p>
          <a:p>
            <a:endParaRPr lang="en-US" sz="4000" dirty="0"/>
          </a:p>
          <a:p>
            <a:endParaRPr lang="en-US" sz="4000" dirty="0" smtClean="0"/>
          </a:p>
          <a:p>
            <a:endParaRPr lang="en-US" sz="4000" dirty="0"/>
          </a:p>
        </p:txBody>
      </p:sp>
    </p:spTree>
    <p:extLst>
      <p:ext uri="{BB962C8B-B14F-4D97-AF65-F5344CB8AC3E}">
        <p14:creationId xmlns:p14="http://schemas.microsoft.com/office/powerpoint/2010/main" val="26426803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Feasibility of “Alignment by Motion” </a:t>
            </a:r>
            <a:endParaRPr lang="en-US" dirty="0"/>
          </a:p>
        </p:txBody>
      </p:sp>
      <p:sp>
        <p:nvSpPr>
          <p:cNvPr id="3" name="Content Placeholder 2"/>
          <p:cNvSpPr>
            <a:spLocks noGrp="1"/>
          </p:cNvSpPr>
          <p:nvPr>
            <p:ph idx="1"/>
          </p:nvPr>
        </p:nvSpPr>
        <p:spPr/>
        <p:txBody>
          <a:bodyPr/>
          <a:lstStyle/>
          <a:p>
            <a:pPr marL="0" indent="0" algn="ctr">
              <a:buNone/>
            </a:pPr>
            <a:r>
              <a:rPr lang="en-US" dirty="0" smtClean="0"/>
              <a:t>Record antenna displacement for interference to drop below noise</a:t>
            </a:r>
            <a:endParaRPr lang="en-US" dirty="0"/>
          </a:p>
        </p:txBody>
      </p:sp>
      <p:cxnSp>
        <p:nvCxnSpPr>
          <p:cNvPr id="5" name="Straight Arrow Connector 4"/>
          <p:cNvCxnSpPr/>
          <p:nvPr/>
        </p:nvCxnSpPr>
        <p:spPr>
          <a:xfrm>
            <a:off x="4170742" y="4186934"/>
            <a:ext cx="233389" cy="694038"/>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a:off x="5006145" y="4186934"/>
            <a:ext cx="1862788" cy="694038"/>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57" name="Cube 56"/>
          <p:cNvSpPr/>
          <p:nvPr/>
        </p:nvSpPr>
        <p:spPr>
          <a:xfrm>
            <a:off x="3361477" y="3392420"/>
            <a:ext cx="1644668" cy="660904"/>
          </a:xfrm>
          <a:prstGeom prst="cube">
            <a:avLst>
              <a:gd name="adj" fmla="val 53345"/>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AP 1</a:t>
            </a:r>
            <a:endParaRPr lang="en-US" b="1" dirty="0">
              <a:solidFill>
                <a:schemeClr val="tx1"/>
              </a:solidFill>
            </a:endParaRPr>
          </a:p>
        </p:txBody>
      </p:sp>
      <p:grpSp>
        <p:nvGrpSpPr>
          <p:cNvPr id="58" name="102 Grupo"/>
          <p:cNvGrpSpPr/>
          <p:nvPr/>
        </p:nvGrpSpPr>
        <p:grpSpPr>
          <a:xfrm>
            <a:off x="3813445" y="3254098"/>
            <a:ext cx="149977" cy="306351"/>
            <a:chOff x="2251055" y="6011612"/>
            <a:chExt cx="151905" cy="359487"/>
          </a:xfrm>
        </p:grpSpPr>
        <p:sp>
          <p:nvSpPr>
            <p:cNvPr id="59" name="Isosceles Triangle 58"/>
            <p:cNvSpPr/>
            <p:nvPr/>
          </p:nvSpPr>
          <p:spPr>
            <a:xfrm flipV="1">
              <a:off x="2251055" y="6011612"/>
              <a:ext cx="151905" cy="98041"/>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Connector 59"/>
            <p:cNvCxnSpPr/>
            <p:nvPr/>
          </p:nvCxnSpPr>
          <p:spPr>
            <a:xfrm>
              <a:off x="2328092" y="6092222"/>
              <a:ext cx="0" cy="278877"/>
            </a:xfrm>
            <a:prstGeom prst="lin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68" name="Oval 67"/>
          <p:cNvSpPr/>
          <p:nvPr/>
        </p:nvSpPr>
        <p:spPr>
          <a:xfrm>
            <a:off x="4119433" y="3448337"/>
            <a:ext cx="569396" cy="223107"/>
          </a:xfrm>
          <a:prstGeom prst="ellipse">
            <a:avLst/>
          </a:prstGeom>
          <a:solidFill>
            <a:srgbClr val="96FFC6"/>
          </a:solidFill>
          <a:ln>
            <a:solidFill>
              <a:srgbClr val="3366FF"/>
            </a:solid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grpSp>
        <p:nvGrpSpPr>
          <p:cNvPr id="65" name="102 Grupo"/>
          <p:cNvGrpSpPr/>
          <p:nvPr/>
        </p:nvGrpSpPr>
        <p:grpSpPr>
          <a:xfrm>
            <a:off x="4328072" y="3257338"/>
            <a:ext cx="149977" cy="306351"/>
            <a:chOff x="2251055" y="6011612"/>
            <a:chExt cx="151905" cy="359487"/>
          </a:xfrm>
        </p:grpSpPr>
        <p:sp>
          <p:nvSpPr>
            <p:cNvPr id="66" name="Isosceles Triangle 65"/>
            <p:cNvSpPr/>
            <p:nvPr/>
          </p:nvSpPr>
          <p:spPr>
            <a:xfrm flipV="1">
              <a:off x="2251055" y="6011612"/>
              <a:ext cx="151905" cy="98041"/>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7" name="Straight Connector 66"/>
            <p:cNvCxnSpPr/>
            <p:nvPr/>
          </p:nvCxnSpPr>
          <p:spPr>
            <a:xfrm>
              <a:off x="2328092" y="6092222"/>
              <a:ext cx="0" cy="278877"/>
            </a:xfrm>
            <a:prstGeom prst="lin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69" name="Straight Arrow Connector 68"/>
          <p:cNvCxnSpPr>
            <a:stCxn id="68" idx="6"/>
            <a:endCxn id="74" idx="1"/>
          </p:cNvCxnSpPr>
          <p:nvPr/>
        </p:nvCxnSpPr>
        <p:spPr>
          <a:xfrm>
            <a:off x="4688829" y="3559891"/>
            <a:ext cx="708416" cy="78216"/>
          </a:xfrm>
          <a:prstGeom prst="straightConnector1">
            <a:avLst/>
          </a:prstGeom>
          <a:ln w="9525" cmpd="sng">
            <a:solidFill>
              <a:schemeClr val="tx1"/>
            </a:solidFill>
            <a:prstDash val="solid"/>
            <a:tailEnd type="arrow"/>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5397245" y="3407274"/>
            <a:ext cx="1773142" cy="461665"/>
          </a:xfrm>
          <a:prstGeom prst="rect">
            <a:avLst/>
          </a:prstGeom>
          <a:noFill/>
        </p:spPr>
        <p:txBody>
          <a:bodyPr wrap="none" rtlCol="0">
            <a:spAutoFit/>
          </a:bodyPr>
          <a:lstStyle/>
          <a:p>
            <a:r>
              <a:rPr lang="en-US" sz="2400" dirty="0" smtClean="0"/>
              <a:t>2 inch radius</a:t>
            </a:r>
            <a:endParaRPr lang="en-US" sz="2400" dirty="0"/>
          </a:p>
        </p:txBody>
      </p:sp>
      <p:sp>
        <p:nvSpPr>
          <p:cNvPr id="4" name="TextBox 3"/>
          <p:cNvSpPr txBox="1"/>
          <p:nvPr/>
        </p:nvSpPr>
        <p:spPr>
          <a:xfrm>
            <a:off x="4253301" y="2942137"/>
            <a:ext cx="301660" cy="369332"/>
          </a:xfrm>
          <a:prstGeom prst="rect">
            <a:avLst/>
          </a:prstGeom>
          <a:noFill/>
        </p:spPr>
        <p:txBody>
          <a:bodyPr wrap="none" rtlCol="0">
            <a:spAutoFit/>
          </a:bodyPr>
          <a:lstStyle/>
          <a:p>
            <a:r>
              <a:rPr lang="en-US" dirty="0" smtClean="0"/>
              <a:t>2</a:t>
            </a:r>
            <a:endParaRPr lang="en-US" dirty="0"/>
          </a:p>
        </p:txBody>
      </p:sp>
      <p:sp>
        <p:nvSpPr>
          <p:cNvPr id="6" name="TextBox 5"/>
          <p:cNvSpPr txBox="1"/>
          <p:nvPr/>
        </p:nvSpPr>
        <p:spPr>
          <a:xfrm>
            <a:off x="3738674" y="2942137"/>
            <a:ext cx="301660" cy="369332"/>
          </a:xfrm>
          <a:prstGeom prst="rect">
            <a:avLst/>
          </a:prstGeom>
          <a:noFill/>
        </p:spPr>
        <p:txBody>
          <a:bodyPr wrap="none" rtlCol="0">
            <a:spAutoFit/>
          </a:bodyPr>
          <a:lstStyle/>
          <a:p>
            <a:r>
              <a:rPr lang="en-US" dirty="0" smtClean="0"/>
              <a:t>1</a:t>
            </a:r>
            <a:endParaRPr lang="en-US" dirty="0"/>
          </a:p>
        </p:txBody>
      </p:sp>
      <p:cxnSp>
        <p:nvCxnSpPr>
          <p:cNvPr id="35" name="Straight Arrow Connector 34"/>
          <p:cNvCxnSpPr/>
          <p:nvPr/>
        </p:nvCxnSpPr>
        <p:spPr>
          <a:xfrm flipH="1">
            <a:off x="1962528" y="4186934"/>
            <a:ext cx="1063060" cy="694038"/>
          </a:xfrm>
          <a:prstGeom prst="straightConnector1">
            <a:avLst/>
          </a:prstGeom>
          <a:ln>
            <a:solidFill>
              <a:srgbClr val="953735"/>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a:off x="4610840" y="4417766"/>
            <a:ext cx="1288033" cy="461665"/>
          </a:xfrm>
          <a:prstGeom prst="rect">
            <a:avLst/>
          </a:prstGeom>
          <a:noFill/>
        </p:spPr>
        <p:txBody>
          <a:bodyPr wrap="none" rtlCol="0">
            <a:spAutoFit/>
          </a:bodyPr>
          <a:lstStyle/>
          <a:p>
            <a:r>
              <a:rPr lang="en-US" sz="2400" dirty="0" smtClean="0"/>
              <a:t>interfere</a:t>
            </a:r>
            <a:endParaRPr lang="en-US" sz="2400" dirty="0"/>
          </a:p>
        </p:txBody>
      </p:sp>
      <p:sp>
        <p:nvSpPr>
          <p:cNvPr id="36" name="TextBox 35"/>
          <p:cNvSpPr txBox="1"/>
          <p:nvPr/>
        </p:nvSpPr>
        <p:spPr>
          <a:xfrm>
            <a:off x="1528965" y="4054283"/>
            <a:ext cx="1112654" cy="461665"/>
          </a:xfrm>
          <a:prstGeom prst="rect">
            <a:avLst/>
          </a:prstGeom>
          <a:noFill/>
        </p:spPr>
        <p:txBody>
          <a:bodyPr wrap="none" rtlCol="0">
            <a:spAutoFit/>
          </a:bodyPr>
          <a:lstStyle/>
          <a:p>
            <a:r>
              <a:rPr lang="en-US" sz="2400" dirty="0" smtClean="0"/>
              <a:t>desired</a:t>
            </a:r>
            <a:endParaRPr lang="en-US" sz="2400" dirty="0"/>
          </a:p>
        </p:txBody>
      </p:sp>
      <p:grpSp>
        <p:nvGrpSpPr>
          <p:cNvPr id="37" name="102 Grupo"/>
          <p:cNvGrpSpPr/>
          <p:nvPr/>
        </p:nvGrpSpPr>
        <p:grpSpPr>
          <a:xfrm>
            <a:off x="1792613" y="5132236"/>
            <a:ext cx="149977" cy="306351"/>
            <a:chOff x="2251055" y="6011612"/>
            <a:chExt cx="151905" cy="359487"/>
          </a:xfrm>
        </p:grpSpPr>
        <p:sp>
          <p:nvSpPr>
            <p:cNvPr id="38" name="Isosceles Triangle 37"/>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Connector 38"/>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40" name="Rectangle 39"/>
          <p:cNvSpPr/>
          <p:nvPr/>
        </p:nvSpPr>
        <p:spPr>
          <a:xfrm>
            <a:off x="1392958" y="5454297"/>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grpSp>
        <p:nvGrpSpPr>
          <p:cNvPr id="46" name="102 Grupo"/>
          <p:cNvGrpSpPr/>
          <p:nvPr/>
        </p:nvGrpSpPr>
        <p:grpSpPr>
          <a:xfrm>
            <a:off x="4290948" y="5132236"/>
            <a:ext cx="149977" cy="306351"/>
            <a:chOff x="2251055" y="6011612"/>
            <a:chExt cx="151905" cy="359487"/>
          </a:xfrm>
        </p:grpSpPr>
        <p:sp>
          <p:nvSpPr>
            <p:cNvPr id="47" name="Isosceles Triangle 46"/>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48" name="Straight Connector 47"/>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49" name="Rectangle 48"/>
          <p:cNvSpPr/>
          <p:nvPr/>
        </p:nvSpPr>
        <p:spPr>
          <a:xfrm>
            <a:off x="3891293" y="5454297"/>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grpSp>
        <p:nvGrpSpPr>
          <p:cNvPr id="53" name="102 Grupo"/>
          <p:cNvGrpSpPr/>
          <p:nvPr/>
        </p:nvGrpSpPr>
        <p:grpSpPr>
          <a:xfrm>
            <a:off x="6917526" y="5135154"/>
            <a:ext cx="149977" cy="306351"/>
            <a:chOff x="2251055" y="6011612"/>
            <a:chExt cx="151905" cy="359487"/>
          </a:xfrm>
        </p:grpSpPr>
        <p:sp>
          <p:nvSpPr>
            <p:cNvPr id="54" name="Isosceles Triangle 53"/>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55" name="Straight Connector 54"/>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sp>
        <p:nvSpPr>
          <p:cNvPr id="56" name="Rectangle 55"/>
          <p:cNvSpPr/>
          <p:nvPr/>
        </p:nvSpPr>
        <p:spPr>
          <a:xfrm>
            <a:off x="6517871" y="5457215"/>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spTree>
    <p:extLst>
      <p:ext uri="{BB962C8B-B14F-4D97-AF65-F5344CB8AC3E}">
        <p14:creationId xmlns:p14="http://schemas.microsoft.com/office/powerpoint/2010/main" val="243998328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8"/>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7" grpId="0" animBg="1"/>
      <p:bldP spid="68" grpId="0" animBg="1"/>
      <p:bldP spid="74" grpId="0"/>
      <p:bldP spid="4" grpId="0"/>
      <p:bldP spid="6" grpId="0"/>
      <p:bldP spid="27" grpId="0"/>
      <p:bldP spid="36" grpId="0"/>
      <p:bldP spid="40" grpId="0" animBg="1"/>
      <p:bldP spid="49" grpId="0" animBg="1"/>
      <p:bldP spid="5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rot="5400000">
            <a:off x="2024769" y="153416"/>
            <a:ext cx="4375792" cy="7602861"/>
            <a:chOff x="538" y="1220"/>
            <a:chExt cx="4304" cy="2530"/>
          </a:xfrm>
        </p:grpSpPr>
        <p:sp>
          <p:nvSpPr>
            <p:cNvPr id="5" name="Freeform 5"/>
            <p:cNvSpPr>
              <a:spLocks/>
            </p:cNvSpPr>
            <p:nvPr/>
          </p:nvSpPr>
          <p:spPr bwMode="auto">
            <a:xfrm>
              <a:off x="4056"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noEditPoints="1"/>
            </p:cNvSpPr>
            <p:nvPr/>
          </p:nvSpPr>
          <p:spPr bwMode="auto">
            <a:xfrm>
              <a:off x="3941" y="3392"/>
              <a:ext cx="225" cy="53"/>
            </a:xfrm>
            <a:custGeom>
              <a:avLst/>
              <a:gdLst>
                <a:gd name="T0" fmla="*/ 0 w 439"/>
                <a:gd name="T1" fmla="*/ 139 h 278"/>
                <a:gd name="T2" fmla="*/ 0 w 439"/>
                <a:gd name="T3" fmla="*/ 139 h 278"/>
                <a:gd name="T4" fmla="*/ 47 w 439"/>
                <a:gd name="T5" fmla="*/ 237 h 278"/>
                <a:gd name="T6" fmla="*/ 219 w 439"/>
                <a:gd name="T7" fmla="*/ 278 h 278"/>
                <a:gd name="T8" fmla="*/ 439 w 439"/>
                <a:gd name="T9" fmla="*/ 139 h 278"/>
                <a:gd name="T10" fmla="*/ 223 w 439"/>
                <a:gd name="T11" fmla="*/ 0 h 278"/>
                <a:gd name="T12" fmla="*/ 47 w 439"/>
                <a:gd name="T13" fmla="*/ 42 h 278"/>
                <a:gd name="T14" fmla="*/ 0 w 439"/>
                <a:gd name="T15" fmla="*/ 139 h 278"/>
                <a:gd name="T16" fmla="*/ 47 w 439"/>
                <a:gd name="T17" fmla="*/ 139 h 278"/>
                <a:gd name="T18" fmla="*/ 47 w 439"/>
                <a:gd name="T19" fmla="*/ 139 h 278"/>
                <a:gd name="T20" fmla="*/ 218 w 439"/>
                <a:gd name="T21" fmla="*/ 54 h 278"/>
                <a:gd name="T22" fmla="*/ 395 w 439"/>
                <a:gd name="T23" fmla="*/ 141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9"/>
                    <a:pt x="18" y="215"/>
                    <a:pt x="47" y="237"/>
                  </a:cubicBezTo>
                  <a:cubicBezTo>
                    <a:pt x="84" y="265"/>
                    <a:pt x="141" y="278"/>
                    <a:pt x="219" y="278"/>
                  </a:cubicBezTo>
                  <a:cubicBezTo>
                    <a:pt x="363" y="278"/>
                    <a:pt x="439" y="230"/>
                    <a:pt x="439" y="139"/>
                  </a:cubicBezTo>
                  <a:cubicBezTo>
                    <a:pt x="439" y="50"/>
                    <a:pt x="363" y="0"/>
                    <a:pt x="223" y="0"/>
                  </a:cubicBezTo>
                  <a:cubicBezTo>
                    <a:pt x="140" y="0"/>
                    <a:pt x="85" y="14"/>
                    <a:pt x="47" y="42"/>
                  </a:cubicBezTo>
                  <a:cubicBezTo>
                    <a:pt x="17" y="64"/>
                    <a:pt x="0" y="99"/>
                    <a:pt x="0" y="139"/>
                  </a:cubicBezTo>
                  <a:close/>
                  <a:moveTo>
                    <a:pt x="47" y="139"/>
                  </a:moveTo>
                  <a:lnTo>
                    <a:pt x="47" y="139"/>
                  </a:lnTo>
                  <a:cubicBezTo>
                    <a:pt x="47" y="82"/>
                    <a:pt x="104" y="54"/>
                    <a:pt x="218" y="54"/>
                  </a:cubicBezTo>
                  <a:cubicBezTo>
                    <a:pt x="339" y="54"/>
                    <a:pt x="395" y="82"/>
                    <a:pt x="395" y="141"/>
                  </a:cubicBezTo>
                  <a:cubicBezTo>
                    <a:pt x="395" y="196"/>
                    <a:pt x="336"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376"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noEditPoints="1"/>
            </p:cNvSpPr>
            <p:nvPr/>
          </p:nvSpPr>
          <p:spPr bwMode="auto">
            <a:xfrm>
              <a:off x="3260" y="3487"/>
              <a:ext cx="226" cy="53"/>
            </a:xfrm>
            <a:custGeom>
              <a:avLst/>
              <a:gdLst>
                <a:gd name="T0" fmla="*/ 0 w 439"/>
                <a:gd name="T1" fmla="*/ 139 h 278"/>
                <a:gd name="T2" fmla="*/ 0 w 439"/>
                <a:gd name="T3" fmla="*/ 139 h 278"/>
                <a:gd name="T4" fmla="*/ 47 w 439"/>
                <a:gd name="T5" fmla="*/ 236 h 278"/>
                <a:gd name="T6" fmla="*/ 219 w 439"/>
                <a:gd name="T7" fmla="*/ 278 h 278"/>
                <a:gd name="T8" fmla="*/ 439 w 439"/>
                <a:gd name="T9" fmla="*/ 139 h 278"/>
                <a:gd name="T10" fmla="*/ 223 w 439"/>
                <a:gd name="T11" fmla="*/ 0 h 278"/>
                <a:gd name="T12" fmla="*/ 47 w 439"/>
                <a:gd name="T13" fmla="*/ 41 h 278"/>
                <a:gd name="T14" fmla="*/ 0 w 439"/>
                <a:gd name="T15" fmla="*/ 139 h 278"/>
                <a:gd name="T16" fmla="*/ 47 w 439"/>
                <a:gd name="T17" fmla="*/ 139 h 278"/>
                <a:gd name="T18" fmla="*/ 47 w 439"/>
                <a:gd name="T19" fmla="*/ 139 h 278"/>
                <a:gd name="T20" fmla="*/ 218 w 439"/>
                <a:gd name="T21" fmla="*/ 54 h 278"/>
                <a:gd name="T22" fmla="*/ 395 w 439"/>
                <a:gd name="T23" fmla="*/ 140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8"/>
                    <a:pt x="18" y="214"/>
                    <a:pt x="47" y="236"/>
                  </a:cubicBezTo>
                  <a:cubicBezTo>
                    <a:pt x="84" y="264"/>
                    <a:pt x="141" y="278"/>
                    <a:pt x="219" y="278"/>
                  </a:cubicBezTo>
                  <a:cubicBezTo>
                    <a:pt x="363" y="278"/>
                    <a:pt x="439" y="230"/>
                    <a:pt x="439" y="139"/>
                  </a:cubicBezTo>
                  <a:cubicBezTo>
                    <a:pt x="439" y="49"/>
                    <a:pt x="363" y="0"/>
                    <a:pt x="223" y="0"/>
                  </a:cubicBezTo>
                  <a:cubicBezTo>
                    <a:pt x="140" y="0"/>
                    <a:pt x="85" y="13"/>
                    <a:pt x="47" y="41"/>
                  </a:cubicBezTo>
                  <a:cubicBezTo>
                    <a:pt x="17" y="63"/>
                    <a:pt x="0" y="99"/>
                    <a:pt x="0" y="139"/>
                  </a:cubicBezTo>
                  <a:close/>
                  <a:moveTo>
                    <a:pt x="47" y="139"/>
                  </a:moveTo>
                  <a:lnTo>
                    <a:pt x="47" y="139"/>
                  </a:lnTo>
                  <a:cubicBezTo>
                    <a:pt x="47" y="82"/>
                    <a:pt x="104" y="54"/>
                    <a:pt x="218" y="54"/>
                  </a:cubicBezTo>
                  <a:cubicBezTo>
                    <a:pt x="339" y="54"/>
                    <a:pt x="395" y="81"/>
                    <a:pt x="395" y="140"/>
                  </a:cubicBezTo>
                  <a:cubicBezTo>
                    <a:pt x="395" y="196"/>
                    <a:pt x="336"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3447" y="3460"/>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260" y="3392"/>
              <a:ext cx="219" cy="54"/>
            </a:xfrm>
            <a:custGeom>
              <a:avLst/>
              <a:gdLst>
                <a:gd name="T0" fmla="*/ 373 w 425"/>
                <a:gd name="T1" fmla="*/ 3 h 286"/>
                <a:gd name="T2" fmla="*/ 373 w 425"/>
                <a:gd name="T3" fmla="*/ 3 h 286"/>
                <a:gd name="T4" fmla="*/ 373 w 425"/>
                <a:gd name="T5" fmla="*/ 226 h 286"/>
                <a:gd name="T6" fmla="*/ 285 w 425"/>
                <a:gd name="T7" fmla="*/ 150 h 286"/>
                <a:gd name="T8" fmla="*/ 253 w 425"/>
                <a:gd name="T9" fmla="*/ 90 h 286"/>
                <a:gd name="T10" fmla="*/ 125 w 425"/>
                <a:gd name="T11" fmla="*/ 0 h 286"/>
                <a:gd name="T12" fmla="*/ 34 w 425"/>
                <a:gd name="T13" fmla="*/ 40 h 286"/>
                <a:gd name="T14" fmla="*/ 0 w 425"/>
                <a:gd name="T15" fmla="*/ 136 h 286"/>
                <a:gd name="T16" fmla="*/ 55 w 425"/>
                <a:gd name="T17" fmla="*/ 253 h 286"/>
                <a:gd name="T18" fmla="*/ 147 w 425"/>
                <a:gd name="T19" fmla="*/ 276 h 286"/>
                <a:gd name="T20" fmla="*/ 147 w 425"/>
                <a:gd name="T21" fmla="*/ 223 h 286"/>
                <a:gd name="T22" fmla="*/ 88 w 425"/>
                <a:gd name="T23" fmla="*/ 211 h 286"/>
                <a:gd name="T24" fmla="*/ 46 w 425"/>
                <a:gd name="T25" fmla="*/ 138 h 286"/>
                <a:gd name="T26" fmla="*/ 126 w 425"/>
                <a:gd name="T27" fmla="*/ 54 h 286"/>
                <a:gd name="T28" fmla="*/ 210 w 425"/>
                <a:gd name="T29" fmla="*/ 111 h 286"/>
                <a:gd name="T30" fmla="*/ 241 w 425"/>
                <a:gd name="T31" fmla="*/ 167 h 286"/>
                <a:gd name="T32" fmla="*/ 425 w 425"/>
                <a:gd name="T33" fmla="*/ 286 h 286"/>
                <a:gd name="T34" fmla="*/ 425 w 425"/>
                <a:gd name="T35" fmla="*/ 3 h 286"/>
                <a:gd name="T36" fmla="*/ 373 w 425"/>
                <a:gd name="T37" fmla="*/ 3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5" h="286">
                  <a:moveTo>
                    <a:pt x="373" y="3"/>
                  </a:moveTo>
                  <a:lnTo>
                    <a:pt x="373" y="3"/>
                  </a:lnTo>
                  <a:lnTo>
                    <a:pt x="373" y="226"/>
                  </a:lnTo>
                  <a:cubicBezTo>
                    <a:pt x="338" y="221"/>
                    <a:pt x="316" y="202"/>
                    <a:pt x="285" y="150"/>
                  </a:cubicBezTo>
                  <a:lnTo>
                    <a:pt x="253" y="90"/>
                  </a:lnTo>
                  <a:cubicBezTo>
                    <a:pt x="221" y="31"/>
                    <a:pt x="177" y="0"/>
                    <a:pt x="125" y="0"/>
                  </a:cubicBezTo>
                  <a:cubicBezTo>
                    <a:pt x="89" y="0"/>
                    <a:pt x="56" y="14"/>
                    <a:pt x="34" y="40"/>
                  </a:cubicBezTo>
                  <a:cubicBezTo>
                    <a:pt x="11" y="65"/>
                    <a:pt x="0" y="96"/>
                    <a:pt x="0" y="136"/>
                  </a:cubicBezTo>
                  <a:cubicBezTo>
                    <a:pt x="0" y="190"/>
                    <a:pt x="19" y="230"/>
                    <a:pt x="55" y="253"/>
                  </a:cubicBezTo>
                  <a:cubicBezTo>
                    <a:pt x="78" y="268"/>
                    <a:pt x="104" y="275"/>
                    <a:pt x="147" y="276"/>
                  </a:cubicBezTo>
                  <a:lnTo>
                    <a:pt x="147" y="223"/>
                  </a:lnTo>
                  <a:cubicBezTo>
                    <a:pt x="119" y="222"/>
                    <a:pt x="101" y="218"/>
                    <a:pt x="88" y="211"/>
                  </a:cubicBezTo>
                  <a:cubicBezTo>
                    <a:pt x="62" y="197"/>
                    <a:pt x="46" y="170"/>
                    <a:pt x="46" y="138"/>
                  </a:cubicBezTo>
                  <a:cubicBezTo>
                    <a:pt x="46" y="90"/>
                    <a:pt x="80" y="54"/>
                    <a:pt x="126" y="54"/>
                  </a:cubicBezTo>
                  <a:cubicBezTo>
                    <a:pt x="159" y="54"/>
                    <a:pt x="188" y="74"/>
                    <a:pt x="210" y="111"/>
                  </a:cubicBezTo>
                  <a:lnTo>
                    <a:pt x="241" y="167"/>
                  </a:lnTo>
                  <a:cubicBezTo>
                    <a:pt x="291" y="255"/>
                    <a:pt x="331" y="281"/>
                    <a:pt x="425" y="286"/>
                  </a:cubicBezTo>
                  <a:lnTo>
                    <a:pt x="425" y="3"/>
                  </a:lnTo>
                  <a:lnTo>
                    <a:pt x="373"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2695"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noEditPoints="1"/>
            </p:cNvSpPr>
            <p:nvPr/>
          </p:nvSpPr>
          <p:spPr bwMode="auto">
            <a:xfrm>
              <a:off x="2580" y="3487"/>
              <a:ext cx="225" cy="53"/>
            </a:xfrm>
            <a:custGeom>
              <a:avLst/>
              <a:gdLst>
                <a:gd name="T0" fmla="*/ 0 w 438"/>
                <a:gd name="T1" fmla="*/ 139 h 278"/>
                <a:gd name="T2" fmla="*/ 0 w 438"/>
                <a:gd name="T3" fmla="*/ 139 h 278"/>
                <a:gd name="T4" fmla="*/ 47 w 438"/>
                <a:gd name="T5" fmla="*/ 236 h 278"/>
                <a:gd name="T6" fmla="*/ 219 w 438"/>
                <a:gd name="T7" fmla="*/ 278 h 278"/>
                <a:gd name="T8" fmla="*/ 438 w 438"/>
                <a:gd name="T9" fmla="*/ 139 h 278"/>
                <a:gd name="T10" fmla="*/ 223 w 438"/>
                <a:gd name="T11" fmla="*/ 0 h 278"/>
                <a:gd name="T12" fmla="*/ 47 w 438"/>
                <a:gd name="T13" fmla="*/ 41 h 278"/>
                <a:gd name="T14" fmla="*/ 0 w 438"/>
                <a:gd name="T15" fmla="*/ 139 h 278"/>
                <a:gd name="T16" fmla="*/ 47 w 438"/>
                <a:gd name="T17" fmla="*/ 139 h 278"/>
                <a:gd name="T18" fmla="*/ 47 w 438"/>
                <a:gd name="T19" fmla="*/ 139 h 278"/>
                <a:gd name="T20" fmla="*/ 218 w 438"/>
                <a:gd name="T21" fmla="*/ 54 h 278"/>
                <a:gd name="T22" fmla="*/ 395 w 438"/>
                <a:gd name="T23" fmla="*/ 140 h 278"/>
                <a:gd name="T24" fmla="*/ 220 w 438"/>
                <a:gd name="T25" fmla="*/ 224 h 278"/>
                <a:gd name="T26" fmla="*/ 47 w 438"/>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8" h="278">
                  <a:moveTo>
                    <a:pt x="0" y="139"/>
                  </a:moveTo>
                  <a:lnTo>
                    <a:pt x="0" y="139"/>
                  </a:lnTo>
                  <a:cubicBezTo>
                    <a:pt x="0" y="178"/>
                    <a:pt x="17" y="214"/>
                    <a:pt x="47" y="236"/>
                  </a:cubicBezTo>
                  <a:cubicBezTo>
                    <a:pt x="84" y="264"/>
                    <a:pt x="141" y="278"/>
                    <a:pt x="219" y="278"/>
                  </a:cubicBezTo>
                  <a:cubicBezTo>
                    <a:pt x="362" y="278"/>
                    <a:pt x="438" y="230"/>
                    <a:pt x="438" y="139"/>
                  </a:cubicBezTo>
                  <a:cubicBezTo>
                    <a:pt x="438" y="49"/>
                    <a:pt x="362" y="0"/>
                    <a:pt x="223" y="0"/>
                  </a:cubicBezTo>
                  <a:cubicBezTo>
                    <a:pt x="140" y="0"/>
                    <a:pt x="85" y="13"/>
                    <a:pt x="47" y="41"/>
                  </a:cubicBezTo>
                  <a:cubicBezTo>
                    <a:pt x="17" y="63"/>
                    <a:pt x="0" y="99"/>
                    <a:pt x="0" y="139"/>
                  </a:cubicBezTo>
                  <a:close/>
                  <a:moveTo>
                    <a:pt x="47" y="139"/>
                  </a:moveTo>
                  <a:lnTo>
                    <a:pt x="47" y="139"/>
                  </a:lnTo>
                  <a:cubicBezTo>
                    <a:pt x="47" y="82"/>
                    <a:pt x="104" y="54"/>
                    <a:pt x="218" y="54"/>
                  </a:cubicBezTo>
                  <a:cubicBezTo>
                    <a:pt x="338" y="54"/>
                    <a:pt x="395" y="81"/>
                    <a:pt x="395" y="140"/>
                  </a:cubicBezTo>
                  <a:cubicBezTo>
                    <a:pt x="395" y="196"/>
                    <a:pt x="336" y="224"/>
                    <a:pt x="220" y="224"/>
                  </a:cubicBezTo>
                  <a:cubicBezTo>
                    <a:pt x="103"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2766" y="3460"/>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noEditPoints="1"/>
            </p:cNvSpPr>
            <p:nvPr/>
          </p:nvSpPr>
          <p:spPr bwMode="auto">
            <a:xfrm>
              <a:off x="2580" y="3391"/>
              <a:ext cx="218" cy="56"/>
            </a:xfrm>
            <a:custGeom>
              <a:avLst/>
              <a:gdLst>
                <a:gd name="T0" fmla="*/ 323 w 424"/>
                <a:gd name="T1" fmla="*/ 115 h 294"/>
                <a:gd name="T2" fmla="*/ 323 w 424"/>
                <a:gd name="T3" fmla="*/ 115 h 294"/>
                <a:gd name="T4" fmla="*/ 424 w 424"/>
                <a:gd name="T5" fmla="*/ 115 h 294"/>
                <a:gd name="T6" fmla="*/ 424 w 424"/>
                <a:gd name="T7" fmla="*/ 63 h 294"/>
                <a:gd name="T8" fmla="*/ 323 w 424"/>
                <a:gd name="T9" fmla="*/ 63 h 294"/>
                <a:gd name="T10" fmla="*/ 323 w 424"/>
                <a:gd name="T11" fmla="*/ 0 h 294"/>
                <a:gd name="T12" fmla="*/ 275 w 424"/>
                <a:gd name="T13" fmla="*/ 0 h 294"/>
                <a:gd name="T14" fmla="*/ 275 w 424"/>
                <a:gd name="T15" fmla="*/ 63 h 294"/>
                <a:gd name="T16" fmla="*/ 0 w 424"/>
                <a:gd name="T17" fmla="*/ 63 h 294"/>
                <a:gd name="T18" fmla="*/ 0 w 424"/>
                <a:gd name="T19" fmla="*/ 101 h 294"/>
                <a:gd name="T20" fmla="*/ 267 w 424"/>
                <a:gd name="T21" fmla="*/ 294 h 294"/>
                <a:gd name="T22" fmla="*/ 323 w 424"/>
                <a:gd name="T23" fmla="*/ 294 h 294"/>
                <a:gd name="T24" fmla="*/ 323 w 424"/>
                <a:gd name="T25" fmla="*/ 115 h 294"/>
                <a:gd name="T26" fmla="*/ 275 w 424"/>
                <a:gd name="T27" fmla="*/ 115 h 294"/>
                <a:gd name="T28" fmla="*/ 275 w 424"/>
                <a:gd name="T29" fmla="*/ 115 h 294"/>
                <a:gd name="T30" fmla="*/ 275 w 424"/>
                <a:gd name="T31" fmla="*/ 248 h 294"/>
                <a:gd name="T32" fmla="*/ 90 w 424"/>
                <a:gd name="T33" fmla="*/ 115 h 294"/>
                <a:gd name="T34" fmla="*/ 275 w 424"/>
                <a:gd name="T35" fmla="*/ 115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4" h="294">
                  <a:moveTo>
                    <a:pt x="323" y="115"/>
                  </a:moveTo>
                  <a:lnTo>
                    <a:pt x="323" y="115"/>
                  </a:lnTo>
                  <a:lnTo>
                    <a:pt x="424" y="115"/>
                  </a:lnTo>
                  <a:lnTo>
                    <a:pt x="424" y="63"/>
                  </a:lnTo>
                  <a:lnTo>
                    <a:pt x="323" y="63"/>
                  </a:lnTo>
                  <a:lnTo>
                    <a:pt x="323" y="0"/>
                  </a:lnTo>
                  <a:lnTo>
                    <a:pt x="275" y="0"/>
                  </a:lnTo>
                  <a:lnTo>
                    <a:pt x="275" y="63"/>
                  </a:lnTo>
                  <a:lnTo>
                    <a:pt x="0" y="63"/>
                  </a:lnTo>
                  <a:lnTo>
                    <a:pt x="0" y="101"/>
                  </a:lnTo>
                  <a:lnTo>
                    <a:pt x="267" y="294"/>
                  </a:lnTo>
                  <a:lnTo>
                    <a:pt x="323" y="294"/>
                  </a:lnTo>
                  <a:lnTo>
                    <a:pt x="323" y="115"/>
                  </a:lnTo>
                  <a:close/>
                  <a:moveTo>
                    <a:pt x="275" y="115"/>
                  </a:moveTo>
                  <a:lnTo>
                    <a:pt x="275" y="115"/>
                  </a:lnTo>
                  <a:lnTo>
                    <a:pt x="275" y="248"/>
                  </a:lnTo>
                  <a:lnTo>
                    <a:pt x="90" y="115"/>
                  </a:lnTo>
                  <a:lnTo>
                    <a:pt x="275" y="11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5"/>
            <p:cNvSpPr>
              <a:spLocks/>
            </p:cNvSpPr>
            <p:nvPr/>
          </p:nvSpPr>
          <p:spPr bwMode="auto">
            <a:xfrm>
              <a:off x="2015"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6"/>
            <p:cNvSpPr>
              <a:spLocks noEditPoints="1"/>
            </p:cNvSpPr>
            <p:nvPr/>
          </p:nvSpPr>
          <p:spPr bwMode="auto">
            <a:xfrm>
              <a:off x="1900" y="3487"/>
              <a:ext cx="225" cy="53"/>
            </a:xfrm>
            <a:custGeom>
              <a:avLst/>
              <a:gdLst>
                <a:gd name="T0" fmla="*/ 0 w 438"/>
                <a:gd name="T1" fmla="*/ 139 h 278"/>
                <a:gd name="T2" fmla="*/ 0 w 438"/>
                <a:gd name="T3" fmla="*/ 139 h 278"/>
                <a:gd name="T4" fmla="*/ 47 w 438"/>
                <a:gd name="T5" fmla="*/ 236 h 278"/>
                <a:gd name="T6" fmla="*/ 219 w 438"/>
                <a:gd name="T7" fmla="*/ 278 h 278"/>
                <a:gd name="T8" fmla="*/ 438 w 438"/>
                <a:gd name="T9" fmla="*/ 139 h 278"/>
                <a:gd name="T10" fmla="*/ 223 w 438"/>
                <a:gd name="T11" fmla="*/ 0 h 278"/>
                <a:gd name="T12" fmla="*/ 47 w 438"/>
                <a:gd name="T13" fmla="*/ 41 h 278"/>
                <a:gd name="T14" fmla="*/ 0 w 438"/>
                <a:gd name="T15" fmla="*/ 139 h 278"/>
                <a:gd name="T16" fmla="*/ 47 w 438"/>
                <a:gd name="T17" fmla="*/ 139 h 278"/>
                <a:gd name="T18" fmla="*/ 47 w 438"/>
                <a:gd name="T19" fmla="*/ 139 h 278"/>
                <a:gd name="T20" fmla="*/ 218 w 438"/>
                <a:gd name="T21" fmla="*/ 54 h 278"/>
                <a:gd name="T22" fmla="*/ 395 w 438"/>
                <a:gd name="T23" fmla="*/ 140 h 278"/>
                <a:gd name="T24" fmla="*/ 220 w 438"/>
                <a:gd name="T25" fmla="*/ 224 h 278"/>
                <a:gd name="T26" fmla="*/ 47 w 438"/>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8" h="278">
                  <a:moveTo>
                    <a:pt x="0" y="139"/>
                  </a:moveTo>
                  <a:lnTo>
                    <a:pt x="0" y="139"/>
                  </a:lnTo>
                  <a:cubicBezTo>
                    <a:pt x="0" y="178"/>
                    <a:pt x="17" y="214"/>
                    <a:pt x="47" y="236"/>
                  </a:cubicBezTo>
                  <a:cubicBezTo>
                    <a:pt x="84" y="264"/>
                    <a:pt x="141" y="278"/>
                    <a:pt x="219" y="278"/>
                  </a:cubicBezTo>
                  <a:cubicBezTo>
                    <a:pt x="362" y="278"/>
                    <a:pt x="438" y="230"/>
                    <a:pt x="438" y="139"/>
                  </a:cubicBezTo>
                  <a:cubicBezTo>
                    <a:pt x="438" y="49"/>
                    <a:pt x="362" y="0"/>
                    <a:pt x="223" y="0"/>
                  </a:cubicBezTo>
                  <a:cubicBezTo>
                    <a:pt x="140" y="0"/>
                    <a:pt x="85" y="13"/>
                    <a:pt x="47" y="41"/>
                  </a:cubicBezTo>
                  <a:cubicBezTo>
                    <a:pt x="17" y="63"/>
                    <a:pt x="0" y="99"/>
                    <a:pt x="0" y="139"/>
                  </a:cubicBezTo>
                  <a:close/>
                  <a:moveTo>
                    <a:pt x="47" y="139"/>
                  </a:moveTo>
                  <a:lnTo>
                    <a:pt x="47" y="139"/>
                  </a:lnTo>
                  <a:cubicBezTo>
                    <a:pt x="47" y="82"/>
                    <a:pt x="104" y="54"/>
                    <a:pt x="218" y="54"/>
                  </a:cubicBezTo>
                  <a:cubicBezTo>
                    <a:pt x="338" y="54"/>
                    <a:pt x="395" y="81"/>
                    <a:pt x="395" y="140"/>
                  </a:cubicBezTo>
                  <a:cubicBezTo>
                    <a:pt x="395" y="196"/>
                    <a:pt x="336" y="224"/>
                    <a:pt x="220" y="224"/>
                  </a:cubicBezTo>
                  <a:cubicBezTo>
                    <a:pt x="103"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p:nvSpPr>
          <p:spPr bwMode="auto">
            <a:xfrm>
              <a:off x="2086" y="3460"/>
              <a:ext cx="31"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noEditPoints="1"/>
            </p:cNvSpPr>
            <p:nvPr/>
          </p:nvSpPr>
          <p:spPr bwMode="auto">
            <a:xfrm>
              <a:off x="1900" y="3392"/>
              <a:ext cx="225" cy="53"/>
            </a:xfrm>
            <a:custGeom>
              <a:avLst/>
              <a:gdLst>
                <a:gd name="T0" fmla="*/ 111 w 438"/>
                <a:gd name="T1" fmla="*/ 9 h 281"/>
                <a:gd name="T2" fmla="*/ 111 w 438"/>
                <a:gd name="T3" fmla="*/ 9 h 281"/>
                <a:gd name="T4" fmla="*/ 0 w 438"/>
                <a:gd name="T5" fmla="*/ 129 h 281"/>
                <a:gd name="T6" fmla="*/ 60 w 438"/>
                <a:gd name="T7" fmla="*/ 243 h 281"/>
                <a:gd name="T8" fmla="*/ 231 w 438"/>
                <a:gd name="T9" fmla="*/ 281 h 281"/>
                <a:gd name="T10" fmla="*/ 386 w 438"/>
                <a:gd name="T11" fmla="*/ 245 h 281"/>
                <a:gd name="T12" fmla="*/ 438 w 438"/>
                <a:gd name="T13" fmla="*/ 139 h 281"/>
                <a:gd name="T14" fmla="*/ 295 w 438"/>
                <a:gd name="T15" fmla="*/ 0 h 281"/>
                <a:gd name="T16" fmla="*/ 160 w 438"/>
                <a:gd name="T17" fmla="*/ 130 h 281"/>
                <a:gd name="T18" fmla="*/ 208 w 438"/>
                <a:gd name="T19" fmla="*/ 227 h 281"/>
                <a:gd name="T20" fmla="*/ 47 w 438"/>
                <a:gd name="T21" fmla="*/ 133 h 281"/>
                <a:gd name="T22" fmla="*/ 111 w 438"/>
                <a:gd name="T23" fmla="*/ 61 h 281"/>
                <a:gd name="T24" fmla="*/ 111 w 438"/>
                <a:gd name="T25" fmla="*/ 9 h 281"/>
                <a:gd name="T26" fmla="*/ 207 w 438"/>
                <a:gd name="T27" fmla="*/ 136 h 281"/>
                <a:gd name="T28" fmla="*/ 207 w 438"/>
                <a:gd name="T29" fmla="*/ 136 h 281"/>
                <a:gd name="T30" fmla="*/ 299 w 438"/>
                <a:gd name="T31" fmla="*/ 54 h 281"/>
                <a:gd name="T32" fmla="*/ 392 w 438"/>
                <a:gd name="T33" fmla="*/ 138 h 281"/>
                <a:gd name="T34" fmla="*/ 296 w 438"/>
                <a:gd name="T35" fmla="*/ 224 h 281"/>
                <a:gd name="T36" fmla="*/ 207 w 438"/>
                <a:gd name="T37" fmla="*/ 136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8" h="281">
                  <a:moveTo>
                    <a:pt x="111" y="9"/>
                  </a:moveTo>
                  <a:lnTo>
                    <a:pt x="111" y="9"/>
                  </a:lnTo>
                  <a:cubicBezTo>
                    <a:pt x="41" y="19"/>
                    <a:pt x="0" y="64"/>
                    <a:pt x="0" y="129"/>
                  </a:cubicBezTo>
                  <a:cubicBezTo>
                    <a:pt x="0" y="176"/>
                    <a:pt x="23" y="218"/>
                    <a:pt x="60" y="243"/>
                  </a:cubicBezTo>
                  <a:cubicBezTo>
                    <a:pt x="102" y="269"/>
                    <a:pt x="154" y="281"/>
                    <a:pt x="231" y="281"/>
                  </a:cubicBezTo>
                  <a:cubicBezTo>
                    <a:pt x="302" y="281"/>
                    <a:pt x="348" y="271"/>
                    <a:pt x="386" y="245"/>
                  </a:cubicBezTo>
                  <a:cubicBezTo>
                    <a:pt x="420" y="223"/>
                    <a:pt x="438" y="185"/>
                    <a:pt x="438" y="139"/>
                  </a:cubicBezTo>
                  <a:cubicBezTo>
                    <a:pt x="438" y="58"/>
                    <a:pt x="378" y="0"/>
                    <a:pt x="295" y="0"/>
                  </a:cubicBezTo>
                  <a:cubicBezTo>
                    <a:pt x="216" y="0"/>
                    <a:pt x="160" y="54"/>
                    <a:pt x="160" y="130"/>
                  </a:cubicBezTo>
                  <a:cubicBezTo>
                    <a:pt x="160" y="172"/>
                    <a:pt x="177" y="205"/>
                    <a:pt x="208" y="227"/>
                  </a:cubicBezTo>
                  <a:cubicBezTo>
                    <a:pt x="104" y="227"/>
                    <a:pt x="47" y="193"/>
                    <a:pt x="47" y="133"/>
                  </a:cubicBezTo>
                  <a:cubicBezTo>
                    <a:pt x="47" y="96"/>
                    <a:pt x="70" y="70"/>
                    <a:pt x="111" y="61"/>
                  </a:cubicBezTo>
                  <a:lnTo>
                    <a:pt x="111" y="9"/>
                  </a:lnTo>
                  <a:close/>
                  <a:moveTo>
                    <a:pt x="207" y="136"/>
                  </a:moveTo>
                  <a:lnTo>
                    <a:pt x="207" y="136"/>
                  </a:lnTo>
                  <a:cubicBezTo>
                    <a:pt x="207" y="85"/>
                    <a:pt x="242" y="54"/>
                    <a:pt x="299" y="54"/>
                  </a:cubicBezTo>
                  <a:cubicBezTo>
                    <a:pt x="353" y="54"/>
                    <a:pt x="392" y="90"/>
                    <a:pt x="392" y="138"/>
                  </a:cubicBezTo>
                  <a:cubicBezTo>
                    <a:pt x="392" y="187"/>
                    <a:pt x="351" y="224"/>
                    <a:pt x="296" y="224"/>
                  </a:cubicBezTo>
                  <a:cubicBezTo>
                    <a:pt x="244" y="224"/>
                    <a:pt x="207" y="188"/>
                    <a:pt x="207" y="136"/>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9"/>
            <p:cNvSpPr>
              <a:spLocks/>
            </p:cNvSpPr>
            <p:nvPr/>
          </p:nvSpPr>
          <p:spPr bwMode="auto">
            <a:xfrm>
              <a:off x="1334"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20"/>
            <p:cNvSpPr>
              <a:spLocks noEditPoints="1"/>
            </p:cNvSpPr>
            <p:nvPr/>
          </p:nvSpPr>
          <p:spPr bwMode="auto">
            <a:xfrm>
              <a:off x="1218" y="3487"/>
              <a:ext cx="226" cy="53"/>
            </a:xfrm>
            <a:custGeom>
              <a:avLst/>
              <a:gdLst>
                <a:gd name="T0" fmla="*/ 0 w 439"/>
                <a:gd name="T1" fmla="*/ 139 h 278"/>
                <a:gd name="T2" fmla="*/ 0 w 439"/>
                <a:gd name="T3" fmla="*/ 139 h 278"/>
                <a:gd name="T4" fmla="*/ 47 w 439"/>
                <a:gd name="T5" fmla="*/ 236 h 278"/>
                <a:gd name="T6" fmla="*/ 220 w 439"/>
                <a:gd name="T7" fmla="*/ 278 h 278"/>
                <a:gd name="T8" fmla="*/ 439 w 439"/>
                <a:gd name="T9" fmla="*/ 139 h 278"/>
                <a:gd name="T10" fmla="*/ 223 w 439"/>
                <a:gd name="T11" fmla="*/ 0 h 278"/>
                <a:gd name="T12" fmla="*/ 47 w 439"/>
                <a:gd name="T13" fmla="*/ 41 h 278"/>
                <a:gd name="T14" fmla="*/ 0 w 439"/>
                <a:gd name="T15" fmla="*/ 139 h 278"/>
                <a:gd name="T16" fmla="*/ 47 w 439"/>
                <a:gd name="T17" fmla="*/ 139 h 278"/>
                <a:gd name="T18" fmla="*/ 47 w 439"/>
                <a:gd name="T19" fmla="*/ 139 h 278"/>
                <a:gd name="T20" fmla="*/ 219 w 439"/>
                <a:gd name="T21" fmla="*/ 54 h 278"/>
                <a:gd name="T22" fmla="*/ 395 w 439"/>
                <a:gd name="T23" fmla="*/ 140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8"/>
                    <a:pt x="18" y="214"/>
                    <a:pt x="47" y="236"/>
                  </a:cubicBezTo>
                  <a:cubicBezTo>
                    <a:pt x="84" y="264"/>
                    <a:pt x="141" y="278"/>
                    <a:pt x="220" y="278"/>
                  </a:cubicBezTo>
                  <a:cubicBezTo>
                    <a:pt x="363" y="278"/>
                    <a:pt x="439" y="230"/>
                    <a:pt x="439" y="139"/>
                  </a:cubicBezTo>
                  <a:cubicBezTo>
                    <a:pt x="439" y="49"/>
                    <a:pt x="363" y="0"/>
                    <a:pt x="223" y="0"/>
                  </a:cubicBezTo>
                  <a:cubicBezTo>
                    <a:pt x="141" y="0"/>
                    <a:pt x="86" y="13"/>
                    <a:pt x="47" y="41"/>
                  </a:cubicBezTo>
                  <a:cubicBezTo>
                    <a:pt x="17" y="63"/>
                    <a:pt x="0" y="99"/>
                    <a:pt x="0" y="139"/>
                  </a:cubicBezTo>
                  <a:close/>
                  <a:moveTo>
                    <a:pt x="47" y="139"/>
                  </a:moveTo>
                  <a:lnTo>
                    <a:pt x="47" y="139"/>
                  </a:lnTo>
                  <a:cubicBezTo>
                    <a:pt x="47" y="82"/>
                    <a:pt x="105" y="54"/>
                    <a:pt x="219" y="54"/>
                  </a:cubicBezTo>
                  <a:cubicBezTo>
                    <a:pt x="339" y="54"/>
                    <a:pt x="395" y="81"/>
                    <a:pt x="395" y="140"/>
                  </a:cubicBezTo>
                  <a:cubicBezTo>
                    <a:pt x="395" y="196"/>
                    <a:pt x="337"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p:cNvSpPr>
            <p:nvPr/>
          </p:nvSpPr>
          <p:spPr bwMode="auto">
            <a:xfrm>
              <a:off x="1405" y="3460"/>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
            <p:cNvSpPr>
              <a:spLocks noEditPoints="1"/>
            </p:cNvSpPr>
            <p:nvPr/>
          </p:nvSpPr>
          <p:spPr bwMode="auto">
            <a:xfrm>
              <a:off x="1218" y="3392"/>
              <a:ext cx="226" cy="54"/>
            </a:xfrm>
            <a:custGeom>
              <a:avLst/>
              <a:gdLst>
                <a:gd name="T0" fmla="*/ 202 w 439"/>
                <a:gd name="T1" fmla="*/ 73 h 285"/>
                <a:gd name="T2" fmla="*/ 202 w 439"/>
                <a:gd name="T3" fmla="*/ 73 h 285"/>
                <a:gd name="T4" fmla="*/ 114 w 439"/>
                <a:gd name="T5" fmla="*/ 15 h 285"/>
                <a:gd name="T6" fmla="*/ 0 w 439"/>
                <a:gd name="T7" fmla="*/ 142 h 285"/>
                <a:gd name="T8" fmla="*/ 114 w 439"/>
                <a:gd name="T9" fmla="*/ 270 h 285"/>
                <a:gd name="T10" fmla="*/ 202 w 439"/>
                <a:gd name="T11" fmla="*/ 212 h 285"/>
                <a:gd name="T12" fmla="*/ 307 w 439"/>
                <a:gd name="T13" fmla="*/ 285 h 285"/>
                <a:gd name="T14" fmla="*/ 439 w 439"/>
                <a:gd name="T15" fmla="*/ 142 h 285"/>
                <a:gd name="T16" fmla="*/ 308 w 439"/>
                <a:gd name="T17" fmla="*/ 0 h 285"/>
                <a:gd name="T18" fmla="*/ 202 w 439"/>
                <a:gd name="T19" fmla="*/ 73 h 285"/>
                <a:gd name="T20" fmla="*/ 47 w 439"/>
                <a:gd name="T21" fmla="*/ 142 h 285"/>
                <a:gd name="T22" fmla="*/ 47 w 439"/>
                <a:gd name="T23" fmla="*/ 142 h 285"/>
                <a:gd name="T24" fmla="*/ 115 w 439"/>
                <a:gd name="T25" fmla="*/ 69 h 285"/>
                <a:gd name="T26" fmla="*/ 181 w 439"/>
                <a:gd name="T27" fmla="*/ 142 h 285"/>
                <a:gd name="T28" fmla="*/ 114 w 439"/>
                <a:gd name="T29" fmla="*/ 216 h 285"/>
                <a:gd name="T30" fmla="*/ 47 w 439"/>
                <a:gd name="T31" fmla="*/ 142 h 285"/>
                <a:gd name="T32" fmla="*/ 225 w 439"/>
                <a:gd name="T33" fmla="*/ 142 h 285"/>
                <a:gd name="T34" fmla="*/ 225 w 439"/>
                <a:gd name="T35" fmla="*/ 142 h 285"/>
                <a:gd name="T36" fmla="*/ 308 w 439"/>
                <a:gd name="T37" fmla="*/ 54 h 285"/>
                <a:gd name="T38" fmla="*/ 392 w 439"/>
                <a:gd name="T39" fmla="*/ 144 h 285"/>
                <a:gd name="T40" fmla="*/ 308 w 439"/>
                <a:gd name="T41" fmla="*/ 231 h 285"/>
                <a:gd name="T42" fmla="*/ 225 w 439"/>
                <a:gd name="T43" fmla="*/ 14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9" h="285">
                  <a:moveTo>
                    <a:pt x="202" y="73"/>
                  </a:moveTo>
                  <a:lnTo>
                    <a:pt x="202" y="73"/>
                  </a:lnTo>
                  <a:cubicBezTo>
                    <a:pt x="175" y="29"/>
                    <a:pt x="154" y="15"/>
                    <a:pt x="114" y="15"/>
                  </a:cubicBezTo>
                  <a:cubicBezTo>
                    <a:pt x="47" y="15"/>
                    <a:pt x="0" y="67"/>
                    <a:pt x="0" y="142"/>
                  </a:cubicBezTo>
                  <a:cubicBezTo>
                    <a:pt x="0" y="217"/>
                    <a:pt x="47" y="270"/>
                    <a:pt x="114" y="270"/>
                  </a:cubicBezTo>
                  <a:cubicBezTo>
                    <a:pt x="153" y="270"/>
                    <a:pt x="175" y="256"/>
                    <a:pt x="202" y="212"/>
                  </a:cubicBezTo>
                  <a:cubicBezTo>
                    <a:pt x="225" y="261"/>
                    <a:pt x="260" y="285"/>
                    <a:pt x="307" y="285"/>
                  </a:cubicBezTo>
                  <a:cubicBezTo>
                    <a:pt x="385" y="285"/>
                    <a:pt x="439" y="226"/>
                    <a:pt x="439" y="142"/>
                  </a:cubicBezTo>
                  <a:cubicBezTo>
                    <a:pt x="439" y="59"/>
                    <a:pt x="385" y="0"/>
                    <a:pt x="308" y="0"/>
                  </a:cubicBezTo>
                  <a:cubicBezTo>
                    <a:pt x="260" y="0"/>
                    <a:pt x="225" y="24"/>
                    <a:pt x="202" y="73"/>
                  </a:cubicBezTo>
                  <a:close/>
                  <a:moveTo>
                    <a:pt x="47" y="142"/>
                  </a:moveTo>
                  <a:lnTo>
                    <a:pt x="47" y="142"/>
                  </a:lnTo>
                  <a:cubicBezTo>
                    <a:pt x="47" y="97"/>
                    <a:pt x="74" y="69"/>
                    <a:pt x="115" y="69"/>
                  </a:cubicBezTo>
                  <a:cubicBezTo>
                    <a:pt x="154" y="69"/>
                    <a:pt x="181" y="98"/>
                    <a:pt x="181" y="142"/>
                  </a:cubicBezTo>
                  <a:cubicBezTo>
                    <a:pt x="181" y="187"/>
                    <a:pt x="154" y="216"/>
                    <a:pt x="114" y="216"/>
                  </a:cubicBezTo>
                  <a:cubicBezTo>
                    <a:pt x="74" y="216"/>
                    <a:pt x="47" y="187"/>
                    <a:pt x="47" y="142"/>
                  </a:cubicBezTo>
                  <a:close/>
                  <a:moveTo>
                    <a:pt x="225" y="142"/>
                  </a:moveTo>
                  <a:lnTo>
                    <a:pt x="225" y="142"/>
                  </a:lnTo>
                  <a:cubicBezTo>
                    <a:pt x="225" y="90"/>
                    <a:pt x="259" y="54"/>
                    <a:pt x="308" y="54"/>
                  </a:cubicBezTo>
                  <a:cubicBezTo>
                    <a:pt x="359" y="54"/>
                    <a:pt x="392" y="90"/>
                    <a:pt x="392" y="144"/>
                  </a:cubicBezTo>
                  <a:cubicBezTo>
                    <a:pt x="392" y="195"/>
                    <a:pt x="358" y="231"/>
                    <a:pt x="308" y="231"/>
                  </a:cubicBezTo>
                  <a:cubicBezTo>
                    <a:pt x="259" y="231"/>
                    <a:pt x="225" y="195"/>
                    <a:pt x="225" y="14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3"/>
            <p:cNvSpPr>
              <a:spLocks/>
            </p:cNvSpPr>
            <p:nvPr/>
          </p:nvSpPr>
          <p:spPr bwMode="auto">
            <a:xfrm>
              <a:off x="654"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24"/>
            <p:cNvSpPr>
              <a:spLocks/>
            </p:cNvSpPr>
            <p:nvPr/>
          </p:nvSpPr>
          <p:spPr bwMode="auto">
            <a:xfrm>
              <a:off x="538" y="3411"/>
              <a:ext cx="219" cy="27"/>
            </a:xfrm>
            <a:custGeom>
              <a:avLst/>
              <a:gdLst>
                <a:gd name="T0" fmla="*/ 123 w 425"/>
                <a:gd name="T1" fmla="*/ 53 h 147"/>
                <a:gd name="T2" fmla="*/ 123 w 425"/>
                <a:gd name="T3" fmla="*/ 53 h 147"/>
                <a:gd name="T4" fmla="*/ 425 w 425"/>
                <a:gd name="T5" fmla="*/ 53 h 147"/>
                <a:gd name="T6" fmla="*/ 425 w 425"/>
                <a:gd name="T7" fmla="*/ 0 h 147"/>
                <a:gd name="T8" fmla="*/ 0 w 425"/>
                <a:gd name="T9" fmla="*/ 0 h 147"/>
                <a:gd name="T10" fmla="*/ 0 w 425"/>
                <a:gd name="T11" fmla="*/ 35 h 147"/>
                <a:gd name="T12" fmla="*/ 85 w 425"/>
                <a:gd name="T13" fmla="*/ 147 h 147"/>
                <a:gd name="T14" fmla="*/ 123 w 425"/>
                <a:gd name="T15" fmla="*/ 147 h 147"/>
                <a:gd name="T16" fmla="*/ 123 w 425"/>
                <a:gd name="T17" fmla="*/ 5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147">
                  <a:moveTo>
                    <a:pt x="123" y="53"/>
                  </a:moveTo>
                  <a:lnTo>
                    <a:pt x="123" y="53"/>
                  </a:lnTo>
                  <a:lnTo>
                    <a:pt x="425" y="53"/>
                  </a:lnTo>
                  <a:lnTo>
                    <a:pt x="425" y="0"/>
                  </a:lnTo>
                  <a:lnTo>
                    <a:pt x="0" y="0"/>
                  </a:lnTo>
                  <a:lnTo>
                    <a:pt x="0" y="35"/>
                  </a:lnTo>
                  <a:cubicBezTo>
                    <a:pt x="66" y="54"/>
                    <a:pt x="75" y="66"/>
                    <a:pt x="85" y="147"/>
                  </a:cubicBezTo>
                  <a:lnTo>
                    <a:pt x="123" y="147"/>
                  </a:lnTo>
                  <a:lnTo>
                    <a:pt x="123" y="5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5"/>
            <p:cNvSpPr>
              <a:spLocks/>
            </p:cNvSpPr>
            <p:nvPr/>
          </p:nvSpPr>
          <p:spPr bwMode="auto">
            <a:xfrm>
              <a:off x="4013" y="3333"/>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26"/>
            <p:cNvSpPr>
              <a:spLocks noEditPoints="1"/>
            </p:cNvSpPr>
            <p:nvPr/>
          </p:nvSpPr>
          <p:spPr bwMode="auto">
            <a:xfrm>
              <a:off x="4187" y="3291"/>
              <a:ext cx="226" cy="52"/>
            </a:xfrm>
            <a:custGeom>
              <a:avLst/>
              <a:gdLst>
                <a:gd name="T0" fmla="*/ 0 w 439"/>
                <a:gd name="T1" fmla="*/ 139 h 278"/>
                <a:gd name="T2" fmla="*/ 0 w 439"/>
                <a:gd name="T3" fmla="*/ 139 h 278"/>
                <a:gd name="T4" fmla="*/ 47 w 439"/>
                <a:gd name="T5" fmla="*/ 237 h 278"/>
                <a:gd name="T6" fmla="*/ 219 w 439"/>
                <a:gd name="T7" fmla="*/ 278 h 278"/>
                <a:gd name="T8" fmla="*/ 439 w 439"/>
                <a:gd name="T9" fmla="*/ 139 h 278"/>
                <a:gd name="T10" fmla="*/ 223 w 439"/>
                <a:gd name="T11" fmla="*/ 0 h 278"/>
                <a:gd name="T12" fmla="*/ 47 w 439"/>
                <a:gd name="T13" fmla="*/ 42 h 278"/>
                <a:gd name="T14" fmla="*/ 0 w 439"/>
                <a:gd name="T15" fmla="*/ 139 h 278"/>
                <a:gd name="T16" fmla="*/ 47 w 439"/>
                <a:gd name="T17" fmla="*/ 139 h 278"/>
                <a:gd name="T18" fmla="*/ 47 w 439"/>
                <a:gd name="T19" fmla="*/ 139 h 278"/>
                <a:gd name="T20" fmla="*/ 218 w 439"/>
                <a:gd name="T21" fmla="*/ 54 h 278"/>
                <a:gd name="T22" fmla="*/ 395 w 439"/>
                <a:gd name="T23" fmla="*/ 140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9"/>
                    <a:pt x="18" y="215"/>
                    <a:pt x="47" y="237"/>
                  </a:cubicBezTo>
                  <a:cubicBezTo>
                    <a:pt x="84" y="264"/>
                    <a:pt x="141" y="278"/>
                    <a:pt x="219" y="278"/>
                  </a:cubicBezTo>
                  <a:cubicBezTo>
                    <a:pt x="363" y="278"/>
                    <a:pt x="439" y="230"/>
                    <a:pt x="439" y="139"/>
                  </a:cubicBezTo>
                  <a:cubicBezTo>
                    <a:pt x="439" y="49"/>
                    <a:pt x="363" y="0"/>
                    <a:pt x="223" y="0"/>
                  </a:cubicBezTo>
                  <a:cubicBezTo>
                    <a:pt x="140" y="0"/>
                    <a:pt x="85" y="13"/>
                    <a:pt x="47" y="42"/>
                  </a:cubicBezTo>
                  <a:cubicBezTo>
                    <a:pt x="17" y="64"/>
                    <a:pt x="0" y="99"/>
                    <a:pt x="0" y="139"/>
                  </a:cubicBezTo>
                  <a:close/>
                  <a:moveTo>
                    <a:pt x="47" y="139"/>
                  </a:moveTo>
                  <a:lnTo>
                    <a:pt x="47" y="139"/>
                  </a:lnTo>
                  <a:cubicBezTo>
                    <a:pt x="47" y="82"/>
                    <a:pt x="104" y="54"/>
                    <a:pt x="218" y="54"/>
                  </a:cubicBezTo>
                  <a:cubicBezTo>
                    <a:pt x="339" y="54"/>
                    <a:pt x="395" y="82"/>
                    <a:pt x="395" y="140"/>
                  </a:cubicBezTo>
                  <a:cubicBezTo>
                    <a:pt x="395" y="196"/>
                    <a:pt x="336"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7"/>
            <p:cNvSpPr>
              <a:spLocks/>
            </p:cNvSpPr>
            <p:nvPr/>
          </p:nvSpPr>
          <p:spPr bwMode="auto">
            <a:xfrm>
              <a:off x="4013" y="3081"/>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8"/>
            <p:cNvSpPr>
              <a:spLocks noEditPoints="1"/>
            </p:cNvSpPr>
            <p:nvPr/>
          </p:nvSpPr>
          <p:spPr bwMode="auto">
            <a:xfrm>
              <a:off x="4187" y="3118"/>
              <a:ext cx="226" cy="53"/>
            </a:xfrm>
            <a:custGeom>
              <a:avLst/>
              <a:gdLst>
                <a:gd name="T0" fmla="*/ 0 w 439"/>
                <a:gd name="T1" fmla="*/ 139 h 277"/>
                <a:gd name="T2" fmla="*/ 0 w 439"/>
                <a:gd name="T3" fmla="*/ 139 h 277"/>
                <a:gd name="T4" fmla="*/ 47 w 439"/>
                <a:gd name="T5" fmla="*/ 236 h 277"/>
                <a:gd name="T6" fmla="*/ 219 w 439"/>
                <a:gd name="T7" fmla="*/ 277 h 277"/>
                <a:gd name="T8" fmla="*/ 439 w 439"/>
                <a:gd name="T9" fmla="*/ 139 h 277"/>
                <a:gd name="T10" fmla="*/ 223 w 439"/>
                <a:gd name="T11" fmla="*/ 0 h 277"/>
                <a:gd name="T12" fmla="*/ 47 w 439"/>
                <a:gd name="T13" fmla="*/ 41 h 277"/>
                <a:gd name="T14" fmla="*/ 0 w 439"/>
                <a:gd name="T15" fmla="*/ 139 h 277"/>
                <a:gd name="T16" fmla="*/ 47 w 439"/>
                <a:gd name="T17" fmla="*/ 139 h 277"/>
                <a:gd name="T18" fmla="*/ 47 w 439"/>
                <a:gd name="T19" fmla="*/ 139 h 277"/>
                <a:gd name="T20" fmla="*/ 218 w 439"/>
                <a:gd name="T21" fmla="*/ 53 h 277"/>
                <a:gd name="T22" fmla="*/ 395 w 439"/>
                <a:gd name="T23" fmla="*/ 140 h 277"/>
                <a:gd name="T24" fmla="*/ 220 w 439"/>
                <a:gd name="T25" fmla="*/ 224 h 277"/>
                <a:gd name="T26" fmla="*/ 47 w 439"/>
                <a:gd name="T27" fmla="*/ 13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7">
                  <a:moveTo>
                    <a:pt x="0" y="139"/>
                  </a:moveTo>
                  <a:lnTo>
                    <a:pt x="0" y="139"/>
                  </a:lnTo>
                  <a:cubicBezTo>
                    <a:pt x="0" y="178"/>
                    <a:pt x="18" y="214"/>
                    <a:pt x="47" y="236"/>
                  </a:cubicBezTo>
                  <a:cubicBezTo>
                    <a:pt x="84" y="264"/>
                    <a:pt x="141" y="277"/>
                    <a:pt x="219" y="277"/>
                  </a:cubicBezTo>
                  <a:cubicBezTo>
                    <a:pt x="363" y="277"/>
                    <a:pt x="439" y="230"/>
                    <a:pt x="439" y="139"/>
                  </a:cubicBezTo>
                  <a:cubicBezTo>
                    <a:pt x="439" y="49"/>
                    <a:pt x="363" y="0"/>
                    <a:pt x="223" y="0"/>
                  </a:cubicBezTo>
                  <a:cubicBezTo>
                    <a:pt x="140" y="0"/>
                    <a:pt x="85" y="13"/>
                    <a:pt x="47" y="41"/>
                  </a:cubicBezTo>
                  <a:cubicBezTo>
                    <a:pt x="17" y="63"/>
                    <a:pt x="0" y="98"/>
                    <a:pt x="0" y="139"/>
                  </a:cubicBezTo>
                  <a:close/>
                  <a:moveTo>
                    <a:pt x="47" y="139"/>
                  </a:moveTo>
                  <a:lnTo>
                    <a:pt x="47" y="139"/>
                  </a:lnTo>
                  <a:cubicBezTo>
                    <a:pt x="47" y="82"/>
                    <a:pt x="104" y="53"/>
                    <a:pt x="218" y="53"/>
                  </a:cubicBezTo>
                  <a:cubicBezTo>
                    <a:pt x="339" y="53"/>
                    <a:pt x="395" y="81"/>
                    <a:pt x="395" y="140"/>
                  </a:cubicBezTo>
                  <a:cubicBezTo>
                    <a:pt x="395" y="195"/>
                    <a:pt x="336" y="224"/>
                    <a:pt x="220" y="224"/>
                  </a:cubicBezTo>
                  <a:cubicBezTo>
                    <a:pt x="104" y="224"/>
                    <a:pt x="47" y="195"/>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9"/>
            <p:cNvSpPr>
              <a:spLocks/>
            </p:cNvSpPr>
            <p:nvPr/>
          </p:nvSpPr>
          <p:spPr bwMode="auto">
            <a:xfrm>
              <a:off x="4374" y="3091"/>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0"/>
            <p:cNvSpPr>
              <a:spLocks/>
            </p:cNvSpPr>
            <p:nvPr/>
          </p:nvSpPr>
          <p:spPr bwMode="auto">
            <a:xfrm>
              <a:off x="4187" y="3023"/>
              <a:ext cx="219" cy="54"/>
            </a:xfrm>
            <a:custGeom>
              <a:avLst/>
              <a:gdLst>
                <a:gd name="T0" fmla="*/ 373 w 425"/>
                <a:gd name="T1" fmla="*/ 3 h 285"/>
                <a:gd name="T2" fmla="*/ 373 w 425"/>
                <a:gd name="T3" fmla="*/ 3 h 285"/>
                <a:gd name="T4" fmla="*/ 373 w 425"/>
                <a:gd name="T5" fmla="*/ 226 h 285"/>
                <a:gd name="T6" fmla="*/ 285 w 425"/>
                <a:gd name="T7" fmla="*/ 149 h 285"/>
                <a:gd name="T8" fmla="*/ 253 w 425"/>
                <a:gd name="T9" fmla="*/ 90 h 285"/>
                <a:gd name="T10" fmla="*/ 125 w 425"/>
                <a:gd name="T11" fmla="*/ 0 h 285"/>
                <a:gd name="T12" fmla="*/ 34 w 425"/>
                <a:gd name="T13" fmla="*/ 39 h 285"/>
                <a:gd name="T14" fmla="*/ 0 w 425"/>
                <a:gd name="T15" fmla="*/ 136 h 285"/>
                <a:gd name="T16" fmla="*/ 55 w 425"/>
                <a:gd name="T17" fmla="*/ 253 h 285"/>
                <a:gd name="T18" fmla="*/ 147 w 425"/>
                <a:gd name="T19" fmla="*/ 276 h 285"/>
                <a:gd name="T20" fmla="*/ 147 w 425"/>
                <a:gd name="T21" fmla="*/ 223 h 285"/>
                <a:gd name="T22" fmla="*/ 88 w 425"/>
                <a:gd name="T23" fmla="*/ 211 h 285"/>
                <a:gd name="T24" fmla="*/ 46 w 425"/>
                <a:gd name="T25" fmla="*/ 138 h 285"/>
                <a:gd name="T26" fmla="*/ 126 w 425"/>
                <a:gd name="T27" fmla="*/ 54 h 285"/>
                <a:gd name="T28" fmla="*/ 210 w 425"/>
                <a:gd name="T29" fmla="*/ 111 h 285"/>
                <a:gd name="T30" fmla="*/ 241 w 425"/>
                <a:gd name="T31" fmla="*/ 166 h 285"/>
                <a:gd name="T32" fmla="*/ 425 w 425"/>
                <a:gd name="T33" fmla="*/ 285 h 285"/>
                <a:gd name="T34" fmla="*/ 425 w 425"/>
                <a:gd name="T35" fmla="*/ 3 h 285"/>
                <a:gd name="T36" fmla="*/ 373 w 425"/>
                <a:gd name="T37" fmla="*/ 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5" h="285">
                  <a:moveTo>
                    <a:pt x="373" y="3"/>
                  </a:moveTo>
                  <a:lnTo>
                    <a:pt x="373" y="3"/>
                  </a:lnTo>
                  <a:lnTo>
                    <a:pt x="373" y="226"/>
                  </a:lnTo>
                  <a:cubicBezTo>
                    <a:pt x="338" y="221"/>
                    <a:pt x="316" y="202"/>
                    <a:pt x="285" y="149"/>
                  </a:cubicBezTo>
                  <a:lnTo>
                    <a:pt x="253" y="90"/>
                  </a:lnTo>
                  <a:cubicBezTo>
                    <a:pt x="221" y="30"/>
                    <a:pt x="177" y="0"/>
                    <a:pt x="125" y="0"/>
                  </a:cubicBezTo>
                  <a:cubicBezTo>
                    <a:pt x="89" y="0"/>
                    <a:pt x="56" y="14"/>
                    <a:pt x="34" y="39"/>
                  </a:cubicBezTo>
                  <a:cubicBezTo>
                    <a:pt x="11" y="64"/>
                    <a:pt x="0" y="96"/>
                    <a:pt x="0" y="136"/>
                  </a:cubicBezTo>
                  <a:cubicBezTo>
                    <a:pt x="0" y="190"/>
                    <a:pt x="19" y="230"/>
                    <a:pt x="55" y="253"/>
                  </a:cubicBezTo>
                  <a:cubicBezTo>
                    <a:pt x="78" y="268"/>
                    <a:pt x="104" y="275"/>
                    <a:pt x="147" y="276"/>
                  </a:cubicBezTo>
                  <a:lnTo>
                    <a:pt x="147" y="223"/>
                  </a:lnTo>
                  <a:cubicBezTo>
                    <a:pt x="119" y="221"/>
                    <a:pt x="101" y="218"/>
                    <a:pt x="88" y="211"/>
                  </a:cubicBezTo>
                  <a:cubicBezTo>
                    <a:pt x="62" y="197"/>
                    <a:pt x="46" y="169"/>
                    <a:pt x="46" y="138"/>
                  </a:cubicBezTo>
                  <a:cubicBezTo>
                    <a:pt x="46" y="90"/>
                    <a:pt x="80" y="54"/>
                    <a:pt x="126" y="54"/>
                  </a:cubicBezTo>
                  <a:cubicBezTo>
                    <a:pt x="159" y="54"/>
                    <a:pt x="188" y="73"/>
                    <a:pt x="210" y="111"/>
                  </a:cubicBezTo>
                  <a:lnTo>
                    <a:pt x="241" y="166"/>
                  </a:lnTo>
                  <a:cubicBezTo>
                    <a:pt x="291" y="255"/>
                    <a:pt x="331" y="281"/>
                    <a:pt x="425" y="285"/>
                  </a:cubicBezTo>
                  <a:lnTo>
                    <a:pt x="425" y="3"/>
                  </a:lnTo>
                  <a:lnTo>
                    <a:pt x="373"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1"/>
            <p:cNvSpPr>
              <a:spLocks/>
            </p:cNvSpPr>
            <p:nvPr/>
          </p:nvSpPr>
          <p:spPr bwMode="auto">
            <a:xfrm>
              <a:off x="4187" y="2960"/>
              <a:ext cx="226" cy="54"/>
            </a:xfrm>
            <a:custGeom>
              <a:avLst/>
              <a:gdLst>
                <a:gd name="T0" fmla="*/ 0 w 439"/>
                <a:gd name="T1" fmla="*/ 22 h 286"/>
                <a:gd name="T2" fmla="*/ 0 w 439"/>
                <a:gd name="T3" fmla="*/ 22 h 286"/>
                <a:gd name="T4" fmla="*/ 0 w 439"/>
                <a:gd name="T5" fmla="*/ 241 h 286"/>
                <a:gd name="T6" fmla="*/ 231 w 439"/>
                <a:gd name="T7" fmla="*/ 273 h 286"/>
                <a:gd name="T8" fmla="*/ 231 w 439"/>
                <a:gd name="T9" fmla="*/ 225 h 286"/>
                <a:gd name="T10" fmla="*/ 192 w 439"/>
                <a:gd name="T11" fmla="*/ 147 h 286"/>
                <a:gd name="T12" fmla="*/ 294 w 439"/>
                <a:gd name="T13" fmla="*/ 54 h 286"/>
                <a:gd name="T14" fmla="*/ 392 w 439"/>
                <a:gd name="T15" fmla="*/ 147 h 286"/>
                <a:gd name="T16" fmla="*/ 321 w 439"/>
                <a:gd name="T17" fmla="*/ 234 h 286"/>
                <a:gd name="T18" fmla="*/ 321 w 439"/>
                <a:gd name="T19" fmla="*/ 286 h 286"/>
                <a:gd name="T20" fmla="*/ 388 w 439"/>
                <a:gd name="T21" fmla="*/ 261 h 286"/>
                <a:gd name="T22" fmla="*/ 439 w 439"/>
                <a:gd name="T23" fmla="*/ 145 h 286"/>
                <a:gd name="T24" fmla="*/ 286 w 439"/>
                <a:gd name="T25" fmla="*/ 0 h 286"/>
                <a:gd name="T26" fmla="*/ 145 w 439"/>
                <a:gd name="T27" fmla="*/ 137 h 286"/>
                <a:gd name="T28" fmla="*/ 171 w 439"/>
                <a:gd name="T29" fmla="*/ 216 h 286"/>
                <a:gd name="T30" fmla="*/ 52 w 439"/>
                <a:gd name="T31" fmla="*/ 199 h 286"/>
                <a:gd name="T32" fmla="*/ 52 w 439"/>
                <a:gd name="T33" fmla="*/ 22 h 286"/>
                <a:gd name="T34" fmla="*/ 0 w 439"/>
                <a:gd name="T35" fmla="*/ 22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6">
                  <a:moveTo>
                    <a:pt x="0" y="22"/>
                  </a:moveTo>
                  <a:lnTo>
                    <a:pt x="0" y="22"/>
                  </a:lnTo>
                  <a:lnTo>
                    <a:pt x="0" y="241"/>
                  </a:lnTo>
                  <a:lnTo>
                    <a:pt x="231" y="273"/>
                  </a:lnTo>
                  <a:lnTo>
                    <a:pt x="231" y="225"/>
                  </a:lnTo>
                  <a:cubicBezTo>
                    <a:pt x="202" y="200"/>
                    <a:pt x="192" y="180"/>
                    <a:pt x="192" y="147"/>
                  </a:cubicBezTo>
                  <a:cubicBezTo>
                    <a:pt x="192" y="90"/>
                    <a:pt x="231" y="54"/>
                    <a:pt x="294" y="54"/>
                  </a:cubicBezTo>
                  <a:cubicBezTo>
                    <a:pt x="355" y="54"/>
                    <a:pt x="392" y="89"/>
                    <a:pt x="392" y="147"/>
                  </a:cubicBezTo>
                  <a:cubicBezTo>
                    <a:pt x="392" y="193"/>
                    <a:pt x="369" y="221"/>
                    <a:pt x="321" y="234"/>
                  </a:cubicBezTo>
                  <a:lnTo>
                    <a:pt x="321" y="286"/>
                  </a:lnTo>
                  <a:cubicBezTo>
                    <a:pt x="355" y="279"/>
                    <a:pt x="372" y="273"/>
                    <a:pt x="388" y="261"/>
                  </a:cubicBezTo>
                  <a:cubicBezTo>
                    <a:pt x="420" y="237"/>
                    <a:pt x="439" y="193"/>
                    <a:pt x="439" y="145"/>
                  </a:cubicBezTo>
                  <a:cubicBezTo>
                    <a:pt x="439" y="60"/>
                    <a:pt x="376" y="0"/>
                    <a:pt x="286" y="0"/>
                  </a:cubicBezTo>
                  <a:cubicBezTo>
                    <a:pt x="203" y="0"/>
                    <a:pt x="145" y="56"/>
                    <a:pt x="145" y="137"/>
                  </a:cubicBezTo>
                  <a:cubicBezTo>
                    <a:pt x="145" y="167"/>
                    <a:pt x="153" y="191"/>
                    <a:pt x="171" y="216"/>
                  </a:cubicBezTo>
                  <a:lnTo>
                    <a:pt x="52" y="199"/>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32"/>
            <p:cNvSpPr>
              <a:spLocks/>
            </p:cNvSpPr>
            <p:nvPr/>
          </p:nvSpPr>
          <p:spPr bwMode="auto">
            <a:xfrm>
              <a:off x="4013" y="2830"/>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Freeform 33"/>
            <p:cNvSpPr>
              <a:spLocks noEditPoints="1"/>
            </p:cNvSpPr>
            <p:nvPr/>
          </p:nvSpPr>
          <p:spPr bwMode="auto">
            <a:xfrm>
              <a:off x="4187" y="2835"/>
              <a:ext cx="226" cy="53"/>
            </a:xfrm>
            <a:custGeom>
              <a:avLst/>
              <a:gdLst>
                <a:gd name="T0" fmla="*/ 0 w 439"/>
                <a:gd name="T1" fmla="*/ 139 h 278"/>
                <a:gd name="T2" fmla="*/ 0 w 439"/>
                <a:gd name="T3" fmla="*/ 139 h 278"/>
                <a:gd name="T4" fmla="*/ 47 w 439"/>
                <a:gd name="T5" fmla="*/ 236 h 278"/>
                <a:gd name="T6" fmla="*/ 219 w 439"/>
                <a:gd name="T7" fmla="*/ 278 h 278"/>
                <a:gd name="T8" fmla="*/ 439 w 439"/>
                <a:gd name="T9" fmla="*/ 139 h 278"/>
                <a:gd name="T10" fmla="*/ 223 w 439"/>
                <a:gd name="T11" fmla="*/ 0 h 278"/>
                <a:gd name="T12" fmla="*/ 47 w 439"/>
                <a:gd name="T13" fmla="*/ 41 h 278"/>
                <a:gd name="T14" fmla="*/ 0 w 439"/>
                <a:gd name="T15" fmla="*/ 139 h 278"/>
                <a:gd name="T16" fmla="*/ 47 w 439"/>
                <a:gd name="T17" fmla="*/ 139 h 278"/>
                <a:gd name="T18" fmla="*/ 47 w 439"/>
                <a:gd name="T19" fmla="*/ 139 h 278"/>
                <a:gd name="T20" fmla="*/ 218 w 439"/>
                <a:gd name="T21" fmla="*/ 54 h 278"/>
                <a:gd name="T22" fmla="*/ 395 w 439"/>
                <a:gd name="T23" fmla="*/ 140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8"/>
                    <a:pt x="18" y="214"/>
                    <a:pt x="47" y="236"/>
                  </a:cubicBezTo>
                  <a:cubicBezTo>
                    <a:pt x="84" y="264"/>
                    <a:pt x="141" y="278"/>
                    <a:pt x="219" y="278"/>
                  </a:cubicBezTo>
                  <a:cubicBezTo>
                    <a:pt x="363" y="278"/>
                    <a:pt x="439" y="230"/>
                    <a:pt x="439" y="139"/>
                  </a:cubicBezTo>
                  <a:cubicBezTo>
                    <a:pt x="439" y="49"/>
                    <a:pt x="363" y="0"/>
                    <a:pt x="223" y="0"/>
                  </a:cubicBezTo>
                  <a:cubicBezTo>
                    <a:pt x="140" y="0"/>
                    <a:pt x="85" y="13"/>
                    <a:pt x="47" y="41"/>
                  </a:cubicBezTo>
                  <a:cubicBezTo>
                    <a:pt x="17" y="63"/>
                    <a:pt x="0" y="99"/>
                    <a:pt x="0" y="139"/>
                  </a:cubicBezTo>
                  <a:close/>
                  <a:moveTo>
                    <a:pt x="47" y="139"/>
                  </a:moveTo>
                  <a:lnTo>
                    <a:pt x="47" y="139"/>
                  </a:lnTo>
                  <a:cubicBezTo>
                    <a:pt x="47" y="82"/>
                    <a:pt x="104" y="54"/>
                    <a:pt x="218" y="54"/>
                  </a:cubicBezTo>
                  <a:cubicBezTo>
                    <a:pt x="339" y="54"/>
                    <a:pt x="395" y="81"/>
                    <a:pt x="395" y="140"/>
                  </a:cubicBezTo>
                  <a:cubicBezTo>
                    <a:pt x="395" y="196"/>
                    <a:pt x="336"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34"/>
            <p:cNvSpPr>
              <a:spLocks/>
            </p:cNvSpPr>
            <p:nvPr/>
          </p:nvSpPr>
          <p:spPr bwMode="auto">
            <a:xfrm>
              <a:off x="4374" y="2808"/>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35"/>
            <p:cNvSpPr>
              <a:spLocks/>
            </p:cNvSpPr>
            <p:nvPr/>
          </p:nvSpPr>
          <p:spPr bwMode="auto">
            <a:xfrm>
              <a:off x="4187" y="2740"/>
              <a:ext cx="226" cy="54"/>
            </a:xfrm>
            <a:custGeom>
              <a:avLst/>
              <a:gdLst>
                <a:gd name="T0" fmla="*/ 0 w 439"/>
                <a:gd name="T1" fmla="*/ 22 h 286"/>
                <a:gd name="T2" fmla="*/ 0 w 439"/>
                <a:gd name="T3" fmla="*/ 22 h 286"/>
                <a:gd name="T4" fmla="*/ 0 w 439"/>
                <a:gd name="T5" fmla="*/ 241 h 286"/>
                <a:gd name="T6" fmla="*/ 231 w 439"/>
                <a:gd name="T7" fmla="*/ 273 h 286"/>
                <a:gd name="T8" fmla="*/ 231 w 439"/>
                <a:gd name="T9" fmla="*/ 224 h 286"/>
                <a:gd name="T10" fmla="*/ 192 w 439"/>
                <a:gd name="T11" fmla="*/ 147 h 286"/>
                <a:gd name="T12" fmla="*/ 294 w 439"/>
                <a:gd name="T13" fmla="*/ 54 h 286"/>
                <a:gd name="T14" fmla="*/ 392 w 439"/>
                <a:gd name="T15" fmla="*/ 147 h 286"/>
                <a:gd name="T16" fmla="*/ 321 w 439"/>
                <a:gd name="T17" fmla="*/ 233 h 286"/>
                <a:gd name="T18" fmla="*/ 321 w 439"/>
                <a:gd name="T19" fmla="*/ 286 h 286"/>
                <a:gd name="T20" fmla="*/ 388 w 439"/>
                <a:gd name="T21" fmla="*/ 260 h 286"/>
                <a:gd name="T22" fmla="*/ 439 w 439"/>
                <a:gd name="T23" fmla="*/ 145 h 286"/>
                <a:gd name="T24" fmla="*/ 286 w 439"/>
                <a:gd name="T25" fmla="*/ 0 h 286"/>
                <a:gd name="T26" fmla="*/ 145 w 439"/>
                <a:gd name="T27" fmla="*/ 137 h 286"/>
                <a:gd name="T28" fmla="*/ 171 w 439"/>
                <a:gd name="T29" fmla="*/ 215 h 286"/>
                <a:gd name="T30" fmla="*/ 52 w 439"/>
                <a:gd name="T31" fmla="*/ 199 h 286"/>
                <a:gd name="T32" fmla="*/ 52 w 439"/>
                <a:gd name="T33" fmla="*/ 22 h 286"/>
                <a:gd name="T34" fmla="*/ 0 w 439"/>
                <a:gd name="T35" fmla="*/ 22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6">
                  <a:moveTo>
                    <a:pt x="0" y="22"/>
                  </a:moveTo>
                  <a:lnTo>
                    <a:pt x="0" y="22"/>
                  </a:lnTo>
                  <a:lnTo>
                    <a:pt x="0" y="241"/>
                  </a:lnTo>
                  <a:lnTo>
                    <a:pt x="231" y="273"/>
                  </a:lnTo>
                  <a:lnTo>
                    <a:pt x="231" y="224"/>
                  </a:lnTo>
                  <a:cubicBezTo>
                    <a:pt x="202" y="200"/>
                    <a:pt x="192" y="179"/>
                    <a:pt x="192" y="147"/>
                  </a:cubicBezTo>
                  <a:cubicBezTo>
                    <a:pt x="192" y="90"/>
                    <a:pt x="231" y="54"/>
                    <a:pt x="294" y="54"/>
                  </a:cubicBezTo>
                  <a:cubicBezTo>
                    <a:pt x="355" y="54"/>
                    <a:pt x="392" y="89"/>
                    <a:pt x="392" y="147"/>
                  </a:cubicBezTo>
                  <a:cubicBezTo>
                    <a:pt x="392" y="193"/>
                    <a:pt x="369" y="221"/>
                    <a:pt x="321" y="233"/>
                  </a:cubicBezTo>
                  <a:lnTo>
                    <a:pt x="321" y="286"/>
                  </a:lnTo>
                  <a:cubicBezTo>
                    <a:pt x="355" y="279"/>
                    <a:pt x="372" y="273"/>
                    <a:pt x="388" y="260"/>
                  </a:cubicBezTo>
                  <a:cubicBezTo>
                    <a:pt x="420" y="236"/>
                    <a:pt x="439" y="193"/>
                    <a:pt x="439" y="145"/>
                  </a:cubicBezTo>
                  <a:cubicBezTo>
                    <a:pt x="439" y="60"/>
                    <a:pt x="376" y="0"/>
                    <a:pt x="286" y="0"/>
                  </a:cubicBezTo>
                  <a:cubicBezTo>
                    <a:pt x="203" y="0"/>
                    <a:pt x="145" y="55"/>
                    <a:pt x="145" y="137"/>
                  </a:cubicBezTo>
                  <a:cubicBezTo>
                    <a:pt x="145" y="167"/>
                    <a:pt x="153" y="191"/>
                    <a:pt x="171" y="215"/>
                  </a:cubicBezTo>
                  <a:lnTo>
                    <a:pt x="52" y="199"/>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36"/>
            <p:cNvSpPr>
              <a:spLocks/>
            </p:cNvSpPr>
            <p:nvPr/>
          </p:nvSpPr>
          <p:spPr bwMode="auto">
            <a:xfrm>
              <a:off x="4013" y="2578"/>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Freeform 37"/>
            <p:cNvSpPr>
              <a:spLocks noEditPoints="1"/>
            </p:cNvSpPr>
            <p:nvPr/>
          </p:nvSpPr>
          <p:spPr bwMode="auto">
            <a:xfrm>
              <a:off x="4187" y="2615"/>
              <a:ext cx="226" cy="53"/>
            </a:xfrm>
            <a:custGeom>
              <a:avLst/>
              <a:gdLst>
                <a:gd name="T0" fmla="*/ 0 w 439"/>
                <a:gd name="T1" fmla="*/ 139 h 278"/>
                <a:gd name="T2" fmla="*/ 0 w 439"/>
                <a:gd name="T3" fmla="*/ 139 h 278"/>
                <a:gd name="T4" fmla="*/ 47 w 439"/>
                <a:gd name="T5" fmla="*/ 236 h 278"/>
                <a:gd name="T6" fmla="*/ 219 w 439"/>
                <a:gd name="T7" fmla="*/ 278 h 278"/>
                <a:gd name="T8" fmla="*/ 439 w 439"/>
                <a:gd name="T9" fmla="*/ 139 h 278"/>
                <a:gd name="T10" fmla="*/ 223 w 439"/>
                <a:gd name="T11" fmla="*/ 0 h 278"/>
                <a:gd name="T12" fmla="*/ 47 w 439"/>
                <a:gd name="T13" fmla="*/ 41 h 278"/>
                <a:gd name="T14" fmla="*/ 0 w 439"/>
                <a:gd name="T15" fmla="*/ 139 h 278"/>
                <a:gd name="T16" fmla="*/ 47 w 439"/>
                <a:gd name="T17" fmla="*/ 139 h 278"/>
                <a:gd name="T18" fmla="*/ 47 w 439"/>
                <a:gd name="T19" fmla="*/ 139 h 278"/>
                <a:gd name="T20" fmla="*/ 218 w 439"/>
                <a:gd name="T21" fmla="*/ 54 h 278"/>
                <a:gd name="T22" fmla="*/ 395 w 439"/>
                <a:gd name="T23" fmla="*/ 140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8"/>
                    <a:pt x="18" y="214"/>
                    <a:pt x="47" y="236"/>
                  </a:cubicBezTo>
                  <a:cubicBezTo>
                    <a:pt x="84" y="264"/>
                    <a:pt x="141" y="278"/>
                    <a:pt x="219" y="278"/>
                  </a:cubicBezTo>
                  <a:cubicBezTo>
                    <a:pt x="363" y="278"/>
                    <a:pt x="439" y="230"/>
                    <a:pt x="439" y="139"/>
                  </a:cubicBezTo>
                  <a:cubicBezTo>
                    <a:pt x="439" y="49"/>
                    <a:pt x="363" y="0"/>
                    <a:pt x="223" y="0"/>
                  </a:cubicBezTo>
                  <a:cubicBezTo>
                    <a:pt x="140" y="0"/>
                    <a:pt x="85" y="13"/>
                    <a:pt x="47" y="41"/>
                  </a:cubicBezTo>
                  <a:cubicBezTo>
                    <a:pt x="17" y="63"/>
                    <a:pt x="0" y="99"/>
                    <a:pt x="0" y="139"/>
                  </a:cubicBezTo>
                  <a:close/>
                  <a:moveTo>
                    <a:pt x="47" y="139"/>
                  </a:moveTo>
                  <a:lnTo>
                    <a:pt x="47" y="139"/>
                  </a:lnTo>
                  <a:cubicBezTo>
                    <a:pt x="47" y="82"/>
                    <a:pt x="104" y="54"/>
                    <a:pt x="218" y="54"/>
                  </a:cubicBezTo>
                  <a:cubicBezTo>
                    <a:pt x="339" y="54"/>
                    <a:pt x="395" y="81"/>
                    <a:pt x="395" y="140"/>
                  </a:cubicBezTo>
                  <a:cubicBezTo>
                    <a:pt x="395" y="196"/>
                    <a:pt x="336"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38"/>
            <p:cNvSpPr>
              <a:spLocks/>
            </p:cNvSpPr>
            <p:nvPr/>
          </p:nvSpPr>
          <p:spPr bwMode="auto">
            <a:xfrm>
              <a:off x="4374" y="2588"/>
              <a:ext cx="32" cy="12"/>
            </a:xfrm>
            <a:custGeom>
              <a:avLst/>
              <a:gdLst>
                <a:gd name="T0" fmla="*/ 0 w 62"/>
                <a:gd name="T1" fmla="*/ 0 h 62"/>
                <a:gd name="T2" fmla="*/ 0 w 62"/>
                <a:gd name="T3" fmla="*/ 0 h 62"/>
                <a:gd name="T4" fmla="*/ 0 w 62"/>
                <a:gd name="T5" fmla="*/ 62 h 62"/>
                <a:gd name="T6" fmla="*/ 62 w 62"/>
                <a:gd name="T7" fmla="*/ 62 h 62"/>
                <a:gd name="T8" fmla="*/ 62 w 62"/>
                <a:gd name="T9" fmla="*/ 0 h 62"/>
                <a:gd name="T10" fmla="*/ 0 w 62"/>
                <a:gd name="T11" fmla="*/ 0 h 62"/>
              </a:gdLst>
              <a:ahLst/>
              <a:cxnLst>
                <a:cxn ang="0">
                  <a:pos x="T0" y="T1"/>
                </a:cxn>
                <a:cxn ang="0">
                  <a:pos x="T2" y="T3"/>
                </a:cxn>
                <a:cxn ang="0">
                  <a:pos x="T4" y="T5"/>
                </a:cxn>
                <a:cxn ang="0">
                  <a:pos x="T6" y="T7"/>
                </a:cxn>
                <a:cxn ang="0">
                  <a:pos x="T8" y="T9"/>
                </a:cxn>
                <a:cxn ang="0">
                  <a:pos x="T10" y="T11"/>
                </a:cxn>
              </a:cxnLst>
              <a:rect l="0" t="0" r="r" b="b"/>
              <a:pathLst>
                <a:path w="62" h="62">
                  <a:moveTo>
                    <a:pt x="0" y="0"/>
                  </a:moveTo>
                  <a:lnTo>
                    <a:pt x="0" y="0"/>
                  </a:lnTo>
                  <a:lnTo>
                    <a:pt x="0" y="62"/>
                  </a:lnTo>
                  <a:lnTo>
                    <a:pt x="62" y="62"/>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39"/>
            <p:cNvSpPr>
              <a:spLocks/>
            </p:cNvSpPr>
            <p:nvPr/>
          </p:nvSpPr>
          <p:spPr bwMode="auto">
            <a:xfrm>
              <a:off x="4187" y="2519"/>
              <a:ext cx="219" cy="54"/>
            </a:xfrm>
            <a:custGeom>
              <a:avLst/>
              <a:gdLst>
                <a:gd name="T0" fmla="*/ 0 w 425"/>
                <a:gd name="T1" fmla="*/ 0 h 284"/>
                <a:gd name="T2" fmla="*/ 0 w 425"/>
                <a:gd name="T3" fmla="*/ 0 h 284"/>
                <a:gd name="T4" fmla="*/ 0 w 425"/>
                <a:gd name="T5" fmla="*/ 284 h 284"/>
                <a:gd name="T6" fmla="*/ 52 w 425"/>
                <a:gd name="T7" fmla="*/ 284 h 284"/>
                <a:gd name="T8" fmla="*/ 52 w 425"/>
                <a:gd name="T9" fmla="*/ 54 h 284"/>
                <a:gd name="T10" fmla="*/ 425 w 425"/>
                <a:gd name="T11" fmla="*/ 228 h 284"/>
                <a:gd name="T12" fmla="*/ 425 w 425"/>
                <a:gd name="T13" fmla="*/ 172 h 284"/>
                <a:gd name="T14" fmla="*/ 44 w 425"/>
                <a:gd name="T15" fmla="*/ 0 h 284"/>
                <a:gd name="T16" fmla="*/ 0 w 425"/>
                <a:gd name="T17"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284">
                  <a:moveTo>
                    <a:pt x="0" y="0"/>
                  </a:moveTo>
                  <a:lnTo>
                    <a:pt x="0" y="0"/>
                  </a:lnTo>
                  <a:lnTo>
                    <a:pt x="0" y="284"/>
                  </a:lnTo>
                  <a:lnTo>
                    <a:pt x="52" y="284"/>
                  </a:lnTo>
                  <a:lnTo>
                    <a:pt x="52" y="54"/>
                  </a:lnTo>
                  <a:cubicBezTo>
                    <a:pt x="197" y="155"/>
                    <a:pt x="285" y="197"/>
                    <a:pt x="425" y="228"/>
                  </a:cubicBezTo>
                  <a:lnTo>
                    <a:pt x="425" y="172"/>
                  </a:lnTo>
                  <a:cubicBezTo>
                    <a:pt x="289" y="149"/>
                    <a:pt x="172" y="96"/>
                    <a:pt x="44" y="0"/>
                  </a:cubicBez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0"/>
            <p:cNvSpPr>
              <a:spLocks/>
            </p:cNvSpPr>
            <p:nvPr/>
          </p:nvSpPr>
          <p:spPr bwMode="auto">
            <a:xfrm>
              <a:off x="4187" y="2457"/>
              <a:ext cx="226" cy="54"/>
            </a:xfrm>
            <a:custGeom>
              <a:avLst/>
              <a:gdLst>
                <a:gd name="T0" fmla="*/ 0 w 439"/>
                <a:gd name="T1" fmla="*/ 22 h 287"/>
                <a:gd name="T2" fmla="*/ 0 w 439"/>
                <a:gd name="T3" fmla="*/ 22 h 287"/>
                <a:gd name="T4" fmla="*/ 0 w 439"/>
                <a:gd name="T5" fmla="*/ 242 h 287"/>
                <a:gd name="T6" fmla="*/ 231 w 439"/>
                <a:gd name="T7" fmla="*/ 273 h 287"/>
                <a:gd name="T8" fmla="*/ 231 w 439"/>
                <a:gd name="T9" fmla="*/ 225 h 287"/>
                <a:gd name="T10" fmla="*/ 192 w 439"/>
                <a:gd name="T11" fmla="*/ 147 h 287"/>
                <a:gd name="T12" fmla="*/ 294 w 439"/>
                <a:gd name="T13" fmla="*/ 54 h 287"/>
                <a:gd name="T14" fmla="*/ 392 w 439"/>
                <a:gd name="T15" fmla="*/ 147 h 287"/>
                <a:gd name="T16" fmla="*/ 321 w 439"/>
                <a:gd name="T17" fmla="*/ 234 h 287"/>
                <a:gd name="T18" fmla="*/ 321 w 439"/>
                <a:gd name="T19" fmla="*/ 287 h 287"/>
                <a:gd name="T20" fmla="*/ 388 w 439"/>
                <a:gd name="T21" fmla="*/ 261 h 287"/>
                <a:gd name="T22" fmla="*/ 439 w 439"/>
                <a:gd name="T23" fmla="*/ 146 h 287"/>
                <a:gd name="T24" fmla="*/ 286 w 439"/>
                <a:gd name="T25" fmla="*/ 0 h 287"/>
                <a:gd name="T26" fmla="*/ 145 w 439"/>
                <a:gd name="T27" fmla="*/ 137 h 287"/>
                <a:gd name="T28" fmla="*/ 171 w 439"/>
                <a:gd name="T29" fmla="*/ 216 h 287"/>
                <a:gd name="T30" fmla="*/ 52 w 439"/>
                <a:gd name="T31" fmla="*/ 199 h 287"/>
                <a:gd name="T32" fmla="*/ 52 w 439"/>
                <a:gd name="T33" fmla="*/ 22 h 287"/>
                <a:gd name="T34" fmla="*/ 0 w 439"/>
                <a:gd name="T35" fmla="*/ 2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7">
                  <a:moveTo>
                    <a:pt x="0" y="22"/>
                  </a:moveTo>
                  <a:lnTo>
                    <a:pt x="0" y="22"/>
                  </a:lnTo>
                  <a:lnTo>
                    <a:pt x="0" y="242"/>
                  </a:lnTo>
                  <a:lnTo>
                    <a:pt x="231" y="273"/>
                  </a:lnTo>
                  <a:lnTo>
                    <a:pt x="231" y="225"/>
                  </a:lnTo>
                  <a:cubicBezTo>
                    <a:pt x="202" y="200"/>
                    <a:pt x="192" y="180"/>
                    <a:pt x="192" y="147"/>
                  </a:cubicBezTo>
                  <a:cubicBezTo>
                    <a:pt x="192" y="90"/>
                    <a:pt x="231" y="54"/>
                    <a:pt x="294" y="54"/>
                  </a:cubicBezTo>
                  <a:cubicBezTo>
                    <a:pt x="355" y="54"/>
                    <a:pt x="392" y="90"/>
                    <a:pt x="392" y="147"/>
                  </a:cubicBezTo>
                  <a:cubicBezTo>
                    <a:pt x="392" y="193"/>
                    <a:pt x="369" y="221"/>
                    <a:pt x="321" y="234"/>
                  </a:cubicBezTo>
                  <a:lnTo>
                    <a:pt x="321" y="287"/>
                  </a:lnTo>
                  <a:cubicBezTo>
                    <a:pt x="355" y="279"/>
                    <a:pt x="372" y="273"/>
                    <a:pt x="388" y="261"/>
                  </a:cubicBezTo>
                  <a:cubicBezTo>
                    <a:pt x="420" y="237"/>
                    <a:pt x="439" y="194"/>
                    <a:pt x="439" y="146"/>
                  </a:cubicBezTo>
                  <a:cubicBezTo>
                    <a:pt x="439" y="60"/>
                    <a:pt x="376" y="0"/>
                    <a:pt x="286" y="0"/>
                  </a:cubicBezTo>
                  <a:cubicBezTo>
                    <a:pt x="203" y="0"/>
                    <a:pt x="145" y="56"/>
                    <a:pt x="145" y="137"/>
                  </a:cubicBezTo>
                  <a:cubicBezTo>
                    <a:pt x="145" y="167"/>
                    <a:pt x="153" y="191"/>
                    <a:pt x="171" y="216"/>
                  </a:cubicBezTo>
                  <a:lnTo>
                    <a:pt x="52" y="199"/>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1"/>
            <p:cNvSpPr>
              <a:spLocks/>
            </p:cNvSpPr>
            <p:nvPr/>
          </p:nvSpPr>
          <p:spPr bwMode="auto">
            <a:xfrm>
              <a:off x="4013" y="2327"/>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p:cNvSpPr>
              <a:spLocks/>
            </p:cNvSpPr>
            <p:nvPr/>
          </p:nvSpPr>
          <p:spPr bwMode="auto">
            <a:xfrm>
              <a:off x="4187" y="2303"/>
              <a:ext cx="219" cy="28"/>
            </a:xfrm>
            <a:custGeom>
              <a:avLst/>
              <a:gdLst>
                <a:gd name="T0" fmla="*/ 122 w 425"/>
                <a:gd name="T1" fmla="*/ 53 h 147"/>
                <a:gd name="T2" fmla="*/ 122 w 425"/>
                <a:gd name="T3" fmla="*/ 53 h 147"/>
                <a:gd name="T4" fmla="*/ 425 w 425"/>
                <a:gd name="T5" fmla="*/ 53 h 147"/>
                <a:gd name="T6" fmla="*/ 425 w 425"/>
                <a:gd name="T7" fmla="*/ 0 h 147"/>
                <a:gd name="T8" fmla="*/ 0 w 425"/>
                <a:gd name="T9" fmla="*/ 0 h 147"/>
                <a:gd name="T10" fmla="*/ 0 w 425"/>
                <a:gd name="T11" fmla="*/ 35 h 147"/>
                <a:gd name="T12" fmla="*/ 85 w 425"/>
                <a:gd name="T13" fmla="*/ 147 h 147"/>
                <a:gd name="T14" fmla="*/ 122 w 425"/>
                <a:gd name="T15" fmla="*/ 147 h 147"/>
                <a:gd name="T16" fmla="*/ 122 w 425"/>
                <a:gd name="T17" fmla="*/ 5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147">
                  <a:moveTo>
                    <a:pt x="122" y="53"/>
                  </a:moveTo>
                  <a:lnTo>
                    <a:pt x="122" y="53"/>
                  </a:lnTo>
                  <a:lnTo>
                    <a:pt x="425" y="53"/>
                  </a:lnTo>
                  <a:lnTo>
                    <a:pt x="425" y="0"/>
                  </a:lnTo>
                  <a:lnTo>
                    <a:pt x="0" y="0"/>
                  </a:lnTo>
                  <a:lnTo>
                    <a:pt x="0" y="35"/>
                  </a:lnTo>
                  <a:cubicBezTo>
                    <a:pt x="65" y="53"/>
                    <a:pt x="74" y="65"/>
                    <a:pt x="85" y="147"/>
                  </a:cubicBezTo>
                  <a:lnTo>
                    <a:pt x="122" y="147"/>
                  </a:lnTo>
                  <a:lnTo>
                    <a:pt x="122" y="5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43"/>
            <p:cNvSpPr>
              <a:spLocks/>
            </p:cNvSpPr>
            <p:nvPr/>
          </p:nvSpPr>
          <p:spPr bwMode="auto">
            <a:xfrm>
              <a:off x="4013" y="2075"/>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44"/>
            <p:cNvSpPr>
              <a:spLocks/>
            </p:cNvSpPr>
            <p:nvPr/>
          </p:nvSpPr>
          <p:spPr bwMode="auto">
            <a:xfrm>
              <a:off x="4187" y="2130"/>
              <a:ext cx="219" cy="28"/>
            </a:xfrm>
            <a:custGeom>
              <a:avLst/>
              <a:gdLst>
                <a:gd name="T0" fmla="*/ 122 w 425"/>
                <a:gd name="T1" fmla="*/ 53 h 147"/>
                <a:gd name="T2" fmla="*/ 122 w 425"/>
                <a:gd name="T3" fmla="*/ 53 h 147"/>
                <a:gd name="T4" fmla="*/ 425 w 425"/>
                <a:gd name="T5" fmla="*/ 53 h 147"/>
                <a:gd name="T6" fmla="*/ 425 w 425"/>
                <a:gd name="T7" fmla="*/ 0 h 147"/>
                <a:gd name="T8" fmla="*/ 0 w 425"/>
                <a:gd name="T9" fmla="*/ 0 h 147"/>
                <a:gd name="T10" fmla="*/ 0 w 425"/>
                <a:gd name="T11" fmla="*/ 35 h 147"/>
                <a:gd name="T12" fmla="*/ 85 w 425"/>
                <a:gd name="T13" fmla="*/ 147 h 147"/>
                <a:gd name="T14" fmla="*/ 122 w 425"/>
                <a:gd name="T15" fmla="*/ 147 h 147"/>
                <a:gd name="T16" fmla="*/ 122 w 425"/>
                <a:gd name="T17" fmla="*/ 5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147">
                  <a:moveTo>
                    <a:pt x="122" y="53"/>
                  </a:moveTo>
                  <a:lnTo>
                    <a:pt x="122" y="53"/>
                  </a:lnTo>
                  <a:lnTo>
                    <a:pt x="425" y="53"/>
                  </a:lnTo>
                  <a:lnTo>
                    <a:pt x="425" y="0"/>
                  </a:lnTo>
                  <a:lnTo>
                    <a:pt x="0" y="0"/>
                  </a:lnTo>
                  <a:lnTo>
                    <a:pt x="0" y="35"/>
                  </a:lnTo>
                  <a:cubicBezTo>
                    <a:pt x="65" y="53"/>
                    <a:pt x="74" y="65"/>
                    <a:pt x="85" y="147"/>
                  </a:cubicBezTo>
                  <a:lnTo>
                    <a:pt x="122" y="147"/>
                  </a:lnTo>
                  <a:lnTo>
                    <a:pt x="122" y="5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45"/>
            <p:cNvSpPr>
              <a:spLocks/>
            </p:cNvSpPr>
            <p:nvPr/>
          </p:nvSpPr>
          <p:spPr bwMode="auto">
            <a:xfrm>
              <a:off x="4374" y="2085"/>
              <a:ext cx="32" cy="12"/>
            </a:xfrm>
            <a:custGeom>
              <a:avLst/>
              <a:gdLst>
                <a:gd name="T0" fmla="*/ 0 w 62"/>
                <a:gd name="T1" fmla="*/ 0 h 62"/>
                <a:gd name="T2" fmla="*/ 0 w 62"/>
                <a:gd name="T3" fmla="*/ 0 h 62"/>
                <a:gd name="T4" fmla="*/ 0 w 62"/>
                <a:gd name="T5" fmla="*/ 62 h 62"/>
                <a:gd name="T6" fmla="*/ 62 w 62"/>
                <a:gd name="T7" fmla="*/ 62 h 62"/>
                <a:gd name="T8" fmla="*/ 62 w 62"/>
                <a:gd name="T9" fmla="*/ 0 h 62"/>
                <a:gd name="T10" fmla="*/ 0 w 62"/>
                <a:gd name="T11" fmla="*/ 0 h 62"/>
              </a:gdLst>
              <a:ahLst/>
              <a:cxnLst>
                <a:cxn ang="0">
                  <a:pos x="T0" y="T1"/>
                </a:cxn>
                <a:cxn ang="0">
                  <a:pos x="T2" y="T3"/>
                </a:cxn>
                <a:cxn ang="0">
                  <a:pos x="T4" y="T5"/>
                </a:cxn>
                <a:cxn ang="0">
                  <a:pos x="T6" y="T7"/>
                </a:cxn>
                <a:cxn ang="0">
                  <a:pos x="T8" y="T9"/>
                </a:cxn>
                <a:cxn ang="0">
                  <a:pos x="T10" y="T11"/>
                </a:cxn>
              </a:cxnLst>
              <a:rect l="0" t="0" r="r" b="b"/>
              <a:pathLst>
                <a:path w="62" h="62">
                  <a:moveTo>
                    <a:pt x="0" y="0"/>
                  </a:moveTo>
                  <a:lnTo>
                    <a:pt x="0" y="0"/>
                  </a:lnTo>
                  <a:lnTo>
                    <a:pt x="0" y="62"/>
                  </a:lnTo>
                  <a:lnTo>
                    <a:pt x="62" y="62"/>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46"/>
            <p:cNvSpPr>
              <a:spLocks/>
            </p:cNvSpPr>
            <p:nvPr/>
          </p:nvSpPr>
          <p:spPr bwMode="auto">
            <a:xfrm>
              <a:off x="4187" y="2017"/>
              <a:ext cx="219" cy="54"/>
            </a:xfrm>
            <a:custGeom>
              <a:avLst/>
              <a:gdLst>
                <a:gd name="T0" fmla="*/ 373 w 425"/>
                <a:gd name="T1" fmla="*/ 3 h 286"/>
                <a:gd name="T2" fmla="*/ 373 w 425"/>
                <a:gd name="T3" fmla="*/ 3 h 286"/>
                <a:gd name="T4" fmla="*/ 373 w 425"/>
                <a:gd name="T5" fmla="*/ 227 h 286"/>
                <a:gd name="T6" fmla="*/ 285 w 425"/>
                <a:gd name="T7" fmla="*/ 150 h 286"/>
                <a:gd name="T8" fmla="*/ 253 w 425"/>
                <a:gd name="T9" fmla="*/ 90 h 286"/>
                <a:gd name="T10" fmla="*/ 125 w 425"/>
                <a:gd name="T11" fmla="*/ 0 h 286"/>
                <a:gd name="T12" fmla="*/ 34 w 425"/>
                <a:gd name="T13" fmla="*/ 40 h 286"/>
                <a:gd name="T14" fmla="*/ 0 w 425"/>
                <a:gd name="T15" fmla="*/ 136 h 286"/>
                <a:gd name="T16" fmla="*/ 55 w 425"/>
                <a:gd name="T17" fmla="*/ 254 h 286"/>
                <a:gd name="T18" fmla="*/ 147 w 425"/>
                <a:gd name="T19" fmla="*/ 277 h 286"/>
                <a:gd name="T20" fmla="*/ 147 w 425"/>
                <a:gd name="T21" fmla="*/ 224 h 286"/>
                <a:gd name="T22" fmla="*/ 88 w 425"/>
                <a:gd name="T23" fmla="*/ 211 h 286"/>
                <a:gd name="T24" fmla="*/ 46 w 425"/>
                <a:gd name="T25" fmla="*/ 138 h 286"/>
                <a:gd name="T26" fmla="*/ 126 w 425"/>
                <a:gd name="T27" fmla="*/ 54 h 286"/>
                <a:gd name="T28" fmla="*/ 210 w 425"/>
                <a:gd name="T29" fmla="*/ 112 h 286"/>
                <a:gd name="T30" fmla="*/ 241 w 425"/>
                <a:gd name="T31" fmla="*/ 167 h 286"/>
                <a:gd name="T32" fmla="*/ 425 w 425"/>
                <a:gd name="T33" fmla="*/ 286 h 286"/>
                <a:gd name="T34" fmla="*/ 425 w 425"/>
                <a:gd name="T35" fmla="*/ 3 h 286"/>
                <a:gd name="T36" fmla="*/ 373 w 425"/>
                <a:gd name="T37" fmla="*/ 3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5" h="286">
                  <a:moveTo>
                    <a:pt x="373" y="3"/>
                  </a:moveTo>
                  <a:lnTo>
                    <a:pt x="373" y="3"/>
                  </a:lnTo>
                  <a:lnTo>
                    <a:pt x="373" y="227"/>
                  </a:lnTo>
                  <a:cubicBezTo>
                    <a:pt x="338" y="221"/>
                    <a:pt x="316" y="202"/>
                    <a:pt x="285" y="150"/>
                  </a:cubicBezTo>
                  <a:lnTo>
                    <a:pt x="253" y="90"/>
                  </a:lnTo>
                  <a:cubicBezTo>
                    <a:pt x="221" y="31"/>
                    <a:pt x="177" y="0"/>
                    <a:pt x="125" y="0"/>
                  </a:cubicBezTo>
                  <a:cubicBezTo>
                    <a:pt x="89" y="0"/>
                    <a:pt x="56" y="15"/>
                    <a:pt x="34" y="40"/>
                  </a:cubicBezTo>
                  <a:cubicBezTo>
                    <a:pt x="11" y="65"/>
                    <a:pt x="0" y="96"/>
                    <a:pt x="0" y="136"/>
                  </a:cubicBezTo>
                  <a:cubicBezTo>
                    <a:pt x="0" y="190"/>
                    <a:pt x="19" y="230"/>
                    <a:pt x="55" y="254"/>
                  </a:cubicBezTo>
                  <a:cubicBezTo>
                    <a:pt x="78" y="269"/>
                    <a:pt x="104" y="275"/>
                    <a:pt x="147" y="277"/>
                  </a:cubicBezTo>
                  <a:lnTo>
                    <a:pt x="147" y="224"/>
                  </a:lnTo>
                  <a:cubicBezTo>
                    <a:pt x="119" y="222"/>
                    <a:pt x="101" y="218"/>
                    <a:pt x="88" y="211"/>
                  </a:cubicBezTo>
                  <a:cubicBezTo>
                    <a:pt x="62" y="197"/>
                    <a:pt x="46" y="170"/>
                    <a:pt x="46" y="138"/>
                  </a:cubicBezTo>
                  <a:cubicBezTo>
                    <a:pt x="46" y="90"/>
                    <a:pt x="80" y="54"/>
                    <a:pt x="126" y="54"/>
                  </a:cubicBezTo>
                  <a:cubicBezTo>
                    <a:pt x="159" y="54"/>
                    <a:pt x="188" y="74"/>
                    <a:pt x="210" y="112"/>
                  </a:cubicBezTo>
                  <a:lnTo>
                    <a:pt x="241" y="167"/>
                  </a:lnTo>
                  <a:cubicBezTo>
                    <a:pt x="291" y="256"/>
                    <a:pt x="331" y="281"/>
                    <a:pt x="425" y="286"/>
                  </a:cubicBezTo>
                  <a:lnTo>
                    <a:pt x="425" y="3"/>
                  </a:lnTo>
                  <a:lnTo>
                    <a:pt x="373"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47"/>
            <p:cNvSpPr>
              <a:spLocks/>
            </p:cNvSpPr>
            <p:nvPr/>
          </p:nvSpPr>
          <p:spPr bwMode="auto">
            <a:xfrm>
              <a:off x="4187" y="1954"/>
              <a:ext cx="226" cy="54"/>
            </a:xfrm>
            <a:custGeom>
              <a:avLst/>
              <a:gdLst>
                <a:gd name="T0" fmla="*/ 0 w 439"/>
                <a:gd name="T1" fmla="*/ 22 h 286"/>
                <a:gd name="T2" fmla="*/ 0 w 439"/>
                <a:gd name="T3" fmla="*/ 22 h 286"/>
                <a:gd name="T4" fmla="*/ 0 w 439"/>
                <a:gd name="T5" fmla="*/ 241 h 286"/>
                <a:gd name="T6" fmla="*/ 231 w 439"/>
                <a:gd name="T7" fmla="*/ 273 h 286"/>
                <a:gd name="T8" fmla="*/ 231 w 439"/>
                <a:gd name="T9" fmla="*/ 224 h 286"/>
                <a:gd name="T10" fmla="*/ 192 w 439"/>
                <a:gd name="T11" fmla="*/ 146 h 286"/>
                <a:gd name="T12" fmla="*/ 294 w 439"/>
                <a:gd name="T13" fmla="*/ 54 h 286"/>
                <a:gd name="T14" fmla="*/ 392 w 439"/>
                <a:gd name="T15" fmla="*/ 146 h 286"/>
                <a:gd name="T16" fmla="*/ 321 w 439"/>
                <a:gd name="T17" fmla="*/ 233 h 286"/>
                <a:gd name="T18" fmla="*/ 321 w 439"/>
                <a:gd name="T19" fmla="*/ 286 h 286"/>
                <a:gd name="T20" fmla="*/ 388 w 439"/>
                <a:gd name="T21" fmla="*/ 260 h 286"/>
                <a:gd name="T22" fmla="*/ 439 w 439"/>
                <a:gd name="T23" fmla="*/ 145 h 286"/>
                <a:gd name="T24" fmla="*/ 286 w 439"/>
                <a:gd name="T25" fmla="*/ 0 h 286"/>
                <a:gd name="T26" fmla="*/ 145 w 439"/>
                <a:gd name="T27" fmla="*/ 137 h 286"/>
                <a:gd name="T28" fmla="*/ 171 w 439"/>
                <a:gd name="T29" fmla="*/ 215 h 286"/>
                <a:gd name="T30" fmla="*/ 52 w 439"/>
                <a:gd name="T31" fmla="*/ 198 h 286"/>
                <a:gd name="T32" fmla="*/ 52 w 439"/>
                <a:gd name="T33" fmla="*/ 22 h 286"/>
                <a:gd name="T34" fmla="*/ 0 w 439"/>
                <a:gd name="T35" fmla="*/ 22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6">
                  <a:moveTo>
                    <a:pt x="0" y="22"/>
                  </a:moveTo>
                  <a:lnTo>
                    <a:pt x="0" y="22"/>
                  </a:lnTo>
                  <a:lnTo>
                    <a:pt x="0" y="241"/>
                  </a:lnTo>
                  <a:lnTo>
                    <a:pt x="231" y="273"/>
                  </a:lnTo>
                  <a:lnTo>
                    <a:pt x="231" y="224"/>
                  </a:lnTo>
                  <a:cubicBezTo>
                    <a:pt x="202" y="200"/>
                    <a:pt x="192" y="179"/>
                    <a:pt x="192" y="146"/>
                  </a:cubicBezTo>
                  <a:cubicBezTo>
                    <a:pt x="192" y="89"/>
                    <a:pt x="231" y="54"/>
                    <a:pt x="294" y="54"/>
                  </a:cubicBezTo>
                  <a:cubicBezTo>
                    <a:pt x="355" y="54"/>
                    <a:pt x="392" y="89"/>
                    <a:pt x="392" y="146"/>
                  </a:cubicBezTo>
                  <a:cubicBezTo>
                    <a:pt x="392" y="192"/>
                    <a:pt x="369" y="221"/>
                    <a:pt x="321" y="233"/>
                  </a:cubicBezTo>
                  <a:lnTo>
                    <a:pt x="321" y="286"/>
                  </a:lnTo>
                  <a:cubicBezTo>
                    <a:pt x="355" y="279"/>
                    <a:pt x="372" y="273"/>
                    <a:pt x="388" y="260"/>
                  </a:cubicBezTo>
                  <a:cubicBezTo>
                    <a:pt x="420" y="236"/>
                    <a:pt x="439" y="193"/>
                    <a:pt x="439" y="145"/>
                  </a:cubicBezTo>
                  <a:cubicBezTo>
                    <a:pt x="439" y="59"/>
                    <a:pt x="376" y="0"/>
                    <a:pt x="286" y="0"/>
                  </a:cubicBezTo>
                  <a:cubicBezTo>
                    <a:pt x="203" y="0"/>
                    <a:pt x="145" y="55"/>
                    <a:pt x="145" y="137"/>
                  </a:cubicBezTo>
                  <a:cubicBezTo>
                    <a:pt x="145" y="167"/>
                    <a:pt x="153" y="191"/>
                    <a:pt x="171" y="215"/>
                  </a:cubicBezTo>
                  <a:lnTo>
                    <a:pt x="52" y="198"/>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48"/>
            <p:cNvSpPr>
              <a:spLocks/>
            </p:cNvSpPr>
            <p:nvPr/>
          </p:nvSpPr>
          <p:spPr bwMode="auto">
            <a:xfrm>
              <a:off x="4013" y="1824"/>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49"/>
            <p:cNvSpPr>
              <a:spLocks/>
            </p:cNvSpPr>
            <p:nvPr/>
          </p:nvSpPr>
          <p:spPr bwMode="auto">
            <a:xfrm>
              <a:off x="4187" y="1848"/>
              <a:ext cx="219" cy="27"/>
            </a:xfrm>
            <a:custGeom>
              <a:avLst/>
              <a:gdLst>
                <a:gd name="T0" fmla="*/ 122 w 425"/>
                <a:gd name="T1" fmla="*/ 52 h 146"/>
                <a:gd name="T2" fmla="*/ 122 w 425"/>
                <a:gd name="T3" fmla="*/ 52 h 146"/>
                <a:gd name="T4" fmla="*/ 425 w 425"/>
                <a:gd name="T5" fmla="*/ 52 h 146"/>
                <a:gd name="T6" fmla="*/ 425 w 425"/>
                <a:gd name="T7" fmla="*/ 0 h 146"/>
                <a:gd name="T8" fmla="*/ 0 w 425"/>
                <a:gd name="T9" fmla="*/ 0 h 146"/>
                <a:gd name="T10" fmla="*/ 0 w 425"/>
                <a:gd name="T11" fmla="*/ 34 h 146"/>
                <a:gd name="T12" fmla="*/ 85 w 425"/>
                <a:gd name="T13" fmla="*/ 146 h 146"/>
                <a:gd name="T14" fmla="*/ 122 w 425"/>
                <a:gd name="T15" fmla="*/ 146 h 146"/>
                <a:gd name="T16" fmla="*/ 122 w 425"/>
                <a:gd name="T17" fmla="*/ 52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146">
                  <a:moveTo>
                    <a:pt x="122" y="52"/>
                  </a:moveTo>
                  <a:lnTo>
                    <a:pt x="122" y="52"/>
                  </a:lnTo>
                  <a:lnTo>
                    <a:pt x="425" y="52"/>
                  </a:lnTo>
                  <a:lnTo>
                    <a:pt x="425" y="0"/>
                  </a:lnTo>
                  <a:lnTo>
                    <a:pt x="0" y="0"/>
                  </a:lnTo>
                  <a:lnTo>
                    <a:pt x="0" y="34"/>
                  </a:lnTo>
                  <a:cubicBezTo>
                    <a:pt x="65" y="53"/>
                    <a:pt x="74" y="65"/>
                    <a:pt x="85" y="146"/>
                  </a:cubicBezTo>
                  <a:lnTo>
                    <a:pt x="122" y="146"/>
                  </a:lnTo>
                  <a:lnTo>
                    <a:pt x="122"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0"/>
            <p:cNvSpPr>
              <a:spLocks/>
            </p:cNvSpPr>
            <p:nvPr/>
          </p:nvSpPr>
          <p:spPr bwMode="auto">
            <a:xfrm>
              <a:off x="4374" y="1802"/>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51"/>
            <p:cNvSpPr>
              <a:spLocks/>
            </p:cNvSpPr>
            <p:nvPr/>
          </p:nvSpPr>
          <p:spPr bwMode="auto">
            <a:xfrm>
              <a:off x="4187" y="1734"/>
              <a:ext cx="226" cy="54"/>
            </a:xfrm>
            <a:custGeom>
              <a:avLst/>
              <a:gdLst>
                <a:gd name="T0" fmla="*/ 0 w 439"/>
                <a:gd name="T1" fmla="*/ 22 h 286"/>
                <a:gd name="T2" fmla="*/ 0 w 439"/>
                <a:gd name="T3" fmla="*/ 22 h 286"/>
                <a:gd name="T4" fmla="*/ 0 w 439"/>
                <a:gd name="T5" fmla="*/ 241 h 286"/>
                <a:gd name="T6" fmla="*/ 231 w 439"/>
                <a:gd name="T7" fmla="*/ 273 h 286"/>
                <a:gd name="T8" fmla="*/ 231 w 439"/>
                <a:gd name="T9" fmla="*/ 224 h 286"/>
                <a:gd name="T10" fmla="*/ 192 w 439"/>
                <a:gd name="T11" fmla="*/ 147 h 286"/>
                <a:gd name="T12" fmla="*/ 294 w 439"/>
                <a:gd name="T13" fmla="*/ 54 h 286"/>
                <a:gd name="T14" fmla="*/ 392 w 439"/>
                <a:gd name="T15" fmla="*/ 147 h 286"/>
                <a:gd name="T16" fmla="*/ 321 w 439"/>
                <a:gd name="T17" fmla="*/ 233 h 286"/>
                <a:gd name="T18" fmla="*/ 321 w 439"/>
                <a:gd name="T19" fmla="*/ 286 h 286"/>
                <a:gd name="T20" fmla="*/ 388 w 439"/>
                <a:gd name="T21" fmla="*/ 260 h 286"/>
                <a:gd name="T22" fmla="*/ 439 w 439"/>
                <a:gd name="T23" fmla="*/ 145 h 286"/>
                <a:gd name="T24" fmla="*/ 286 w 439"/>
                <a:gd name="T25" fmla="*/ 0 h 286"/>
                <a:gd name="T26" fmla="*/ 145 w 439"/>
                <a:gd name="T27" fmla="*/ 137 h 286"/>
                <a:gd name="T28" fmla="*/ 171 w 439"/>
                <a:gd name="T29" fmla="*/ 215 h 286"/>
                <a:gd name="T30" fmla="*/ 52 w 439"/>
                <a:gd name="T31" fmla="*/ 199 h 286"/>
                <a:gd name="T32" fmla="*/ 52 w 439"/>
                <a:gd name="T33" fmla="*/ 22 h 286"/>
                <a:gd name="T34" fmla="*/ 0 w 439"/>
                <a:gd name="T35" fmla="*/ 22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6">
                  <a:moveTo>
                    <a:pt x="0" y="22"/>
                  </a:moveTo>
                  <a:lnTo>
                    <a:pt x="0" y="22"/>
                  </a:lnTo>
                  <a:lnTo>
                    <a:pt x="0" y="241"/>
                  </a:lnTo>
                  <a:lnTo>
                    <a:pt x="231" y="273"/>
                  </a:lnTo>
                  <a:lnTo>
                    <a:pt x="231" y="224"/>
                  </a:lnTo>
                  <a:cubicBezTo>
                    <a:pt x="202" y="200"/>
                    <a:pt x="192" y="179"/>
                    <a:pt x="192" y="147"/>
                  </a:cubicBezTo>
                  <a:cubicBezTo>
                    <a:pt x="192" y="90"/>
                    <a:pt x="231" y="54"/>
                    <a:pt x="294" y="54"/>
                  </a:cubicBezTo>
                  <a:cubicBezTo>
                    <a:pt x="355" y="54"/>
                    <a:pt x="392" y="89"/>
                    <a:pt x="392" y="147"/>
                  </a:cubicBezTo>
                  <a:cubicBezTo>
                    <a:pt x="392" y="193"/>
                    <a:pt x="369" y="221"/>
                    <a:pt x="321" y="233"/>
                  </a:cubicBezTo>
                  <a:lnTo>
                    <a:pt x="321" y="286"/>
                  </a:lnTo>
                  <a:cubicBezTo>
                    <a:pt x="355" y="279"/>
                    <a:pt x="372" y="273"/>
                    <a:pt x="388" y="260"/>
                  </a:cubicBezTo>
                  <a:cubicBezTo>
                    <a:pt x="420" y="236"/>
                    <a:pt x="439" y="193"/>
                    <a:pt x="439" y="145"/>
                  </a:cubicBezTo>
                  <a:cubicBezTo>
                    <a:pt x="439" y="60"/>
                    <a:pt x="376" y="0"/>
                    <a:pt x="286" y="0"/>
                  </a:cubicBezTo>
                  <a:cubicBezTo>
                    <a:pt x="203" y="0"/>
                    <a:pt x="145" y="55"/>
                    <a:pt x="145" y="137"/>
                  </a:cubicBezTo>
                  <a:cubicBezTo>
                    <a:pt x="145" y="167"/>
                    <a:pt x="153" y="191"/>
                    <a:pt x="171" y="215"/>
                  </a:cubicBezTo>
                  <a:lnTo>
                    <a:pt x="52" y="199"/>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52"/>
            <p:cNvSpPr>
              <a:spLocks/>
            </p:cNvSpPr>
            <p:nvPr/>
          </p:nvSpPr>
          <p:spPr bwMode="auto">
            <a:xfrm>
              <a:off x="4013" y="1572"/>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Freeform 53"/>
            <p:cNvSpPr>
              <a:spLocks/>
            </p:cNvSpPr>
            <p:nvPr/>
          </p:nvSpPr>
          <p:spPr bwMode="auto">
            <a:xfrm>
              <a:off x="4187" y="1628"/>
              <a:ext cx="219" cy="27"/>
            </a:xfrm>
            <a:custGeom>
              <a:avLst/>
              <a:gdLst>
                <a:gd name="T0" fmla="*/ 122 w 425"/>
                <a:gd name="T1" fmla="*/ 52 h 146"/>
                <a:gd name="T2" fmla="*/ 122 w 425"/>
                <a:gd name="T3" fmla="*/ 52 h 146"/>
                <a:gd name="T4" fmla="*/ 425 w 425"/>
                <a:gd name="T5" fmla="*/ 52 h 146"/>
                <a:gd name="T6" fmla="*/ 425 w 425"/>
                <a:gd name="T7" fmla="*/ 0 h 146"/>
                <a:gd name="T8" fmla="*/ 0 w 425"/>
                <a:gd name="T9" fmla="*/ 0 h 146"/>
                <a:gd name="T10" fmla="*/ 0 w 425"/>
                <a:gd name="T11" fmla="*/ 34 h 146"/>
                <a:gd name="T12" fmla="*/ 85 w 425"/>
                <a:gd name="T13" fmla="*/ 146 h 146"/>
                <a:gd name="T14" fmla="*/ 122 w 425"/>
                <a:gd name="T15" fmla="*/ 146 h 146"/>
                <a:gd name="T16" fmla="*/ 122 w 425"/>
                <a:gd name="T17" fmla="*/ 52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146">
                  <a:moveTo>
                    <a:pt x="122" y="52"/>
                  </a:moveTo>
                  <a:lnTo>
                    <a:pt x="122" y="52"/>
                  </a:lnTo>
                  <a:lnTo>
                    <a:pt x="425" y="52"/>
                  </a:lnTo>
                  <a:lnTo>
                    <a:pt x="425" y="0"/>
                  </a:lnTo>
                  <a:lnTo>
                    <a:pt x="0" y="0"/>
                  </a:lnTo>
                  <a:lnTo>
                    <a:pt x="0" y="34"/>
                  </a:lnTo>
                  <a:cubicBezTo>
                    <a:pt x="65" y="53"/>
                    <a:pt x="74" y="65"/>
                    <a:pt x="85" y="146"/>
                  </a:cubicBezTo>
                  <a:lnTo>
                    <a:pt x="122" y="146"/>
                  </a:lnTo>
                  <a:lnTo>
                    <a:pt x="122"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54"/>
            <p:cNvSpPr>
              <a:spLocks/>
            </p:cNvSpPr>
            <p:nvPr/>
          </p:nvSpPr>
          <p:spPr bwMode="auto">
            <a:xfrm>
              <a:off x="4374" y="1582"/>
              <a:ext cx="32" cy="12"/>
            </a:xfrm>
            <a:custGeom>
              <a:avLst/>
              <a:gdLst>
                <a:gd name="T0" fmla="*/ 0 w 62"/>
                <a:gd name="T1" fmla="*/ 0 h 62"/>
                <a:gd name="T2" fmla="*/ 0 w 62"/>
                <a:gd name="T3" fmla="*/ 0 h 62"/>
                <a:gd name="T4" fmla="*/ 0 w 62"/>
                <a:gd name="T5" fmla="*/ 62 h 62"/>
                <a:gd name="T6" fmla="*/ 62 w 62"/>
                <a:gd name="T7" fmla="*/ 62 h 62"/>
                <a:gd name="T8" fmla="*/ 62 w 62"/>
                <a:gd name="T9" fmla="*/ 0 h 62"/>
                <a:gd name="T10" fmla="*/ 0 w 62"/>
                <a:gd name="T11" fmla="*/ 0 h 62"/>
              </a:gdLst>
              <a:ahLst/>
              <a:cxnLst>
                <a:cxn ang="0">
                  <a:pos x="T0" y="T1"/>
                </a:cxn>
                <a:cxn ang="0">
                  <a:pos x="T2" y="T3"/>
                </a:cxn>
                <a:cxn ang="0">
                  <a:pos x="T4" y="T5"/>
                </a:cxn>
                <a:cxn ang="0">
                  <a:pos x="T6" y="T7"/>
                </a:cxn>
                <a:cxn ang="0">
                  <a:pos x="T8" y="T9"/>
                </a:cxn>
                <a:cxn ang="0">
                  <a:pos x="T10" y="T11"/>
                </a:cxn>
              </a:cxnLst>
              <a:rect l="0" t="0" r="r" b="b"/>
              <a:pathLst>
                <a:path w="62" h="62">
                  <a:moveTo>
                    <a:pt x="0" y="0"/>
                  </a:moveTo>
                  <a:lnTo>
                    <a:pt x="0" y="0"/>
                  </a:lnTo>
                  <a:lnTo>
                    <a:pt x="0" y="62"/>
                  </a:lnTo>
                  <a:lnTo>
                    <a:pt x="62" y="62"/>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55"/>
            <p:cNvSpPr>
              <a:spLocks/>
            </p:cNvSpPr>
            <p:nvPr/>
          </p:nvSpPr>
          <p:spPr bwMode="auto">
            <a:xfrm>
              <a:off x="4187" y="1514"/>
              <a:ext cx="219" cy="53"/>
            </a:xfrm>
            <a:custGeom>
              <a:avLst/>
              <a:gdLst>
                <a:gd name="T0" fmla="*/ 0 w 425"/>
                <a:gd name="T1" fmla="*/ 0 h 284"/>
                <a:gd name="T2" fmla="*/ 0 w 425"/>
                <a:gd name="T3" fmla="*/ 0 h 284"/>
                <a:gd name="T4" fmla="*/ 0 w 425"/>
                <a:gd name="T5" fmla="*/ 284 h 284"/>
                <a:gd name="T6" fmla="*/ 52 w 425"/>
                <a:gd name="T7" fmla="*/ 284 h 284"/>
                <a:gd name="T8" fmla="*/ 52 w 425"/>
                <a:gd name="T9" fmla="*/ 54 h 284"/>
                <a:gd name="T10" fmla="*/ 425 w 425"/>
                <a:gd name="T11" fmla="*/ 228 h 284"/>
                <a:gd name="T12" fmla="*/ 425 w 425"/>
                <a:gd name="T13" fmla="*/ 172 h 284"/>
                <a:gd name="T14" fmla="*/ 44 w 425"/>
                <a:gd name="T15" fmla="*/ 0 h 284"/>
                <a:gd name="T16" fmla="*/ 0 w 425"/>
                <a:gd name="T17"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284">
                  <a:moveTo>
                    <a:pt x="0" y="0"/>
                  </a:moveTo>
                  <a:lnTo>
                    <a:pt x="0" y="0"/>
                  </a:lnTo>
                  <a:lnTo>
                    <a:pt x="0" y="284"/>
                  </a:lnTo>
                  <a:lnTo>
                    <a:pt x="52" y="284"/>
                  </a:lnTo>
                  <a:lnTo>
                    <a:pt x="52" y="54"/>
                  </a:lnTo>
                  <a:cubicBezTo>
                    <a:pt x="197" y="155"/>
                    <a:pt x="285" y="197"/>
                    <a:pt x="425" y="228"/>
                  </a:cubicBezTo>
                  <a:lnTo>
                    <a:pt x="425" y="172"/>
                  </a:lnTo>
                  <a:cubicBezTo>
                    <a:pt x="289" y="149"/>
                    <a:pt x="172" y="96"/>
                    <a:pt x="44" y="0"/>
                  </a:cubicBez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56"/>
            <p:cNvSpPr>
              <a:spLocks/>
            </p:cNvSpPr>
            <p:nvPr/>
          </p:nvSpPr>
          <p:spPr bwMode="auto">
            <a:xfrm>
              <a:off x="4187" y="1451"/>
              <a:ext cx="226" cy="54"/>
            </a:xfrm>
            <a:custGeom>
              <a:avLst/>
              <a:gdLst>
                <a:gd name="T0" fmla="*/ 0 w 439"/>
                <a:gd name="T1" fmla="*/ 22 h 287"/>
                <a:gd name="T2" fmla="*/ 0 w 439"/>
                <a:gd name="T3" fmla="*/ 22 h 287"/>
                <a:gd name="T4" fmla="*/ 0 w 439"/>
                <a:gd name="T5" fmla="*/ 242 h 287"/>
                <a:gd name="T6" fmla="*/ 231 w 439"/>
                <a:gd name="T7" fmla="*/ 273 h 287"/>
                <a:gd name="T8" fmla="*/ 231 w 439"/>
                <a:gd name="T9" fmla="*/ 225 h 287"/>
                <a:gd name="T10" fmla="*/ 192 w 439"/>
                <a:gd name="T11" fmla="*/ 147 h 287"/>
                <a:gd name="T12" fmla="*/ 294 w 439"/>
                <a:gd name="T13" fmla="*/ 54 h 287"/>
                <a:gd name="T14" fmla="*/ 392 w 439"/>
                <a:gd name="T15" fmla="*/ 147 h 287"/>
                <a:gd name="T16" fmla="*/ 321 w 439"/>
                <a:gd name="T17" fmla="*/ 234 h 287"/>
                <a:gd name="T18" fmla="*/ 321 w 439"/>
                <a:gd name="T19" fmla="*/ 287 h 287"/>
                <a:gd name="T20" fmla="*/ 388 w 439"/>
                <a:gd name="T21" fmla="*/ 261 h 287"/>
                <a:gd name="T22" fmla="*/ 439 w 439"/>
                <a:gd name="T23" fmla="*/ 146 h 287"/>
                <a:gd name="T24" fmla="*/ 286 w 439"/>
                <a:gd name="T25" fmla="*/ 0 h 287"/>
                <a:gd name="T26" fmla="*/ 145 w 439"/>
                <a:gd name="T27" fmla="*/ 137 h 287"/>
                <a:gd name="T28" fmla="*/ 171 w 439"/>
                <a:gd name="T29" fmla="*/ 216 h 287"/>
                <a:gd name="T30" fmla="*/ 52 w 439"/>
                <a:gd name="T31" fmla="*/ 199 h 287"/>
                <a:gd name="T32" fmla="*/ 52 w 439"/>
                <a:gd name="T33" fmla="*/ 22 h 287"/>
                <a:gd name="T34" fmla="*/ 0 w 439"/>
                <a:gd name="T35" fmla="*/ 2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7">
                  <a:moveTo>
                    <a:pt x="0" y="22"/>
                  </a:moveTo>
                  <a:lnTo>
                    <a:pt x="0" y="22"/>
                  </a:lnTo>
                  <a:lnTo>
                    <a:pt x="0" y="242"/>
                  </a:lnTo>
                  <a:lnTo>
                    <a:pt x="231" y="273"/>
                  </a:lnTo>
                  <a:lnTo>
                    <a:pt x="231" y="225"/>
                  </a:lnTo>
                  <a:cubicBezTo>
                    <a:pt x="202" y="200"/>
                    <a:pt x="192" y="180"/>
                    <a:pt x="192" y="147"/>
                  </a:cubicBezTo>
                  <a:cubicBezTo>
                    <a:pt x="192" y="90"/>
                    <a:pt x="231" y="54"/>
                    <a:pt x="294" y="54"/>
                  </a:cubicBezTo>
                  <a:cubicBezTo>
                    <a:pt x="355" y="54"/>
                    <a:pt x="392" y="90"/>
                    <a:pt x="392" y="147"/>
                  </a:cubicBezTo>
                  <a:cubicBezTo>
                    <a:pt x="392" y="193"/>
                    <a:pt x="369" y="221"/>
                    <a:pt x="321" y="234"/>
                  </a:cubicBezTo>
                  <a:lnTo>
                    <a:pt x="321" y="287"/>
                  </a:lnTo>
                  <a:cubicBezTo>
                    <a:pt x="355" y="279"/>
                    <a:pt x="372" y="273"/>
                    <a:pt x="388" y="261"/>
                  </a:cubicBezTo>
                  <a:cubicBezTo>
                    <a:pt x="420" y="237"/>
                    <a:pt x="439" y="194"/>
                    <a:pt x="439" y="146"/>
                  </a:cubicBezTo>
                  <a:cubicBezTo>
                    <a:pt x="439" y="60"/>
                    <a:pt x="376" y="0"/>
                    <a:pt x="286" y="0"/>
                  </a:cubicBezTo>
                  <a:cubicBezTo>
                    <a:pt x="203" y="0"/>
                    <a:pt x="145" y="56"/>
                    <a:pt x="145" y="137"/>
                  </a:cubicBezTo>
                  <a:cubicBezTo>
                    <a:pt x="145" y="167"/>
                    <a:pt x="153" y="191"/>
                    <a:pt x="171" y="216"/>
                  </a:cubicBezTo>
                  <a:lnTo>
                    <a:pt x="52" y="199"/>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57"/>
            <p:cNvSpPr>
              <a:spLocks/>
            </p:cNvSpPr>
            <p:nvPr/>
          </p:nvSpPr>
          <p:spPr bwMode="auto">
            <a:xfrm>
              <a:off x="4013" y="1321"/>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 name="Freeform 58"/>
            <p:cNvSpPr>
              <a:spLocks/>
            </p:cNvSpPr>
            <p:nvPr/>
          </p:nvSpPr>
          <p:spPr bwMode="auto">
            <a:xfrm>
              <a:off x="4187" y="1279"/>
              <a:ext cx="219" cy="54"/>
            </a:xfrm>
            <a:custGeom>
              <a:avLst/>
              <a:gdLst>
                <a:gd name="T0" fmla="*/ 373 w 425"/>
                <a:gd name="T1" fmla="*/ 3 h 286"/>
                <a:gd name="T2" fmla="*/ 373 w 425"/>
                <a:gd name="T3" fmla="*/ 3 h 286"/>
                <a:gd name="T4" fmla="*/ 373 w 425"/>
                <a:gd name="T5" fmla="*/ 227 h 286"/>
                <a:gd name="T6" fmla="*/ 285 w 425"/>
                <a:gd name="T7" fmla="*/ 150 h 286"/>
                <a:gd name="T8" fmla="*/ 253 w 425"/>
                <a:gd name="T9" fmla="*/ 90 h 286"/>
                <a:gd name="T10" fmla="*/ 125 w 425"/>
                <a:gd name="T11" fmla="*/ 0 h 286"/>
                <a:gd name="T12" fmla="*/ 34 w 425"/>
                <a:gd name="T13" fmla="*/ 40 h 286"/>
                <a:gd name="T14" fmla="*/ 0 w 425"/>
                <a:gd name="T15" fmla="*/ 136 h 286"/>
                <a:gd name="T16" fmla="*/ 55 w 425"/>
                <a:gd name="T17" fmla="*/ 254 h 286"/>
                <a:gd name="T18" fmla="*/ 147 w 425"/>
                <a:gd name="T19" fmla="*/ 277 h 286"/>
                <a:gd name="T20" fmla="*/ 147 w 425"/>
                <a:gd name="T21" fmla="*/ 224 h 286"/>
                <a:gd name="T22" fmla="*/ 88 w 425"/>
                <a:gd name="T23" fmla="*/ 211 h 286"/>
                <a:gd name="T24" fmla="*/ 46 w 425"/>
                <a:gd name="T25" fmla="*/ 138 h 286"/>
                <a:gd name="T26" fmla="*/ 126 w 425"/>
                <a:gd name="T27" fmla="*/ 54 h 286"/>
                <a:gd name="T28" fmla="*/ 210 w 425"/>
                <a:gd name="T29" fmla="*/ 112 h 286"/>
                <a:gd name="T30" fmla="*/ 241 w 425"/>
                <a:gd name="T31" fmla="*/ 167 h 286"/>
                <a:gd name="T32" fmla="*/ 425 w 425"/>
                <a:gd name="T33" fmla="*/ 286 h 286"/>
                <a:gd name="T34" fmla="*/ 425 w 425"/>
                <a:gd name="T35" fmla="*/ 3 h 286"/>
                <a:gd name="T36" fmla="*/ 373 w 425"/>
                <a:gd name="T37" fmla="*/ 3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5" h="286">
                  <a:moveTo>
                    <a:pt x="373" y="3"/>
                  </a:moveTo>
                  <a:lnTo>
                    <a:pt x="373" y="3"/>
                  </a:lnTo>
                  <a:lnTo>
                    <a:pt x="373" y="227"/>
                  </a:lnTo>
                  <a:cubicBezTo>
                    <a:pt x="338" y="222"/>
                    <a:pt x="316" y="202"/>
                    <a:pt x="285" y="150"/>
                  </a:cubicBezTo>
                  <a:lnTo>
                    <a:pt x="253" y="90"/>
                  </a:lnTo>
                  <a:cubicBezTo>
                    <a:pt x="221" y="31"/>
                    <a:pt x="177" y="0"/>
                    <a:pt x="125" y="0"/>
                  </a:cubicBezTo>
                  <a:cubicBezTo>
                    <a:pt x="89" y="0"/>
                    <a:pt x="56" y="15"/>
                    <a:pt x="34" y="40"/>
                  </a:cubicBezTo>
                  <a:cubicBezTo>
                    <a:pt x="11" y="65"/>
                    <a:pt x="0" y="96"/>
                    <a:pt x="0" y="136"/>
                  </a:cubicBezTo>
                  <a:cubicBezTo>
                    <a:pt x="0" y="190"/>
                    <a:pt x="19" y="230"/>
                    <a:pt x="55" y="254"/>
                  </a:cubicBezTo>
                  <a:cubicBezTo>
                    <a:pt x="78" y="269"/>
                    <a:pt x="104" y="275"/>
                    <a:pt x="147" y="277"/>
                  </a:cubicBezTo>
                  <a:lnTo>
                    <a:pt x="147" y="224"/>
                  </a:lnTo>
                  <a:cubicBezTo>
                    <a:pt x="119" y="222"/>
                    <a:pt x="101" y="219"/>
                    <a:pt x="88" y="211"/>
                  </a:cubicBezTo>
                  <a:cubicBezTo>
                    <a:pt x="62" y="198"/>
                    <a:pt x="46" y="170"/>
                    <a:pt x="46" y="138"/>
                  </a:cubicBezTo>
                  <a:cubicBezTo>
                    <a:pt x="46" y="90"/>
                    <a:pt x="80" y="54"/>
                    <a:pt x="126" y="54"/>
                  </a:cubicBezTo>
                  <a:cubicBezTo>
                    <a:pt x="159" y="54"/>
                    <a:pt x="188" y="74"/>
                    <a:pt x="210" y="112"/>
                  </a:cubicBezTo>
                  <a:lnTo>
                    <a:pt x="241" y="167"/>
                  </a:lnTo>
                  <a:cubicBezTo>
                    <a:pt x="291" y="256"/>
                    <a:pt x="331" y="281"/>
                    <a:pt x="425" y="286"/>
                  </a:cubicBezTo>
                  <a:lnTo>
                    <a:pt x="425" y="3"/>
                  </a:lnTo>
                  <a:lnTo>
                    <a:pt x="373"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59"/>
            <p:cNvSpPr>
              <a:spLocks noEditPoints="1"/>
            </p:cNvSpPr>
            <p:nvPr/>
          </p:nvSpPr>
          <p:spPr bwMode="auto">
            <a:xfrm>
              <a:off x="654" y="1220"/>
              <a:ext cx="3402" cy="2113"/>
            </a:xfrm>
            <a:custGeom>
              <a:avLst/>
              <a:gdLst>
                <a:gd name="T0" fmla="*/ 0 w 6623"/>
                <a:gd name="T1" fmla="*/ 11182 h 11182"/>
                <a:gd name="T2" fmla="*/ 0 w 6623"/>
                <a:gd name="T3" fmla="*/ 11182 h 11182"/>
                <a:gd name="T4" fmla="*/ 6623 w 6623"/>
                <a:gd name="T5" fmla="*/ 11182 h 11182"/>
                <a:gd name="T6" fmla="*/ 6623 w 6623"/>
                <a:gd name="T7" fmla="*/ 0 h 11182"/>
                <a:gd name="T8" fmla="*/ 0 w 6623"/>
                <a:gd name="T9" fmla="*/ 11182 h 11182"/>
                <a:gd name="T10" fmla="*/ 0 w 6623"/>
                <a:gd name="T11" fmla="*/ 11182 h 11182"/>
              </a:gdLst>
              <a:ahLst/>
              <a:cxnLst>
                <a:cxn ang="0">
                  <a:pos x="T0" y="T1"/>
                </a:cxn>
                <a:cxn ang="0">
                  <a:pos x="T2" y="T3"/>
                </a:cxn>
                <a:cxn ang="0">
                  <a:pos x="T4" y="T5"/>
                </a:cxn>
                <a:cxn ang="0">
                  <a:pos x="T6" y="T7"/>
                </a:cxn>
                <a:cxn ang="0">
                  <a:pos x="T8" y="T9"/>
                </a:cxn>
                <a:cxn ang="0">
                  <a:pos x="T10" y="T11"/>
                </a:cxn>
              </a:cxnLst>
              <a:rect l="0" t="0" r="r" b="b"/>
              <a:pathLst>
                <a:path w="6623" h="11182">
                  <a:moveTo>
                    <a:pt x="0" y="11182"/>
                  </a:moveTo>
                  <a:lnTo>
                    <a:pt x="0" y="11182"/>
                  </a:lnTo>
                  <a:lnTo>
                    <a:pt x="6623" y="11182"/>
                  </a:lnTo>
                  <a:lnTo>
                    <a:pt x="6623" y="0"/>
                  </a:lnTo>
                  <a:moveTo>
                    <a:pt x="0" y="11182"/>
                  </a:moveTo>
                  <a:lnTo>
                    <a:pt x="0" y="1118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p:cNvSpPr>
              <a:spLocks/>
            </p:cNvSpPr>
            <p:nvPr/>
          </p:nvSpPr>
          <p:spPr bwMode="auto">
            <a:xfrm>
              <a:off x="2464" y="3664"/>
              <a:ext cx="193" cy="86"/>
            </a:xfrm>
            <a:custGeom>
              <a:avLst/>
              <a:gdLst>
                <a:gd name="T0" fmla="*/ 9 w 377"/>
                <a:gd name="T1" fmla="*/ 315 h 457"/>
                <a:gd name="T2" fmla="*/ 9 w 377"/>
                <a:gd name="T3" fmla="*/ 315 h 457"/>
                <a:gd name="T4" fmla="*/ 177 w 377"/>
                <a:gd name="T5" fmla="*/ 457 h 457"/>
                <a:gd name="T6" fmla="*/ 316 w 377"/>
                <a:gd name="T7" fmla="*/ 403 h 457"/>
                <a:gd name="T8" fmla="*/ 377 w 377"/>
                <a:gd name="T9" fmla="*/ 227 h 457"/>
                <a:gd name="T10" fmla="*/ 313 w 377"/>
                <a:gd name="T11" fmla="*/ 51 h 457"/>
                <a:gd name="T12" fmla="*/ 180 w 377"/>
                <a:gd name="T13" fmla="*/ 0 h 457"/>
                <a:gd name="T14" fmla="*/ 0 w 377"/>
                <a:gd name="T15" fmla="*/ 173 h 457"/>
                <a:gd name="T16" fmla="*/ 58 w 377"/>
                <a:gd name="T17" fmla="*/ 173 h 457"/>
                <a:gd name="T18" fmla="*/ 77 w 377"/>
                <a:gd name="T19" fmla="*/ 105 h 457"/>
                <a:gd name="T20" fmla="*/ 179 w 377"/>
                <a:gd name="T21" fmla="*/ 49 h 457"/>
                <a:gd name="T22" fmla="*/ 321 w 377"/>
                <a:gd name="T23" fmla="*/ 227 h 457"/>
                <a:gd name="T24" fmla="*/ 184 w 377"/>
                <a:gd name="T25" fmla="*/ 408 h 457"/>
                <a:gd name="T26" fmla="*/ 98 w 377"/>
                <a:gd name="T27" fmla="*/ 381 h 457"/>
                <a:gd name="T28" fmla="*/ 66 w 377"/>
                <a:gd name="T29" fmla="*/ 315 h 457"/>
                <a:gd name="T30" fmla="*/ 9 w 377"/>
                <a:gd name="T31" fmla="*/ 315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7" h="457">
                  <a:moveTo>
                    <a:pt x="9" y="315"/>
                  </a:moveTo>
                  <a:lnTo>
                    <a:pt x="9" y="315"/>
                  </a:lnTo>
                  <a:cubicBezTo>
                    <a:pt x="27" y="411"/>
                    <a:pt x="82" y="457"/>
                    <a:pt x="177" y="457"/>
                  </a:cubicBezTo>
                  <a:cubicBezTo>
                    <a:pt x="236" y="457"/>
                    <a:pt x="283" y="439"/>
                    <a:pt x="316" y="403"/>
                  </a:cubicBezTo>
                  <a:cubicBezTo>
                    <a:pt x="355" y="360"/>
                    <a:pt x="377" y="297"/>
                    <a:pt x="377" y="227"/>
                  </a:cubicBezTo>
                  <a:cubicBezTo>
                    <a:pt x="377" y="155"/>
                    <a:pt x="355" y="93"/>
                    <a:pt x="313" y="51"/>
                  </a:cubicBezTo>
                  <a:cubicBezTo>
                    <a:pt x="280" y="16"/>
                    <a:pt x="237" y="0"/>
                    <a:pt x="180" y="0"/>
                  </a:cubicBezTo>
                  <a:cubicBezTo>
                    <a:pt x="73" y="0"/>
                    <a:pt x="13" y="57"/>
                    <a:pt x="0" y="173"/>
                  </a:cubicBezTo>
                  <a:lnTo>
                    <a:pt x="58" y="173"/>
                  </a:lnTo>
                  <a:cubicBezTo>
                    <a:pt x="62" y="143"/>
                    <a:pt x="68" y="123"/>
                    <a:pt x="77" y="105"/>
                  </a:cubicBezTo>
                  <a:cubicBezTo>
                    <a:pt x="95" y="69"/>
                    <a:pt x="133" y="49"/>
                    <a:pt x="179" y="49"/>
                  </a:cubicBezTo>
                  <a:cubicBezTo>
                    <a:pt x="266" y="49"/>
                    <a:pt x="321" y="118"/>
                    <a:pt x="321" y="227"/>
                  </a:cubicBezTo>
                  <a:cubicBezTo>
                    <a:pt x="321" y="339"/>
                    <a:pt x="269" y="408"/>
                    <a:pt x="184" y="408"/>
                  </a:cubicBezTo>
                  <a:cubicBezTo>
                    <a:pt x="149" y="408"/>
                    <a:pt x="116" y="397"/>
                    <a:pt x="98" y="381"/>
                  </a:cubicBezTo>
                  <a:cubicBezTo>
                    <a:pt x="82" y="366"/>
                    <a:pt x="73" y="347"/>
                    <a:pt x="66" y="315"/>
                  </a:cubicBezTo>
                  <a:lnTo>
                    <a:pt x="9" y="31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1"/>
            <p:cNvSpPr>
              <a:spLocks noEditPoints="1"/>
            </p:cNvSpPr>
            <p:nvPr/>
          </p:nvSpPr>
          <p:spPr bwMode="auto">
            <a:xfrm>
              <a:off x="2244" y="3667"/>
              <a:ext cx="178" cy="82"/>
            </a:xfrm>
            <a:custGeom>
              <a:avLst/>
              <a:gdLst>
                <a:gd name="T0" fmla="*/ 346 w 346"/>
                <a:gd name="T1" fmla="*/ 0 h 436"/>
                <a:gd name="T2" fmla="*/ 346 w 346"/>
                <a:gd name="T3" fmla="*/ 0 h 436"/>
                <a:gd name="T4" fmla="*/ 178 w 346"/>
                <a:gd name="T5" fmla="*/ 0 h 436"/>
                <a:gd name="T6" fmla="*/ 0 w 346"/>
                <a:gd name="T7" fmla="*/ 218 h 436"/>
                <a:gd name="T8" fmla="*/ 178 w 346"/>
                <a:gd name="T9" fmla="*/ 436 h 436"/>
                <a:gd name="T10" fmla="*/ 346 w 346"/>
                <a:gd name="T11" fmla="*/ 436 h 436"/>
                <a:gd name="T12" fmla="*/ 346 w 346"/>
                <a:gd name="T13" fmla="*/ 0 h 436"/>
                <a:gd name="T14" fmla="*/ 290 w 346"/>
                <a:gd name="T15" fmla="*/ 49 h 436"/>
                <a:gd name="T16" fmla="*/ 290 w 346"/>
                <a:gd name="T17" fmla="*/ 49 h 436"/>
                <a:gd name="T18" fmla="*/ 290 w 346"/>
                <a:gd name="T19" fmla="*/ 387 h 436"/>
                <a:gd name="T20" fmla="*/ 187 w 346"/>
                <a:gd name="T21" fmla="*/ 387 h 436"/>
                <a:gd name="T22" fmla="*/ 56 w 346"/>
                <a:gd name="T23" fmla="*/ 218 h 436"/>
                <a:gd name="T24" fmla="*/ 187 w 346"/>
                <a:gd name="T25" fmla="*/ 49 h 436"/>
                <a:gd name="T26" fmla="*/ 290 w 346"/>
                <a:gd name="T27" fmla="*/ 49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6" h="436">
                  <a:moveTo>
                    <a:pt x="346" y="0"/>
                  </a:moveTo>
                  <a:lnTo>
                    <a:pt x="346" y="0"/>
                  </a:lnTo>
                  <a:lnTo>
                    <a:pt x="178" y="0"/>
                  </a:lnTo>
                  <a:cubicBezTo>
                    <a:pt x="68" y="0"/>
                    <a:pt x="0" y="82"/>
                    <a:pt x="0" y="218"/>
                  </a:cubicBezTo>
                  <a:cubicBezTo>
                    <a:pt x="0" y="354"/>
                    <a:pt x="67" y="436"/>
                    <a:pt x="178" y="436"/>
                  </a:cubicBezTo>
                  <a:lnTo>
                    <a:pt x="346" y="436"/>
                  </a:lnTo>
                  <a:lnTo>
                    <a:pt x="346" y="0"/>
                  </a:lnTo>
                  <a:close/>
                  <a:moveTo>
                    <a:pt x="290" y="49"/>
                  </a:moveTo>
                  <a:lnTo>
                    <a:pt x="290" y="49"/>
                  </a:lnTo>
                  <a:lnTo>
                    <a:pt x="290" y="387"/>
                  </a:lnTo>
                  <a:lnTo>
                    <a:pt x="187" y="387"/>
                  </a:lnTo>
                  <a:cubicBezTo>
                    <a:pt x="101" y="387"/>
                    <a:pt x="56" y="329"/>
                    <a:pt x="56" y="218"/>
                  </a:cubicBezTo>
                  <a:cubicBezTo>
                    <a:pt x="56" y="107"/>
                    <a:pt x="101" y="49"/>
                    <a:pt x="187" y="49"/>
                  </a:cubicBezTo>
                  <a:lnTo>
                    <a:pt x="290" y="4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2"/>
            <p:cNvSpPr>
              <a:spLocks/>
            </p:cNvSpPr>
            <p:nvPr/>
          </p:nvSpPr>
          <p:spPr bwMode="auto">
            <a:xfrm>
              <a:off x="2049" y="3667"/>
              <a:ext cx="150" cy="82"/>
            </a:xfrm>
            <a:custGeom>
              <a:avLst/>
              <a:gdLst>
                <a:gd name="T0" fmla="*/ 238 w 293"/>
                <a:gd name="T1" fmla="*/ 198 h 436"/>
                <a:gd name="T2" fmla="*/ 238 w 293"/>
                <a:gd name="T3" fmla="*/ 198 h 436"/>
                <a:gd name="T4" fmla="*/ 29 w 293"/>
                <a:gd name="T5" fmla="*/ 198 h 436"/>
                <a:gd name="T6" fmla="*/ 29 w 293"/>
                <a:gd name="T7" fmla="*/ 247 h 436"/>
                <a:gd name="T8" fmla="*/ 238 w 293"/>
                <a:gd name="T9" fmla="*/ 247 h 436"/>
                <a:gd name="T10" fmla="*/ 238 w 293"/>
                <a:gd name="T11" fmla="*/ 387 h 436"/>
                <a:gd name="T12" fmla="*/ 0 w 293"/>
                <a:gd name="T13" fmla="*/ 387 h 436"/>
                <a:gd name="T14" fmla="*/ 0 w 293"/>
                <a:gd name="T15" fmla="*/ 436 h 436"/>
                <a:gd name="T16" fmla="*/ 293 w 293"/>
                <a:gd name="T17" fmla="*/ 436 h 436"/>
                <a:gd name="T18" fmla="*/ 293 w 293"/>
                <a:gd name="T19" fmla="*/ 0 h 436"/>
                <a:gd name="T20" fmla="*/ 238 w 293"/>
                <a:gd name="T21" fmla="*/ 0 h 436"/>
                <a:gd name="T22" fmla="*/ 238 w 293"/>
                <a:gd name="T23" fmla="*/ 198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3" h="436">
                  <a:moveTo>
                    <a:pt x="238" y="198"/>
                  </a:moveTo>
                  <a:lnTo>
                    <a:pt x="238" y="198"/>
                  </a:lnTo>
                  <a:lnTo>
                    <a:pt x="29" y="198"/>
                  </a:lnTo>
                  <a:lnTo>
                    <a:pt x="29" y="247"/>
                  </a:lnTo>
                  <a:lnTo>
                    <a:pt x="238" y="247"/>
                  </a:lnTo>
                  <a:lnTo>
                    <a:pt x="238" y="387"/>
                  </a:lnTo>
                  <a:lnTo>
                    <a:pt x="0" y="387"/>
                  </a:lnTo>
                  <a:lnTo>
                    <a:pt x="0" y="436"/>
                  </a:lnTo>
                  <a:lnTo>
                    <a:pt x="293" y="436"/>
                  </a:lnTo>
                  <a:lnTo>
                    <a:pt x="293" y="0"/>
                  </a:lnTo>
                  <a:lnTo>
                    <a:pt x="238" y="0"/>
                  </a:lnTo>
                  <a:lnTo>
                    <a:pt x="238" y="19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3"/>
            <p:cNvSpPr>
              <a:spLocks noEditPoints="1"/>
            </p:cNvSpPr>
            <p:nvPr/>
          </p:nvSpPr>
          <p:spPr bwMode="auto">
            <a:xfrm>
              <a:off x="4551" y="2762"/>
              <a:ext cx="224" cy="65"/>
            </a:xfrm>
            <a:custGeom>
              <a:avLst/>
              <a:gdLst>
                <a:gd name="T0" fmla="*/ 437 w 437"/>
                <a:gd name="T1" fmla="*/ 346 h 346"/>
                <a:gd name="T2" fmla="*/ 437 w 437"/>
                <a:gd name="T3" fmla="*/ 346 h 346"/>
                <a:gd name="T4" fmla="*/ 437 w 437"/>
                <a:gd name="T5" fmla="*/ 177 h 346"/>
                <a:gd name="T6" fmla="*/ 218 w 437"/>
                <a:gd name="T7" fmla="*/ 0 h 346"/>
                <a:gd name="T8" fmla="*/ 0 w 437"/>
                <a:gd name="T9" fmla="*/ 177 h 346"/>
                <a:gd name="T10" fmla="*/ 0 w 437"/>
                <a:gd name="T11" fmla="*/ 346 h 346"/>
                <a:gd name="T12" fmla="*/ 437 w 437"/>
                <a:gd name="T13" fmla="*/ 346 h 346"/>
                <a:gd name="T14" fmla="*/ 388 w 437"/>
                <a:gd name="T15" fmla="*/ 290 h 346"/>
                <a:gd name="T16" fmla="*/ 388 w 437"/>
                <a:gd name="T17" fmla="*/ 290 h 346"/>
                <a:gd name="T18" fmla="*/ 49 w 437"/>
                <a:gd name="T19" fmla="*/ 290 h 346"/>
                <a:gd name="T20" fmla="*/ 49 w 437"/>
                <a:gd name="T21" fmla="*/ 187 h 346"/>
                <a:gd name="T22" fmla="*/ 219 w 437"/>
                <a:gd name="T23" fmla="*/ 55 h 346"/>
                <a:gd name="T24" fmla="*/ 388 w 437"/>
                <a:gd name="T25" fmla="*/ 187 h 346"/>
                <a:gd name="T26" fmla="*/ 388 w 437"/>
                <a:gd name="T27" fmla="*/ 29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7" h="346">
                  <a:moveTo>
                    <a:pt x="437" y="346"/>
                  </a:moveTo>
                  <a:lnTo>
                    <a:pt x="437" y="346"/>
                  </a:lnTo>
                  <a:lnTo>
                    <a:pt x="437" y="177"/>
                  </a:lnTo>
                  <a:cubicBezTo>
                    <a:pt x="437" y="67"/>
                    <a:pt x="354" y="0"/>
                    <a:pt x="218" y="0"/>
                  </a:cubicBezTo>
                  <a:cubicBezTo>
                    <a:pt x="83" y="0"/>
                    <a:pt x="0" y="67"/>
                    <a:pt x="0" y="177"/>
                  </a:cubicBezTo>
                  <a:lnTo>
                    <a:pt x="0" y="346"/>
                  </a:lnTo>
                  <a:lnTo>
                    <a:pt x="437" y="346"/>
                  </a:lnTo>
                  <a:close/>
                  <a:moveTo>
                    <a:pt x="388" y="290"/>
                  </a:moveTo>
                  <a:lnTo>
                    <a:pt x="388" y="290"/>
                  </a:lnTo>
                  <a:lnTo>
                    <a:pt x="49" y="290"/>
                  </a:lnTo>
                  <a:lnTo>
                    <a:pt x="49" y="187"/>
                  </a:lnTo>
                  <a:cubicBezTo>
                    <a:pt x="49" y="101"/>
                    <a:pt x="107" y="55"/>
                    <a:pt x="219" y="55"/>
                  </a:cubicBezTo>
                  <a:cubicBezTo>
                    <a:pt x="329" y="55"/>
                    <a:pt x="388" y="101"/>
                    <a:pt x="388" y="187"/>
                  </a:cubicBezTo>
                  <a:lnTo>
                    <a:pt x="388" y="29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64"/>
            <p:cNvSpPr>
              <a:spLocks noEditPoints="1"/>
            </p:cNvSpPr>
            <p:nvPr/>
          </p:nvSpPr>
          <p:spPr bwMode="auto">
            <a:xfrm>
              <a:off x="4551" y="2738"/>
              <a:ext cx="224" cy="10"/>
            </a:xfrm>
            <a:custGeom>
              <a:avLst/>
              <a:gdLst>
                <a:gd name="T0" fmla="*/ 123 w 437"/>
                <a:gd name="T1" fmla="*/ 0 h 50"/>
                <a:gd name="T2" fmla="*/ 123 w 437"/>
                <a:gd name="T3" fmla="*/ 0 h 50"/>
                <a:gd name="T4" fmla="*/ 123 w 437"/>
                <a:gd name="T5" fmla="*/ 50 h 50"/>
                <a:gd name="T6" fmla="*/ 437 w 437"/>
                <a:gd name="T7" fmla="*/ 50 h 50"/>
                <a:gd name="T8" fmla="*/ 437 w 437"/>
                <a:gd name="T9" fmla="*/ 0 h 50"/>
                <a:gd name="T10" fmla="*/ 123 w 437"/>
                <a:gd name="T11" fmla="*/ 0 h 50"/>
                <a:gd name="T12" fmla="*/ 0 w 437"/>
                <a:gd name="T13" fmla="*/ 0 h 50"/>
                <a:gd name="T14" fmla="*/ 0 w 437"/>
                <a:gd name="T15" fmla="*/ 0 h 50"/>
                <a:gd name="T16" fmla="*/ 0 w 437"/>
                <a:gd name="T17" fmla="*/ 50 h 50"/>
                <a:gd name="T18" fmla="*/ 63 w 437"/>
                <a:gd name="T19" fmla="*/ 50 h 50"/>
                <a:gd name="T20" fmla="*/ 63 w 437"/>
                <a:gd name="T21" fmla="*/ 0 h 50"/>
                <a:gd name="T22" fmla="*/ 0 w 437"/>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7" h="50">
                  <a:moveTo>
                    <a:pt x="123" y="0"/>
                  </a:moveTo>
                  <a:lnTo>
                    <a:pt x="123" y="0"/>
                  </a:lnTo>
                  <a:lnTo>
                    <a:pt x="123" y="50"/>
                  </a:lnTo>
                  <a:lnTo>
                    <a:pt x="437" y="50"/>
                  </a:lnTo>
                  <a:lnTo>
                    <a:pt x="437" y="0"/>
                  </a:lnTo>
                  <a:lnTo>
                    <a:pt x="123" y="0"/>
                  </a:lnTo>
                  <a:close/>
                  <a:moveTo>
                    <a:pt x="0" y="0"/>
                  </a:moveTo>
                  <a:lnTo>
                    <a:pt x="0" y="0"/>
                  </a:lnTo>
                  <a:lnTo>
                    <a:pt x="0" y="50"/>
                  </a:lnTo>
                  <a:lnTo>
                    <a:pt x="63" y="50"/>
                  </a:lnTo>
                  <a:lnTo>
                    <a:pt x="63"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5"/>
            <p:cNvSpPr>
              <a:spLocks/>
            </p:cNvSpPr>
            <p:nvPr/>
          </p:nvSpPr>
          <p:spPr bwMode="auto">
            <a:xfrm>
              <a:off x="4609" y="2678"/>
              <a:ext cx="174" cy="48"/>
            </a:xfrm>
            <a:custGeom>
              <a:avLst/>
              <a:gdLst>
                <a:gd name="T0" fmla="*/ 96 w 337"/>
                <a:gd name="T1" fmla="*/ 12 h 254"/>
                <a:gd name="T2" fmla="*/ 96 w 337"/>
                <a:gd name="T3" fmla="*/ 12 h 254"/>
                <a:gd name="T4" fmla="*/ 0 w 337"/>
                <a:gd name="T5" fmla="*/ 126 h 254"/>
                <a:gd name="T6" fmla="*/ 96 w 337"/>
                <a:gd name="T7" fmla="*/ 247 h 254"/>
                <a:gd name="T8" fmla="*/ 186 w 337"/>
                <a:gd name="T9" fmla="*/ 147 h 254"/>
                <a:gd name="T10" fmla="*/ 198 w 337"/>
                <a:gd name="T11" fmla="*/ 100 h 254"/>
                <a:gd name="T12" fmla="*/ 241 w 337"/>
                <a:gd name="T13" fmla="*/ 52 h 254"/>
                <a:gd name="T14" fmla="*/ 290 w 337"/>
                <a:gd name="T15" fmla="*/ 125 h 254"/>
                <a:gd name="T16" fmla="*/ 270 w 337"/>
                <a:gd name="T17" fmla="*/ 187 h 254"/>
                <a:gd name="T18" fmla="*/ 229 w 337"/>
                <a:gd name="T19" fmla="*/ 202 h 254"/>
                <a:gd name="T20" fmla="*/ 229 w 337"/>
                <a:gd name="T21" fmla="*/ 254 h 254"/>
                <a:gd name="T22" fmla="*/ 337 w 337"/>
                <a:gd name="T23" fmla="*/ 129 h 254"/>
                <a:gd name="T24" fmla="*/ 237 w 337"/>
                <a:gd name="T25" fmla="*/ 0 h 254"/>
                <a:gd name="T26" fmla="*/ 150 w 337"/>
                <a:gd name="T27" fmla="*/ 88 h 254"/>
                <a:gd name="T28" fmla="*/ 138 w 337"/>
                <a:gd name="T29" fmla="*/ 136 h 254"/>
                <a:gd name="T30" fmla="*/ 93 w 337"/>
                <a:gd name="T31" fmla="*/ 194 h 254"/>
                <a:gd name="T32" fmla="*/ 46 w 337"/>
                <a:gd name="T33" fmla="*/ 128 h 254"/>
                <a:gd name="T34" fmla="*/ 96 w 337"/>
                <a:gd name="T35" fmla="*/ 65 h 254"/>
                <a:gd name="T36" fmla="*/ 96 w 337"/>
                <a:gd name="T37" fmla="*/ 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7" h="254">
                  <a:moveTo>
                    <a:pt x="96" y="12"/>
                  </a:moveTo>
                  <a:lnTo>
                    <a:pt x="96" y="12"/>
                  </a:lnTo>
                  <a:cubicBezTo>
                    <a:pt x="35" y="13"/>
                    <a:pt x="0" y="54"/>
                    <a:pt x="0" y="126"/>
                  </a:cubicBezTo>
                  <a:cubicBezTo>
                    <a:pt x="0" y="199"/>
                    <a:pt x="38" y="247"/>
                    <a:pt x="96" y="247"/>
                  </a:cubicBezTo>
                  <a:cubicBezTo>
                    <a:pt x="145" y="247"/>
                    <a:pt x="168" y="221"/>
                    <a:pt x="186" y="147"/>
                  </a:cubicBezTo>
                  <a:lnTo>
                    <a:pt x="198" y="100"/>
                  </a:lnTo>
                  <a:cubicBezTo>
                    <a:pt x="206" y="66"/>
                    <a:pt x="219" y="52"/>
                    <a:pt x="241" y="52"/>
                  </a:cubicBezTo>
                  <a:cubicBezTo>
                    <a:pt x="271" y="52"/>
                    <a:pt x="290" y="81"/>
                    <a:pt x="290" y="125"/>
                  </a:cubicBezTo>
                  <a:cubicBezTo>
                    <a:pt x="290" y="152"/>
                    <a:pt x="283" y="175"/>
                    <a:pt x="270" y="187"/>
                  </a:cubicBezTo>
                  <a:cubicBezTo>
                    <a:pt x="261" y="195"/>
                    <a:pt x="252" y="199"/>
                    <a:pt x="229" y="202"/>
                  </a:cubicBezTo>
                  <a:lnTo>
                    <a:pt x="229" y="254"/>
                  </a:lnTo>
                  <a:cubicBezTo>
                    <a:pt x="302" y="252"/>
                    <a:pt x="337" y="211"/>
                    <a:pt x="337" y="129"/>
                  </a:cubicBezTo>
                  <a:cubicBezTo>
                    <a:pt x="337" y="50"/>
                    <a:pt x="298" y="0"/>
                    <a:pt x="237" y="0"/>
                  </a:cubicBezTo>
                  <a:cubicBezTo>
                    <a:pt x="190" y="0"/>
                    <a:pt x="165" y="26"/>
                    <a:pt x="150" y="88"/>
                  </a:cubicBezTo>
                  <a:lnTo>
                    <a:pt x="138" y="136"/>
                  </a:lnTo>
                  <a:cubicBezTo>
                    <a:pt x="129" y="177"/>
                    <a:pt x="116" y="194"/>
                    <a:pt x="93" y="194"/>
                  </a:cubicBezTo>
                  <a:cubicBezTo>
                    <a:pt x="65" y="194"/>
                    <a:pt x="46" y="169"/>
                    <a:pt x="46" y="128"/>
                  </a:cubicBezTo>
                  <a:cubicBezTo>
                    <a:pt x="46" y="88"/>
                    <a:pt x="63" y="66"/>
                    <a:pt x="96" y="65"/>
                  </a:cubicBezTo>
                  <a:lnTo>
                    <a:pt x="96" y="1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
            <p:cNvSpPr>
              <a:spLocks noEditPoints="1"/>
            </p:cNvSpPr>
            <p:nvPr/>
          </p:nvSpPr>
          <p:spPr bwMode="auto">
            <a:xfrm>
              <a:off x="4609" y="2614"/>
              <a:ext cx="233" cy="53"/>
            </a:xfrm>
            <a:custGeom>
              <a:avLst/>
              <a:gdLst>
                <a:gd name="T0" fmla="*/ 453 w 453"/>
                <a:gd name="T1" fmla="*/ 281 h 281"/>
                <a:gd name="T2" fmla="*/ 453 w 453"/>
                <a:gd name="T3" fmla="*/ 281 h 281"/>
                <a:gd name="T4" fmla="*/ 453 w 453"/>
                <a:gd name="T5" fmla="*/ 231 h 281"/>
                <a:gd name="T6" fmla="*/ 290 w 453"/>
                <a:gd name="T7" fmla="*/ 231 h 281"/>
                <a:gd name="T8" fmla="*/ 337 w 453"/>
                <a:gd name="T9" fmla="*/ 135 h 281"/>
                <a:gd name="T10" fmla="*/ 171 w 453"/>
                <a:gd name="T11" fmla="*/ 0 h 281"/>
                <a:gd name="T12" fmla="*/ 0 w 453"/>
                <a:gd name="T13" fmla="*/ 135 h 281"/>
                <a:gd name="T14" fmla="*/ 56 w 453"/>
                <a:gd name="T15" fmla="*/ 235 h 281"/>
                <a:gd name="T16" fmla="*/ 9 w 453"/>
                <a:gd name="T17" fmla="*/ 235 h 281"/>
                <a:gd name="T18" fmla="*/ 9 w 453"/>
                <a:gd name="T19" fmla="*/ 281 h 281"/>
                <a:gd name="T20" fmla="*/ 453 w 453"/>
                <a:gd name="T21" fmla="*/ 281 h 281"/>
                <a:gd name="T22" fmla="*/ 47 w 453"/>
                <a:gd name="T23" fmla="*/ 144 h 281"/>
                <a:gd name="T24" fmla="*/ 47 w 453"/>
                <a:gd name="T25" fmla="*/ 144 h 281"/>
                <a:gd name="T26" fmla="*/ 170 w 453"/>
                <a:gd name="T27" fmla="*/ 53 h 281"/>
                <a:gd name="T28" fmla="*/ 290 w 453"/>
                <a:gd name="T29" fmla="*/ 144 h 281"/>
                <a:gd name="T30" fmla="*/ 168 w 453"/>
                <a:gd name="T31" fmla="*/ 231 h 281"/>
                <a:gd name="T32" fmla="*/ 47 w 453"/>
                <a:gd name="T33" fmla="*/ 14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3" h="281">
                  <a:moveTo>
                    <a:pt x="453" y="281"/>
                  </a:moveTo>
                  <a:lnTo>
                    <a:pt x="453" y="281"/>
                  </a:lnTo>
                  <a:lnTo>
                    <a:pt x="453" y="231"/>
                  </a:lnTo>
                  <a:lnTo>
                    <a:pt x="290" y="231"/>
                  </a:lnTo>
                  <a:cubicBezTo>
                    <a:pt x="322" y="205"/>
                    <a:pt x="337" y="175"/>
                    <a:pt x="337" y="135"/>
                  </a:cubicBezTo>
                  <a:cubicBezTo>
                    <a:pt x="337" y="54"/>
                    <a:pt x="271" y="0"/>
                    <a:pt x="171" y="0"/>
                  </a:cubicBezTo>
                  <a:cubicBezTo>
                    <a:pt x="66" y="0"/>
                    <a:pt x="0" y="52"/>
                    <a:pt x="0" y="135"/>
                  </a:cubicBezTo>
                  <a:cubicBezTo>
                    <a:pt x="0" y="178"/>
                    <a:pt x="19" y="212"/>
                    <a:pt x="56" y="235"/>
                  </a:cubicBezTo>
                  <a:lnTo>
                    <a:pt x="9" y="235"/>
                  </a:lnTo>
                  <a:lnTo>
                    <a:pt x="9" y="281"/>
                  </a:lnTo>
                  <a:lnTo>
                    <a:pt x="453" y="281"/>
                  </a:lnTo>
                  <a:close/>
                  <a:moveTo>
                    <a:pt x="47" y="144"/>
                  </a:moveTo>
                  <a:lnTo>
                    <a:pt x="47" y="144"/>
                  </a:lnTo>
                  <a:cubicBezTo>
                    <a:pt x="47" y="88"/>
                    <a:pt x="95" y="53"/>
                    <a:pt x="170" y="53"/>
                  </a:cubicBezTo>
                  <a:cubicBezTo>
                    <a:pt x="241" y="53"/>
                    <a:pt x="290" y="89"/>
                    <a:pt x="290" y="144"/>
                  </a:cubicBezTo>
                  <a:cubicBezTo>
                    <a:pt x="290" y="196"/>
                    <a:pt x="242" y="231"/>
                    <a:pt x="168" y="231"/>
                  </a:cubicBezTo>
                  <a:cubicBezTo>
                    <a:pt x="95" y="231"/>
                    <a:pt x="47" y="196"/>
                    <a:pt x="47" y="14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7"/>
            <p:cNvSpPr>
              <a:spLocks/>
            </p:cNvSpPr>
            <p:nvPr/>
          </p:nvSpPr>
          <p:spPr bwMode="auto">
            <a:xfrm>
              <a:off x="4551" y="2593"/>
              <a:ext cx="224" cy="9"/>
            </a:xfrm>
            <a:custGeom>
              <a:avLst/>
              <a:gdLst>
                <a:gd name="T0" fmla="*/ 0 w 437"/>
                <a:gd name="T1" fmla="*/ 0 h 50"/>
                <a:gd name="T2" fmla="*/ 0 w 437"/>
                <a:gd name="T3" fmla="*/ 0 h 50"/>
                <a:gd name="T4" fmla="*/ 0 w 437"/>
                <a:gd name="T5" fmla="*/ 50 h 50"/>
                <a:gd name="T6" fmla="*/ 437 w 437"/>
                <a:gd name="T7" fmla="*/ 50 h 50"/>
                <a:gd name="T8" fmla="*/ 437 w 437"/>
                <a:gd name="T9" fmla="*/ 0 h 50"/>
                <a:gd name="T10" fmla="*/ 0 w 437"/>
                <a:gd name="T11" fmla="*/ 0 h 50"/>
              </a:gdLst>
              <a:ahLst/>
              <a:cxnLst>
                <a:cxn ang="0">
                  <a:pos x="T0" y="T1"/>
                </a:cxn>
                <a:cxn ang="0">
                  <a:pos x="T2" y="T3"/>
                </a:cxn>
                <a:cxn ang="0">
                  <a:pos x="T4" y="T5"/>
                </a:cxn>
                <a:cxn ang="0">
                  <a:pos x="T6" y="T7"/>
                </a:cxn>
                <a:cxn ang="0">
                  <a:pos x="T8" y="T9"/>
                </a:cxn>
                <a:cxn ang="0">
                  <a:pos x="T10" y="T11"/>
                </a:cxn>
              </a:cxnLst>
              <a:rect l="0" t="0" r="r" b="b"/>
              <a:pathLst>
                <a:path w="437" h="50">
                  <a:moveTo>
                    <a:pt x="0" y="0"/>
                  </a:moveTo>
                  <a:lnTo>
                    <a:pt x="0" y="0"/>
                  </a:lnTo>
                  <a:lnTo>
                    <a:pt x="0" y="50"/>
                  </a:lnTo>
                  <a:lnTo>
                    <a:pt x="437" y="50"/>
                  </a:lnTo>
                  <a:lnTo>
                    <a:pt x="437"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8"/>
            <p:cNvSpPr>
              <a:spLocks noEditPoints="1"/>
            </p:cNvSpPr>
            <p:nvPr/>
          </p:nvSpPr>
          <p:spPr bwMode="auto">
            <a:xfrm>
              <a:off x="4609" y="2524"/>
              <a:ext cx="174" cy="56"/>
            </a:xfrm>
            <a:custGeom>
              <a:avLst/>
              <a:gdLst>
                <a:gd name="T0" fmla="*/ 293 w 337"/>
                <a:gd name="T1" fmla="*/ 0 h 296"/>
                <a:gd name="T2" fmla="*/ 293 w 337"/>
                <a:gd name="T3" fmla="*/ 0 h 296"/>
                <a:gd name="T4" fmla="*/ 295 w 337"/>
                <a:gd name="T5" fmla="*/ 11 h 296"/>
                <a:gd name="T6" fmla="*/ 270 w 337"/>
                <a:gd name="T7" fmla="*/ 38 h 296"/>
                <a:gd name="T8" fmla="*/ 86 w 337"/>
                <a:gd name="T9" fmla="*/ 38 h 296"/>
                <a:gd name="T10" fmla="*/ 0 w 337"/>
                <a:gd name="T11" fmla="*/ 156 h 296"/>
                <a:gd name="T12" fmla="*/ 37 w 337"/>
                <a:gd name="T13" fmla="*/ 260 h 296"/>
                <a:gd name="T14" fmla="*/ 102 w 337"/>
                <a:gd name="T15" fmla="*/ 282 h 296"/>
                <a:gd name="T16" fmla="*/ 102 w 337"/>
                <a:gd name="T17" fmla="*/ 232 h 296"/>
                <a:gd name="T18" fmla="*/ 46 w 337"/>
                <a:gd name="T19" fmla="*/ 158 h 296"/>
                <a:gd name="T20" fmla="*/ 93 w 337"/>
                <a:gd name="T21" fmla="*/ 88 h 296"/>
                <a:gd name="T22" fmla="*/ 106 w 337"/>
                <a:gd name="T23" fmla="*/ 88 h 296"/>
                <a:gd name="T24" fmla="*/ 141 w 337"/>
                <a:gd name="T25" fmla="*/ 140 h 296"/>
                <a:gd name="T26" fmla="*/ 160 w 337"/>
                <a:gd name="T27" fmla="*/ 241 h 296"/>
                <a:gd name="T28" fmla="*/ 244 w 337"/>
                <a:gd name="T29" fmla="*/ 296 h 296"/>
                <a:gd name="T30" fmla="*/ 337 w 337"/>
                <a:gd name="T31" fmla="*/ 193 h 296"/>
                <a:gd name="T32" fmla="*/ 290 w 337"/>
                <a:gd name="T33" fmla="*/ 86 h 296"/>
                <a:gd name="T34" fmla="*/ 337 w 337"/>
                <a:gd name="T35" fmla="*/ 35 h 296"/>
                <a:gd name="T36" fmla="*/ 331 w 337"/>
                <a:gd name="T37" fmla="*/ 0 h 296"/>
                <a:gd name="T38" fmla="*/ 293 w 337"/>
                <a:gd name="T39" fmla="*/ 0 h 296"/>
                <a:gd name="T40" fmla="*/ 224 w 337"/>
                <a:gd name="T41" fmla="*/ 88 h 296"/>
                <a:gd name="T42" fmla="*/ 224 w 337"/>
                <a:gd name="T43" fmla="*/ 88 h 296"/>
                <a:gd name="T44" fmla="*/ 265 w 337"/>
                <a:gd name="T45" fmla="*/ 108 h 296"/>
                <a:gd name="T46" fmla="*/ 293 w 337"/>
                <a:gd name="T47" fmla="*/ 182 h 296"/>
                <a:gd name="T48" fmla="*/ 243 w 337"/>
                <a:gd name="T49" fmla="*/ 244 h 296"/>
                <a:gd name="T50" fmla="*/ 185 w 337"/>
                <a:gd name="T51" fmla="*/ 168 h 296"/>
                <a:gd name="T52" fmla="*/ 168 w 337"/>
                <a:gd name="T53" fmla="*/ 88 h 296"/>
                <a:gd name="T54" fmla="*/ 224 w 337"/>
                <a:gd name="T55" fmla="*/ 8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7" h="296">
                  <a:moveTo>
                    <a:pt x="293" y="0"/>
                  </a:moveTo>
                  <a:lnTo>
                    <a:pt x="293" y="0"/>
                  </a:lnTo>
                  <a:cubicBezTo>
                    <a:pt x="295" y="6"/>
                    <a:pt x="295" y="8"/>
                    <a:pt x="295" y="11"/>
                  </a:cubicBezTo>
                  <a:cubicBezTo>
                    <a:pt x="295" y="29"/>
                    <a:pt x="286" y="38"/>
                    <a:pt x="270" y="38"/>
                  </a:cubicBezTo>
                  <a:lnTo>
                    <a:pt x="86" y="38"/>
                  </a:lnTo>
                  <a:cubicBezTo>
                    <a:pt x="30" y="38"/>
                    <a:pt x="0" y="79"/>
                    <a:pt x="0" y="156"/>
                  </a:cubicBezTo>
                  <a:cubicBezTo>
                    <a:pt x="0" y="202"/>
                    <a:pt x="13" y="239"/>
                    <a:pt x="37" y="260"/>
                  </a:cubicBezTo>
                  <a:cubicBezTo>
                    <a:pt x="53" y="275"/>
                    <a:pt x="71" y="281"/>
                    <a:pt x="102" y="282"/>
                  </a:cubicBezTo>
                  <a:lnTo>
                    <a:pt x="102" y="232"/>
                  </a:lnTo>
                  <a:cubicBezTo>
                    <a:pt x="63" y="227"/>
                    <a:pt x="46" y="205"/>
                    <a:pt x="46" y="158"/>
                  </a:cubicBezTo>
                  <a:cubicBezTo>
                    <a:pt x="46" y="113"/>
                    <a:pt x="63" y="88"/>
                    <a:pt x="93" y="88"/>
                  </a:cubicBezTo>
                  <a:lnTo>
                    <a:pt x="106" y="88"/>
                  </a:lnTo>
                  <a:cubicBezTo>
                    <a:pt x="127" y="88"/>
                    <a:pt x="136" y="100"/>
                    <a:pt x="141" y="140"/>
                  </a:cubicBezTo>
                  <a:cubicBezTo>
                    <a:pt x="150" y="211"/>
                    <a:pt x="152" y="221"/>
                    <a:pt x="160" y="241"/>
                  </a:cubicBezTo>
                  <a:cubicBezTo>
                    <a:pt x="175" y="277"/>
                    <a:pt x="203" y="296"/>
                    <a:pt x="244" y="296"/>
                  </a:cubicBezTo>
                  <a:cubicBezTo>
                    <a:pt x="301" y="296"/>
                    <a:pt x="337" y="256"/>
                    <a:pt x="337" y="193"/>
                  </a:cubicBezTo>
                  <a:cubicBezTo>
                    <a:pt x="337" y="153"/>
                    <a:pt x="323" y="121"/>
                    <a:pt x="290" y="86"/>
                  </a:cubicBezTo>
                  <a:cubicBezTo>
                    <a:pt x="322" y="83"/>
                    <a:pt x="337" y="67"/>
                    <a:pt x="337" y="35"/>
                  </a:cubicBezTo>
                  <a:cubicBezTo>
                    <a:pt x="337" y="24"/>
                    <a:pt x="335" y="17"/>
                    <a:pt x="331" y="0"/>
                  </a:cubicBezTo>
                  <a:lnTo>
                    <a:pt x="293" y="0"/>
                  </a:lnTo>
                  <a:close/>
                  <a:moveTo>
                    <a:pt x="224" y="88"/>
                  </a:moveTo>
                  <a:lnTo>
                    <a:pt x="224" y="88"/>
                  </a:lnTo>
                  <a:cubicBezTo>
                    <a:pt x="241" y="88"/>
                    <a:pt x="251" y="93"/>
                    <a:pt x="265" y="108"/>
                  </a:cubicBezTo>
                  <a:cubicBezTo>
                    <a:pt x="283" y="128"/>
                    <a:pt x="293" y="153"/>
                    <a:pt x="293" y="182"/>
                  </a:cubicBezTo>
                  <a:cubicBezTo>
                    <a:pt x="293" y="221"/>
                    <a:pt x="274" y="244"/>
                    <a:pt x="243" y="244"/>
                  </a:cubicBezTo>
                  <a:cubicBezTo>
                    <a:pt x="210" y="244"/>
                    <a:pt x="193" y="221"/>
                    <a:pt x="185" y="168"/>
                  </a:cubicBezTo>
                  <a:cubicBezTo>
                    <a:pt x="178" y="115"/>
                    <a:pt x="175" y="105"/>
                    <a:pt x="168" y="88"/>
                  </a:cubicBezTo>
                  <a:lnTo>
                    <a:pt x="224" y="8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69"/>
            <p:cNvSpPr>
              <a:spLocks/>
            </p:cNvSpPr>
            <p:nvPr/>
          </p:nvSpPr>
          <p:spPr bwMode="auto">
            <a:xfrm>
              <a:off x="4609" y="2468"/>
              <a:ext cx="174" cy="51"/>
            </a:xfrm>
            <a:custGeom>
              <a:avLst/>
              <a:gdLst>
                <a:gd name="T0" fmla="*/ 114 w 337"/>
                <a:gd name="T1" fmla="*/ 3 h 267"/>
                <a:gd name="T2" fmla="*/ 114 w 337"/>
                <a:gd name="T3" fmla="*/ 3 h 267"/>
                <a:gd name="T4" fmla="*/ 47 w 337"/>
                <a:gd name="T5" fmla="*/ 24 h 267"/>
                <a:gd name="T6" fmla="*/ 0 w 337"/>
                <a:gd name="T7" fmla="*/ 127 h 267"/>
                <a:gd name="T8" fmla="*/ 171 w 337"/>
                <a:gd name="T9" fmla="*/ 267 h 267"/>
                <a:gd name="T10" fmla="*/ 337 w 337"/>
                <a:gd name="T11" fmla="*/ 128 h 267"/>
                <a:gd name="T12" fmla="*/ 215 w 337"/>
                <a:gd name="T13" fmla="*/ 0 h 267"/>
                <a:gd name="T14" fmla="*/ 215 w 337"/>
                <a:gd name="T15" fmla="*/ 50 h 267"/>
                <a:gd name="T16" fmla="*/ 290 w 337"/>
                <a:gd name="T17" fmla="*/ 127 h 267"/>
                <a:gd name="T18" fmla="*/ 171 w 337"/>
                <a:gd name="T19" fmla="*/ 215 h 267"/>
                <a:gd name="T20" fmla="*/ 46 w 337"/>
                <a:gd name="T21" fmla="*/ 128 h 267"/>
                <a:gd name="T22" fmla="*/ 114 w 337"/>
                <a:gd name="T23" fmla="*/ 54 h 267"/>
                <a:gd name="T24" fmla="*/ 114 w 337"/>
                <a:gd name="T25" fmla="*/ 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 h="267">
                  <a:moveTo>
                    <a:pt x="114" y="3"/>
                  </a:moveTo>
                  <a:lnTo>
                    <a:pt x="114" y="3"/>
                  </a:lnTo>
                  <a:cubicBezTo>
                    <a:pt x="84" y="6"/>
                    <a:pt x="64" y="12"/>
                    <a:pt x="47" y="24"/>
                  </a:cubicBezTo>
                  <a:cubicBezTo>
                    <a:pt x="17" y="46"/>
                    <a:pt x="0" y="83"/>
                    <a:pt x="0" y="127"/>
                  </a:cubicBezTo>
                  <a:cubicBezTo>
                    <a:pt x="0" y="212"/>
                    <a:pt x="67" y="267"/>
                    <a:pt x="171" y="267"/>
                  </a:cubicBezTo>
                  <a:cubicBezTo>
                    <a:pt x="273" y="267"/>
                    <a:pt x="337" y="213"/>
                    <a:pt x="337" y="128"/>
                  </a:cubicBezTo>
                  <a:cubicBezTo>
                    <a:pt x="337" y="53"/>
                    <a:pt x="292" y="6"/>
                    <a:pt x="215" y="0"/>
                  </a:cubicBezTo>
                  <a:lnTo>
                    <a:pt x="215" y="50"/>
                  </a:lnTo>
                  <a:cubicBezTo>
                    <a:pt x="265" y="58"/>
                    <a:pt x="290" y="84"/>
                    <a:pt x="290" y="127"/>
                  </a:cubicBezTo>
                  <a:cubicBezTo>
                    <a:pt x="290" y="182"/>
                    <a:pt x="246" y="215"/>
                    <a:pt x="171" y="215"/>
                  </a:cubicBezTo>
                  <a:cubicBezTo>
                    <a:pt x="93" y="215"/>
                    <a:pt x="46" y="182"/>
                    <a:pt x="46" y="128"/>
                  </a:cubicBezTo>
                  <a:cubicBezTo>
                    <a:pt x="46" y="86"/>
                    <a:pt x="71" y="59"/>
                    <a:pt x="114" y="54"/>
                  </a:cubicBezTo>
                  <a:lnTo>
                    <a:pt x="114"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70"/>
            <p:cNvSpPr>
              <a:spLocks noEditPoints="1"/>
            </p:cNvSpPr>
            <p:nvPr/>
          </p:nvSpPr>
          <p:spPr bwMode="auto">
            <a:xfrm>
              <a:off x="4609" y="2407"/>
              <a:ext cx="174" cy="54"/>
            </a:xfrm>
            <a:custGeom>
              <a:avLst/>
              <a:gdLst>
                <a:gd name="T0" fmla="*/ 183 w 337"/>
                <a:gd name="T1" fmla="*/ 0 h 283"/>
                <a:gd name="T2" fmla="*/ 183 w 337"/>
                <a:gd name="T3" fmla="*/ 0 h 283"/>
                <a:gd name="T4" fmla="*/ 83 w 337"/>
                <a:gd name="T5" fmla="*/ 13 h 283"/>
                <a:gd name="T6" fmla="*/ 0 w 337"/>
                <a:gd name="T7" fmla="*/ 140 h 283"/>
                <a:gd name="T8" fmla="*/ 170 w 337"/>
                <a:gd name="T9" fmla="*/ 283 h 283"/>
                <a:gd name="T10" fmla="*/ 337 w 337"/>
                <a:gd name="T11" fmla="*/ 141 h 283"/>
                <a:gd name="T12" fmla="*/ 228 w 337"/>
                <a:gd name="T13" fmla="*/ 7 h 283"/>
                <a:gd name="T14" fmla="*/ 228 w 337"/>
                <a:gd name="T15" fmla="*/ 57 h 283"/>
                <a:gd name="T16" fmla="*/ 290 w 337"/>
                <a:gd name="T17" fmla="*/ 139 h 283"/>
                <a:gd name="T18" fmla="*/ 250 w 337"/>
                <a:gd name="T19" fmla="*/ 214 h 283"/>
                <a:gd name="T20" fmla="*/ 183 w 337"/>
                <a:gd name="T21" fmla="*/ 231 h 283"/>
                <a:gd name="T22" fmla="*/ 183 w 337"/>
                <a:gd name="T23" fmla="*/ 0 h 283"/>
                <a:gd name="T24" fmla="*/ 142 w 337"/>
                <a:gd name="T25" fmla="*/ 230 h 283"/>
                <a:gd name="T26" fmla="*/ 142 w 337"/>
                <a:gd name="T27" fmla="*/ 230 h 283"/>
                <a:gd name="T28" fmla="*/ 46 w 337"/>
                <a:gd name="T29" fmla="*/ 140 h 283"/>
                <a:gd name="T30" fmla="*/ 138 w 337"/>
                <a:gd name="T31" fmla="*/ 53 h 283"/>
                <a:gd name="T32" fmla="*/ 142 w 337"/>
                <a:gd name="T33" fmla="*/ 54 h 283"/>
                <a:gd name="T34" fmla="*/ 142 w 337"/>
                <a:gd name="T35" fmla="*/ 23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7" h="283">
                  <a:moveTo>
                    <a:pt x="183" y="0"/>
                  </a:moveTo>
                  <a:lnTo>
                    <a:pt x="183" y="0"/>
                  </a:lnTo>
                  <a:cubicBezTo>
                    <a:pt x="135" y="0"/>
                    <a:pt x="106" y="4"/>
                    <a:pt x="83" y="13"/>
                  </a:cubicBezTo>
                  <a:cubicBezTo>
                    <a:pt x="31" y="33"/>
                    <a:pt x="0" y="81"/>
                    <a:pt x="0" y="140"/>
                  </a:cubicBezTo>
                  <a:cubicBezTo>
                    <a:pt x="0" y="227"/>
                    <a:pt x="67" y="283"/>
                    <a:pt x="170" y="283"/>
                  </a:cubicBezTo>
                  <a:cubicBezTo>
                    <a:pt x="273" y="283"/>
                    <a:pt x="337" y="229"/>
                    <a:pt x="337" y="141"/>
                  </a:cubicBezTo>
                  <a:cubicBezTo>
                    <a:pt x="337" y="69"/>
                    <a:pt x="296" y="19"/>
                    <a:pt x="228" y="7"/>
                  </a:cubicBezTo>
                  <a:lnTo>
                    <a:pt x="228" y="57"/>
                  </a:lnTo>
                  <a:cubicBezTo>
                    <a:pt x="269" y="71"/>
                    <a:pt x="290" y="99"/>
                    <a:pt x="290" y="139"/>
                  </a:cubicBezTo>
                  <a:cubicBezTo>
                    <a:pt x="290" y="171"/>
                    <a:pt x="276" y="198"/>
                    <a:pt x="250" y="214"/>
                  </a:cubicBezTo>
                  <a:cubicBezTo>
                    <a:pt x="232" y="226"/>
                    <a:pt x="214" y="231"/>
                    <a:pt x="183" y="231"/>
                  </a:cubicBezTo>
                  <a:lnTo>
                    <a:pt x="183" y="0"/>
                  </a:lnTo>
                  <a:close/>
                  <a:moveTo>
                    <a:pt x="142" y="230"/>
                  </a:moveTo>
                  <a:lnTo>
                    <a:pt x="142" y="230"/>
                  </a:lnTo>
                  <a:cubicBezTo>
                    <a:pt x="84" y="226"/>
                    <a:pt x="46" y="191"/>
                    <a:pt x="46" y="140"/>
                  </a:cubicBezTo>
                  <a:cubicBezTo>
                    <a:pt x="46" y="91"/>
                    <a:pt x="87" y="53"/>
                    <a:pt x="138" y="53"/>
                  </a:cubicBezTo>
                  <a:cubicBezTo>
                    <a:pt x="140" y="53"/>
                    <a:pt x="141" y="53"/>
                    <a:pt x="142" y="54"/>
                  </a:cubicBezTo>
                  <a:lnTo>
                    <a:pt x="142" y="23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71"/>
            <p:cNvSpPr>
              <a:spLocks/>
            </p:cNvSpPr>
            <p:nvPr/>
          </p:nvSpPr>
          <p:spPr bwMode="auto">
            <a:xfrm>
              <a:off x="4609" y="2316"/>
              <a:ext cx="166" cy="78"/>
            </a:xfrm>
            <a:custGeom>
              <a:avLst/>
              <a:gdLst>
                <a:gd name="T0" fmla="*/ 9 w 323"/>
                <a:gd name="T1" fmla="*/ 415 h 415"/>
                <a:gd name="T2" fmla="*/ 9 w 323"/>
                <a:gd name="T3" fmla="*/ 415 h 415"/>
                <a:gd name="T4" fmla="*/ 323 w 323"/>
                <a:gd name="T5" fmla="*/ 415 h 415"/>
                <a:gd name="T6" fmla="*/ 323 w 323"/>
                <a:gd name="T7" fmla="*/ 364 h 415"/>
                <a:gd name="T8" fmla="*/ 126 w 323"/>
                <a:gd name="T9" fmla="*/ 364 h 415"/>
                <a:gd name="T10" fmla="*/ 44 w 323"/>
                <a:gd name="T11" fmla="*/ 291 h 415"/>
                <a:gd name="T12" fmla="*/ 107 w 323"/>
                <a:gd name="T13" fmla="*/ 233 h 415"/>
                <a:gd name="T14" fmla="*/ 323 w 323"/>
                <a:gd name="T15" fmla="*/ 233 h 415"/>
                <a:gd name="T16" fmla="*/ 323 w 323"/>
                <a:gd name="T17" fmla="*/ 182 h 415"/>
                <a:gd name="T18" fmla="*/ 126 w 323"/>
                <a:gd name="T19" fmla="*/ 182 h 415"/>
                <a:gd name="T20" fmla="*/ 44 w 323"/>
                <a:gd name="T21" fmla="*/ 109 h 415"/>
                <a:gd name="T22" fmla="*/ 107 w 323"/>
                <a:gd name="T23" fmla="*/ 51 h 415"/>
                <a:gd name="T24" fmla="*/ 323 w 323"/>
                <a:gd name="T25" fmla="*/ 51 h 415"/>
                <a:gd name="T26" fmla="*/ 323 w 323"/>
                <a:gd name="T27" fmla="*/ 0 h 415"/>
                <a:gd name="T28" fmla="*/ 87 w 323"/>
                <a:gd name="T29" fmla="*/ 0 h 415"/>
                <a:gd name="T30" fmla="*/ 0 w 323"/>
                <a:gd name="T31" fmla="*/ 91 h 415"/>
                <a:gd name="T32" fmla="*/ 48 w 323"/>
                <a:gd name="T33" fmla="*/ 188 h 415"/>
                <a:gd name="T34" fmla="*/ 0 w 323"/>
                <a:gd name="T35" fmla="*/ 272 h 415"/>
                <a:gd name="T36" fmla="*/ 53 w 323"/>
                <a:gd name="T37" fmla="*/ 369 h 415"/>
                <a:gd name="T38" fmla="*/ 9 w 323"/>
                <a:gd name="T39" fmla="*/ 369 h 415"/>
                <a:gd name="T40" fmla="*/ 9 w 323"/>
                <a:gd name="T41" fmla="*/ 41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3" h="415">
                  <a:moveTo>
                    <a:pt x="9" y="415"/>
                  </a:moveTo>
                  <a:lnTo>
                    <a:pt x="9" y="415"/>
                  </a:lnTo>
                  <a:lnTo>
                    <a:pt x="323" y="415"/>
                  </a:lnTo>
                  <a:lnTo>
                    <a:pt x="323" y="364"/>
                  </a:lnTo>
                  <a:lnTo>
                    <a:pt x="126" y="364"/>
                  </a:lnTo>
                  <a:cubicBezTo>
                    <a:pt x="80" y="364"/>
                    <a:pt x="44" y="332"/>
                    <a:pt x="44" y="291"/>
                  </a:cubicBezTo>
                  <a:cubicBezTo>
                    <a:pt x="44" y="254"/>
                    <a:pt x="66" y="233"/>
                    <a:pt x="107" y="233"/>
                  </a:cubicBezTo>
                  <a:lnTo>
                    <a:pt x="323" y="233"/>
                  </a:lnTo>
                  <a:lnTo>
                    <a:pt x="323" y="182"/>
                  </a:lnTo>
                  <a:lnTo>
                    <a:pt x="126" y="182"/>
                  </a:lnTo>
                  <a:cubicBezTo>
                    <a:pt x="80" y="182"/>
                    <a:pt x="44" y="149"/>
                    <a:pt x="44" y="109"/>
                  </a:cubicBezTo>
                  <a:cubicBezTo>
                    <a:pt x="44" y="72"/>
                    <a:pt x="67" y="51"/>
                    <a:pt x="107" y="51"/>
                  </a:cubicBezTo>
                  <a:lnTo>
                    <a:pt x="323" y="51"/>
                  </a:lnTo>
                  <a:lnTo>
                    <a:pt x="323" y="0"/>
                  </a:lnTo>
                  <a:lnTo>
                    <a:pt x="87" y="0"/>
                  </a:lnTo>
                  <a:cubicBezTo>
                    <a:pt x="31" y="0"/>
                    <a:pt x="0" y="33"/>
                    <a:pt x="0" y="91"/>
                  </a:cubicBezTo>
                  <a:cubicBezTo>
                    <a:pt x="0" y="133"/>
                    <a:pt x="13" y="158"/>
                    <a:pt x="48" y="188"/>
                  </a:cubicBezTo>
                  <a:cubicBezTo>
                    <a:pt x="14" y="206"/>
                    <a:pt x="0" y="231"/>
                    <a:pt x="0" y="272"/>
                  </a:cubicBezTo>
                  <a:cubicBezTo>
                    <a:pt x="0" y="314"/>
                    <a:pt x="16" y="342"/>
                    <a:pt x="53" y="369"/>
                  </a:cubicBezTo>
                  <a:lnTo>
                    <a:pt x="9" y="369"/>
                  </a:lnTo>
                  <a:lnTo>
                    <a:pt x="9" y="41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72"/>
            <p:cNvSpPr>
              <a:spLocks noEditPoints="1"/>
            </p:cNvSpPr>
            <p:nvPr/>
          </p:nvSpPr>
          <p:spPr bwMode="auto">
            <a:xfrm>
              <a:off x="4609" y="2250"/>
              <a:ext cx="174" cy="53"/>
            </a:xfrm>
            <a:custGeom>
              <a:avLst/>
              <a:gdLst>
                <a:gd name="T0" fmla="*/ 183 w 337"/>
                <a:gd name="T1" fmla="*/ 0 h 283"/>
                <a:gd name="T2" fmla="*/ 183 w 337"/>
                <a:gd name="T3" fmla="*/ 0 h 283"/>
                <a:gd name="T4" fmla="*/ 83 w 337"/>
                <a:gd name="T5" fmla="*/ 12 h 283"/>
                <a:gd name="T6" fmla="*/ 0 w 337"/>
                <a:gd name="T7" fmla="*/ 139 h 283"/>
                <a:gd name="T8" fmla="*/ 170 w 337"/>
                <a:gd name="T9" fmla="*/ 283 h 283"/>
                <a:gd name="T10" fmla="*/ 337 w 337"/>
                <a:gd name="T11" fmla="*/ 140 h 283"/>
                <a:gd name="T12" fmla="*/ 228 w 337"/>
                <a:gd name="T13" fmla="*/ 6 h 283"/>
                <a:gd name="T14" fmla="*/ 228 w 337"/>
                <a:gd name="T15" fmla="*/ 57 h 283"/>
                <a:gd name="T16" fmla="*/ 290 w 337"/>
                <a:gd name="T17" fmla="*/ 139 h 283"/>
                <a:gd name="T18" fmla="*/ 250 w 337"/>
                <a:gd name="T19" fmla="*/ 214 h 283"/>
                <a:gd name="T20" fmla="*/ 183 w 337"/>
                <a:gd name="T21" fmla="*/ 231 h 283"/>
                <a:gd name="T22" fmla="*/ 183 w 337"/>
                <a:gd name="T23" fmla="*/ 0 h 283"/>
                <a:gd name="T24" fmla="*/ 142 w 337"/>
                <a:gd name="T25" fmla="*/ 230 h 283"/>
                <a:gd name="T26" fmla="*/ 142 w 337"/>
                <a:gd name="T27" fmla="*/ 230 h 283"/>
                <a:gd name="T28" fmla="*/ 46 w 337"/>
                <a:gd name="T29" fmla="*/ 140 h 283"/>
                <a:gd name="T30" fmla="*/ 138 w 337"/>
                <a:gd name="T31" fmla="*/ 53 h 283"/>
                <a:gd name="T32" fmla="*/ 142 w 337"/>
                <a:gd name="T33" fmla="*/ 54 h 283"/>
                <a:gd name="T34" fmla="*/ 142 w 337"/>
                <a:gd name="T35" fmla="*/ 23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7" h="283">
                  <a:moveTo>
                    <a:pt x="183" y="0"/>
                  </a:moveTo>
                  <a:lnTo>
                    <a:pt x="183" y="0"/>
                  </a:lnTo>
                  <a:cubicBezTo>
                    <a:pt x="135" y="0"/>
                    <a:pt x="106" y="3"/>
                    <a:pt x="83" y="12"/>
                  </a:cubicBezTo>
                  <a:cubicBezTo>
                    <a:pt x="31" y="33"/>
                    <a:pt x="0" y="80"/>
                    <a:pt x="0" y="139"/>
                  </a:cubicBezTo>
                  <a:cubicBezTo>
                    <a:pt x="0" y="227"/>
                    <a:pt x="67" y="283"/>
                    <a:pt x="170" y="283"/>
                  </a:cubicBezTo>
                  <a:cubicBezTo>
                    <a:pt x="273" y="283"/>
                    <a:pt x="337" y="228"/>
                    <a:pt x="337" y="140"/>
                  </a:cubicBezTo>
                  <a:cubicBezTo>
                    <a:pt x="337" y="69"/>
                    <a:pt x="296" y="19"/>
                    <a:pt x="228" y="6"/>
                  </a:cubicBezTo>
                  <a:lnTo>
                    <a:pt x="228" y="57"/>
                  </a:lnTo>
                  <a:cubicBezTo>
                    <a:pt x="269" y="70"/>
                    <a:pt x="290" y="98"/>
                    <a:pt x="290" y="139"/>
                  </a:cubicBezTo>
                  <a:cubicBezTo>
                    <a:pt x="290" y="170"/>
                    <a:pt x="276" y="197"/>
                    <a:pt x="250" y="214"/>
                  </a:cubicBezTo>
                  <a:cubicBezTo>
                    <a:pt x="232" y="226"/>
                    <a:pt x="214" y="230"/>
                    <a:pt x="183" y="231"/>
                  </a:cubicBezTo>
                  <a:lnTo>
                    <a:pt x="183" y="0"/>
                  </a:lnTo>
                  <a:close/>
                  <a:moveTo>
                    <a:pt x="142" y="230"/>
                  </a:moveTo>
                  <a:lnTo>
                    <a:pt x="142" y="230"/>
                  </a:lnTo>
                  <a:cubicBezTo>
                    <a:pt x="84" y="225"/>
                    <a:pt x="46" y="190"/>
                    <a:pt x="46" y="140"/>
                  </a:cubicBezTo>
                  <a:cubicBezTo>
                    <a:pt x="46" y="91"/>
                    <a:pt x="87" y="53"/>
                    <a:pt x="138" y="53"/>
                  </a:cubicBezTo>
                  <a:cubicBezTo>
                    <a:pt x="140" y="53"/>
                    <a:pt x="141" y="53"/>
                    <a:pt x="142" y="54"/>
                  </a:cubicBezTo>
                  <a:lnTo>
                    <a:pt x="142" y="23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73"/>
            <p:cNvSpPr>
              <a:spLocks/>
            </p:cNvSpPr>
            <p:nvPr/>
          </p:nvSpPr>
          <p:spPr bwMode="auto">
            <a:xfrm>
              <a:off x="4609" y="2190"/>
              <a:ext cx="166" cy="47"/>
            </a:xfrm>
            <a:custGeom>
              <a:avLst/>
              <a:gdLst>
                <a:gd name="T0" fmla="*/ 9 w 323"/>
                <a:gd name="T1" fmla="*/ 249 h 249"/>
                <a:gd name="T2" fmla="*/ 9 w 323"/>
                <a:gd name="T3" fmla="*/ 249 h 249"/>
                <a:gd name="T4" fmla="*/ 323 w 323"/>
                <a:gd name="T5" fmla="*/ 249 h 249"/>
                <a:gd name="T6" fmla="*/ 323 w 323"/>
                <a:gd name="T7" fmla="*/ 199 h 249"/>
                <a:gd name="T8" fmla="*/ 150 w 323"/>
                <a:gd name="T9" fmla="*/ 199 h 249"/>
                <a:gd name="T10" fmla="*/ 44 w 323"/>
                <a:gd name="T11" fmla="*/ 114 h 249"/>
                <a:gd name="T12" fmla="*/ 105 w 323"/>
                <a:gd name="T13" fmla="*/ 49 h 249"/>
                <a:gd name="T14" fmla="*/ 323 w 323"/>
                <a:gd name="T15" fmla="*/ 49 h 249"/>
                <a:gd name="T16" fmla="*/ 323 w 323"/>
                <a:gd name="T17" fmla="*/ 0 h 249"/>
                <a:gd name="T18" fmla="*/ 86 w 323"/>
                <a:gd name="T19" fmla="*/ 0 h 249"/>
                <a:gd name="T20" fmla="*/ 0 w 323"/>
                <a:gd name="T21" fmla="*/ 99 h 249"/>
                <a:gd name="T22" fmla="*/ 62 w 323"/>
                <a:gd name="T23" fmla="*/ 203 h 249"/>
                <a:gd name="T24" fmla="*/ 9 w 323"/>
                <a:gd name="T25" fmla="*/ 203 h 249"/>
                <a:gd name="T26" fmla="*/ 9 w 323"/>
                <a:gd name="T27" fmla="*/ 249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3" h="249">
                  <a:moveTo>
                    <a:pt x="9" y="249"/>
                  </a:moveTo>
                  <a:lnTo>
                    <a:pt x="9" y="249"/>
                  </a:lnTo>
                  <a:lnTo>
                    <a:pt x="323" y="249"/>
                  </a:lnTo>
                  <a:lnTo>
                    <a:pt x="323" y="199"/>
                  </a:lnTo>
                  <a:lnTo>
                    <a:pt x="150" y="199"/>
                  </a:lnTo>
                  <a:cubicBezTo>
                    <a:pt x="86" y="199"/>
                    <a:pt x="44" y="166"/>
                    <a:pt x="44" y="114"/>
                  </a:cubicBezTo>
                  <a:cubicBezTo>
                    <a:pt x="44" y="74"/>
                    <a:pt x="68" y="49"/>
                    <a:pt x="105" y="49"/>
                  </a:cubicBezTo>
                  <a:lnTo>
                    <a:pt x="323" y="49"/>
                  </a:lnTo>
                  <a:lnTo>
                    <a:pt x="323" y="0"/>
                  </a:lnTo>
                  <a:lnTo>
                    <a:pt x="86" y="0"/>
                  </a:lnTo>
                  <a:cubicBezTo>
                    <a:pt x="34" y="0"/>
                    <a:pt x="0" y="39"/>
                    <a:pt x="0" y="99"/>
                  </a:cubicBezTo>
                  <a:cubicBezTo>
                    <a:pt x="0" y="146"/>
                    <a:pt x="18" y="176"/>
                    <a:pt x="62" y="203"/>
                  </a:cubicBezTo>
                  <a:lnTo>
                    <a:pt x="9" y="203"/>
                  </a:lnTo>
                  <a:lnTo>
                    <a:pt x="9" y="24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74"/>
            <p:cNvSpPr>
              <a:spLocks/>
            </p:cNvSpPr>
            <p:nvPr/>
          </p:nvSpPr>
          <p:spPr bwMode="auto">
            <a:xfrm>
              <a:off x="4570" y="2153"/>
              <a:ext cx="213" cy="27"/>
            </a:xfrm>
            <a:custGeom>
              <a:avLst/>
              <a:gdLst>
                <a:gd name="T0" fmla="*/ 86 w 414"/>
                <a:gd name="T1" fmla="*/ 0 h 143"/>
                <a:gd name="T2" fmla="*/ 86 w 414"/>
                <a:gd name="T3" fmla="*/ 0 h 143"/>
                <a:gd name="T4" fmla="*/ 86 w 414"/>
                <a:gd name="T5" fmla="*/ 51 h 143"/>
                <a:gd name="T6" fmla="*/ 0 w 414"/>
                <a:gd name="T7" fmla="*/ 51 h 143"/>
                <a:gd name="T8" fmla="*/ 0 w 414"/>
                <a:gd name="T9" fmla="*/ 101 h 143"/>
                <a:gd name="T10" fmla="*/ 86 w 414"/>
                <a:gd name="T11" fmla="*/ 101 h 143"/>
                <a:gd name="T12" fmla="*/ 86 w 414"/>
                <a:gd name="T13" fmla="*/ 143 h 143"/>
                <a:gd name="T14" fmla="*/ 127 w 414"/>
                <a:gd name="T15" fmla="*/ 143 h 143"/>
                <a:gd name="T16" fmla="*/ 127 w 414"/>
                <a:gd name="T17" fmla="*/ 101 h 143"/>
                <a:gd name="T18" fmla="*/ 364 w 414"/>
                <a:gd name="T19" fmla="*/ 101 h 143"/>
                <a:gd name="T20" fmla="*/ 414 w 414"/>
                <a:gd name="T21" fmla="*/ 40 h 143"/>
                <a:gd name="T22" fmla="*/ 409 w 414"/>
                <a:gd name="T23" fmla="*/ 0 h 143"/>
                <a:gd name="T24" fmla="*/ 367 w 414"/>
                <a:gd name="T25" fmla="*/ 0 h 143"/>
                <a:gd name="T26" fmla="*/ 370 w 414"/>
                <a:gd name="T27" fmla="*/ 24 h 143"/>
                <a:gd name="T28" fmla="*/ 342 w 414"/>
                <a:gd name="T29" fmla="*/ 51 h 143"/>
                <a:gd name="T30" fmla="*/ 127 w 414"/>
                <a:gd name="T31" fmla="*/ 51 h 143"/>
                <a:gd name="T32" fmla="*/ 127 w 414"/>
                <a:gd name="T33" fmla="*/ 0 h 143"/>
                <a:gd name="T34" fmla="*/ 86 w 414"/>
                <a:gd name="T3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4" h="143">
                  <a:moveTo>
                    <a:pt x="86" y="0"/>
                  </a:moveTo>
                  <a:lnTo>
                    <a:pt x="86" y="0"/>
                  </a:lnTo>
                  <a:lnTo>
                    <a:pt x="86" y="51"/>
                  </a:lnTo>
                  <a:lnTo>
                    <a:pt x="0" y="51"/>
                  </a:lnTo>
                  <a:lnTo>
                    <a:pt x="0" y="101"/>
                  </a:lnTo>
                  <a:lnTo>
                    <a:pt x="86" y="101"/>
                  </a:lnTo>
                  <a:lnTo>
                    <a:pt x="86" y="143"/>
                  </a:lnTo>
                  <a:lnTo>
                    <a:pt x="127" y="143"/>
                  </a:lnTo>
                  <a:lnTo>
                    <a:pt x="127" y="101"/>
                  </a:lnTo>
                  <a:lnTo>
                    <a:pt x="364" y="101"/>
                  </a:lnTo>
                  <a:cubicBezTo>
                    <a:pt x="396" y="101"/>
                    <a:pt x="414" y="79"/>
                    <a:pt x="414" y="40"/>
                  </a:cubicBezTo>
                  <a:cubicBezTo>
                    <a:pt x="414" y="28"/>
                    <a:pt x="412" y="16"/>
                    <a:pt x="409" y="0"/>
                  </a:cubicBezTo>
                  <a:lnTo>
                    <a:pt x="367" y="0"/>
                  </a:lnTo>
                  <a:cubicBezTo>
                    <a:pt x="369" y="6"/>
                    <a:pt x="370" y="14"/>
                    <a:pt x="370" y="24"/>
                  </a:cubicBezTo>
                  <a:cubicBezTo>
                    <a:pt x="370" y="45"/>
                    <a:pt x="364" y="51"/>
                    <a:pt x="342" y="51"/>
                  </a:cubicBezTo>
                  <a:lnTo>
                    <a:pt x="127" y="51"/>
                  </a:lnTo>
                  <a:lnTo>
                    <a:pt x="127" y="0"/>
                  </a:lnTo>
                  <a:lnTo>
                    <a:pt x="8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75"/>
            <p:cNvSpPr>
              <a:spLocks/>
            </p:cNvSpPr>
            <p:nvPr/>
          </p:nvSpPr>
          <p:spPr bwMode="auto">
            <a:xfrm>
              <a:off x="4551" y="2086"/>
              <a:ext cx="290" cy="25"/>
            </a:xfrm>
            <a:custGeom>
              <a:avLst/>
              <a:gdLst>
                <a:gd name="T0" fmla="*/ 0 w 564"/>
                <a:gd name="T1" fmla="*/ 33 h 130"/>
                <a:gd name="T2" fmla="*/ 0 w 564"/>
                <a:gd name="T3" fmla="*/ 33 h 130"/>
                <a:gd name="T4" fmla="*/ 282 w 564"/>
                <a:gd name="T5" fmla="*/ 130 h 130"/>
                <a:gd name="T6" fmla="*/ 564 w 564"/>
                <a:gd name="T7" fmla="*/ 33 h 130"/>
                <a:gd name="T8" fmla="*/ 564 w 564"/>
                <a:gd name="T9" fmla="*/ 0 h 130"/>
                <a:gd name="T10" fmla="*/ 282 w 564"/>
                <a:gd name="T11" fmla="*/ 82 h 130"/>
                <a:gd name="T12" fmla="*/ 0 w 564"/>
                <a:gd name="T13" fmla="*/ 0 h 130"/>
                <a:gd name="T14" fmla="*/ 0 w 564"/>
                <a:gd name="T15" fmla="*/ 33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4" h="130">
                  <a:moveTo>
                    <a:pt x="0" y="33"/>
                  </a:moveTo>
                  <a:lnTo>
                    <a:pt x="0" y="33"/>
                  </a:lnTo>
                  <a:cubicBezTo>
                    <a:pt x="79" y="93"/>
                    <a:pt x="188" y="130"/>
                    <a:pt x="282" y="130"/>
                  </a:cubicBezTo>
                  <a:cubicBezTo>
                    <a:pt x="376" y="130"/>
                    <a:pt x="485" y="93"/>
                    <a:pt x="564" y="33"/>
                  </a:cubicBezTo>
                  <a:lnTo>
                    <a:pt x="564" y="0"/>
                  </a:lnTo>
                  <a:cubicBezTo>
                    <a:pt x="478" y="53"/>
                    <a:pt x="378" y="82"/>
                    <a:pt x="282" y="82"/>
                  </a:cubicBezTo>
                  <a:cubicBezTo>
                    <a:pt x="186" y="82"/>
                    <a:pt x="85" y="53"/>
                    <a:pt x="0" y="0"/>
                  </a:cubicBezTo>
                  <a:lnTo>
                    <a:pt x="0" y="3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76"/>
            <p:cNvSpPr>
              <a:spLocks noEditPoints="1"/>
            </p:cNvSpPr>
            <p:nvPr/>
          </p:nvSpPr>
          <p:spPr bwMode="auto">
            <a:xfrm>
              <a:off x="4551" y="2064"/>
              <a:ext cx="224" cy="10"/>
            </a:xfrm>
            <a:custGeom>
              <a:avLst/>
              <a:gdLst>
                <a:gd name="T0" fmla="*/ 123 w 437"/>
                <a:gd name="T1" fmla="*/ 0 h 51"/>
                <a:gd name="T2" fmla="*/ 123 w 437"/>
                <a:gd name="T3" fmla="*/ 0 h 51"/>
                <a:gd name="T4" fmla="*/ 123 w 437"/>
                <a:gd name="T5" fmla="*/ 50 h 51"/>
                <a:gd name="T6" fmla="*/ 437 w 437"/>
                <a:gd name="T7" fmla="*/ 50 h 51"/>
                <a:gd name="T8" fmla="*/ 437 w 437"/>
                <a:gd name="T9" fmla="*/ 0 h 51"/>
                <a:gd name="T10" fmla="*/ 123 w 437"/>
                <a:gd name="T11" fmla="*/ 0 h 51"/>
                <a:gd name="T12" fmla="*/ 0 w 437"/>
                <a:gd name="T13" fmla="*/ 0 h 51"/>
                <a:gd name="T14" fmla="*/ 0 w 437"/>
                <a:gd name="T15" fmla="*/ 0 h 51"/>
                <a:gd name="T16" fmla="*/ 0 w 437"/>
                <a:gd name="T17" fmla="*/ 51 h 51"/>
                <a:gd name="T18" fmla="*/ 63 w 437"/>
                <a:gd name="T19" fmla="*/ 51 h 51"/>
                <a:gd name="T20" fmla="*/ 63 w 437"/>
                <a:gd name="T21" fmla="*/ 0 h 51"/>
                <a:gd name="T22" fmla="*/ 0 w 437"/>
                <a:gd name="T23"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7" h="51">
                  <a:moveTo>
                    <a:pt x="123" y="0"/>
                  </a:moveTo>
                  <a:lnTo>
                    <a:pt x="123" y="0"/>
                  </a:lnTo>
                  <a:lnTo>
                    <a:pt x="123" y="50"/>
                  </a:lnTo>
                  <a:lnTo>
                    <a:pt x="437" y="50"/>
                  </a:lnTo>
                  <a:lnTo>
                    <a:pt x="437" y="0"/>
                  </a:lnTo>
                  <a:lnTo>
                    <a:pt x="123" y="0"/>
                  </a:lnTo>
                  <a:close/>
                  <a:moveTo>
                    <a:pt x="0" y="0"/>
                  </a:moveTo>
                  <a:lnTo>
                    <a:pt x="0" y="0"/>
                  </a:lnTo>
                  <a:lnTo>
                    <a:pt x="0" y="51"/>
                  </a:lnTo>
                  <a:lnTo>
                    <a:pt x="63" y="51"/>
                  </a:lnTo>
                  <a:lnTo>
                    <a:pt x="63"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77"/>
            <p:cNvSpPr>
              <a:spLocks/>
            </p:cNvSpPr>
            <p:nvPr/>
          </p:nvSpPr>
          <p:spPr bwMode="auto">
            <a:xfrm>
              <a:off x="4609" y="2001"/>
              <a:ext cx="166" cy="47"/>
            </a:xfrm>
            <a:custGeom>
              <a:avLst/>
              <a:gdLst>
                <a:gd name="T0" fmla="*/ 9 w 323"/>
                <a:gd name="T1" fmla="*/ 250 h 250"/>
                <a:gd name="T2" fmla="*/ 9 w 323"/>
                <a:gd name="T3" fmla="*/ 250 h 250"/>
                <a:gd name="T4" fmla="*/ 323 w 323"/>
                <a:gd name="T5" fmla="*/ 250 h 250"/>
                <a:gd name="T6" fmla="*/ 323 w 323"/>
                <a:gd name="T7" fmla="*/ 200 h 250"/>
                <a:gd name="T8" fmla="*/ 150 w 323"/>
                <a:gd name="T9" fmla="*/ 200 h 250"/>
                <a:gd name="T10" fmla="*/ 44 w 323"/>
                <a:gd name="T11" fmla="*/ 115 h 250"/>
                <a:gd name="T12" fmla="*/ 105 w 323"/>
                <a:gd name="T13" fmla="*/ 50 h 250"/>
                <a:gd name="T14" fmla="*/ 323 w 323"/>
                <a:gd name="T15" fmla="*/ 50 h 250"/>
                <a:gd name="T16" fmla="*/ 323 w 323"/>
                <a:gd name="T17" fmla="*/ 0 h 250"/>
                <a:gd name="T18" fmla="*/ 86 w 323"/>
                <a:gd name="T19" fmla="*/ 0 h 250"/>
                <a:gd name="T20" fmla="*/ 0 w 323"/>
                <a:gd name="T21" fmla="*/ 100 h 250"/>
                <a:gd name="T22" fmla="*/ 62 w 323"/>
                <a:gd name="T23" fmla="*/ 204 h 250"/>
                <a:gd name="T24" fmla="*/ 9 w 323"/>
                <a:gd name="T25" fmla="*/ 204 h 250"/>
                <a:gd name="T26" fmla="*/ 9 w 323"/>
                <a:gd name="T27" fmla="*/ 25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3" h="250">
                  <a:moveTo>
                    <a:pt x="9" y="250"/>
                  </a:moveTo>
                  <a:lnTo>
                    <a:pt x="9" y="250"/>
                  </a:lnTo>
                  <a:lnTo>
                    <a:pt x="323" y="250"/>
                  </a:lnTo>
                  <a:lnTo>
                    <a:pt x="323" y="200"/>
                  </a:lnTo>
                  <a:lnTo>
                    <a:pt x="150" y="200"/>
                  </a:lnTo>
                  <a:cubicBezTo>
                    <a:pt x="86" y="200"/>
                    <a:pt x="44" y="166"/>
                    <a:pt x="44" y="115"/>
                  </a:cubicBezTo>
                  <a:cubicBezTo>
                    <a:pt x="44" y="75"/>
                    <a:pt x="68" y="50"/>
                    <a:pt x="105" y="50"/>
                  </a:cubicBezTo>
                  <a:lnTo>
                    <a:pt x="323" y="50"/>
                  </a:lnTo>
                  <a:lnTo>
                    <a:pt x="323" y="0"/>
                  </a:lnTo>
                  <a:lnTo>
                    <a:pt x="86" y="0"/>
                  </a:lnTo>
                  <a:cubicBezTo>
                    <a:pt x="34" y="0"/>
                    <a:pt x="0" y="39"/>
                    <a:pt x="0" y="100"/>
                  </a:cubicBezTo>
                  <a:cubicBezTo>
                    <a:pt x="0" y="147"/>
                    <a:pt x="18" y="177"/>
                    <a:pt x="62" y="204"/>
                  </a:cubicBezTo>
                  <a:lnTo>
                    <a:pt x="9" y="204"/>
                  </a:lnTo>
                  <a:lnTo>
                    <a:pt x="9" y="25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78"/>
            <p:cNvSpPr>
              <a:spLocks/>
            </p:cNvSpPr>
            <p:nvPr/>
          </p:nvSpPr>
          <p:spPr bwMode="auto">
            <a:xfrm>
              <a:off x="4609" y="1939"/>
              <a:ext cx="174" cy="50"/>
            </a:xfrm>
            <a:custGeom>
              <a:avLst/>
              <a:gdLst>
                <a:gd name="T0" fmla="*/ 114 w 337"/>
                <a:gd name="T1" fmla="*/ 3 h 267"/>
                <a:gd name="T2" fmla="*/ 114 w 337"/>
                <a:gd name="T3" fmla="*/ 3 h 267"/>
                <a:gd name="T4" fmla="*/ 47 w 337"/>
                <a:gd name="T5" fmla="*/ 24 h 267"/>
                <a:gd name="T6" fmla="*/ 0 w 337"/>
                <a:gd name="T7" fmla="*/ 127 h 267"/>
                <a:gd name="T8" fmla="*/ 171 w 337"/>
                <a:gd name="T9" fmla="*/ 267 h 267"/>
                <a:gd name="T10" fmla="*/ 337 w 337"/>
                <a:gd name="T11" fmla="*/ 128 h 267"/>
                <a:gd name="T12" fmla="*/ 215 w 337"/>
                <a:gd name="T13" fmla="*/ 0 h 267"/>
                <a:gd name="T14" fmla="*/ 215 w 337"/>
                <a:gd name="T15" fmla="*/ 50 h 267"/>
                <a:gd name="T16" fmla="*/ 290 w 337"/>
                <a:gd name="T17" fmla="*/ 127 h 267"/>
                <a:gd name="T18" fmla="*/ 171 w 337"/>
                <a:gd name="T19" fmla="*/ 215 h 267"/>
                <a:gd name="T20" fmla="*/ 46 w 337"/>
                <a:gd name="T21" fmla="*/ 128 h 267"/>
                <a:gd name="T22" fmla="*/ 114 w 337"/>
                <a:gd name="T23" fmla="*/ 54 h 267"/>
                <a:gd name="T24" fmla="*/ 114 w 337"/>
                <a:gd name="T25" fmla="*/ 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 h="267">
                  <a:moveTo>
                    <a:pt x="114" y="3"/>
                  </a:moveTo>
                  <a:lnTo>
                    <a:pt x="114" y="3"/>
                  </a:lnTo>
                  <a:cubicBezTo>
                    <a:pt x="84" y="6"/>
                    <a:pt x="64" y="12"/>
                    <a:pt x="47" y="24"/>
                  </a:cubicBezTo>
                  <a:cubicBezTo>
                    <a:pt x="17" y="46"/>
                    <a:pt x="0" y="84"/>
                    <a:pt x="0" y="127"/>
                  </a:cubicBezTo>
                  <a:cubicBezTo>
                    <a:pt x="0" y="212"/>
                    <a:pt x="67" y="267"/>
                    <a:pt x="171" y="267"/>
                  </a:cubicBezTo>
                  <a:cubicBezTo>
                    <a:pt x="273" y="267"/>
                    <a:pt x="337" y="213"/>
                    <a:pt x="337" y="128"/>
                  </a:cubicBezTo>
                  <a:cubicBezTo>
                    <a:pt x="337" y="53"/>
                    <a:pt x="292" y="6"/>
                    <a:pt x="215" y="0"/>
                  </a:cubicBezTo>
                  <a:lnTo>
                    <a:pt x="215" y="50"/>
                  </a:lnTo>
                  <a:cubicBezTo>
                    <a:pt x="265" y="58"/>
                    <a:pt x="290" y="84"/>
                    <a:pt x="290" y="127"/>
                  </a:cubicBezTo>
                  <a:cubicBezTo>
                    <a:pt x="290" y="182"/>
                    <a:pt x="246" y="215"/>
                    <a:pt x="171" y="215"/>
                  </a:cubicBezTo>
                  <a:cubicBezTo>
                    <a:pt x="93" y="215"/>
                    <a:pt x="46" y="182"/>
                    <a:pt x="46" y="128"/>
                  </a:cubicBezTo>
                  <a:cubicBezTo>
                    <a:pt x="46" y="86"/>
                    <a:pt x="71" y="60"/>
                    <a:pt x="114" y="54"/>
                  </a:cubicBezTo>
                  <a:lnTo>
                    <a:pt x="114"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79"/>
            <p:cNvSpPr>
              <a:spLocks/>
            </p:cNvSpPr>
            <p:nvPr/>
          </p:nvSpPr>
          <p:spPr bwMode="auto">
            <a:xfrm>
              <a:off x="4551" y="1881"/>
              <a:ext cx="224" cy="47"/>
            </a:xfrm>
            <a:custGeom>
              <a:avLst/>
              <a:gdLst>
                <a:gd name="T0" fmla="*/ 0 w 437"/>
                <a:gd name="T1" fmla="*/ 250 h 250"/>
                <a:gd name="T2" fmla="*/ 0 w 437"/>
                <a:gd name="T3" fmla="*/ 250 h 250"/>
                <a:gd name="T4" fmla="*/ 437 w 437"/>
                <a:gd name="T5" fmla="*/ 250 h 250"/>
                <a:gd name="T6" fmla="*/ 437 w 437"/>
                <a:gd name="T7" fmla="*/ 200 h 250"/>
                <a:gd name="T8" fmla="*/ 264 w 437"/>
                <a:gd name="T9" fmla="*/ 200 h 250"/>
                <a:gd name="T10" fmla="*/ 158 w 437"/>
                <a:gd name="T11" fmla="*/ 115 h 250"/>
                <a:gd name="T12" fmla="*/ 172 w 437"/>
                <a:gd name="T13" fmla="*/ 70 h 250"/>
                <a:gd name="T14" fmla="*/ 219 w 437"/>
                <a:gd name="T15" fmla="*/ 50 h 250"/>
                <a:gd name="T16" fmla="*/ 437 w 437"/>
                <a:gd name="T17" fmla="*/ 50 h 250"/>
                <a:gd name="T18" fmla="*/ 437 w 437"/>
                <a:gd name="T19" fmla="*/ 0 h 250"/>
                <a:gd name="T20" fmla="*/ 200 w 437"/>
                <a:gd name="T21" fmla="*/ 0 h 250"/>
                <a:gd name="T22" fmla="*/ 114 w 437"/>
                <a:gd name="T23" fmla="*/ 99 h 250"/>
                <a:gd name="T24" fmla="*/ 166 w 437"/>
                <a:gd name="T25" fmla="*/ 200 h 250"/>
                <a:gd name="T26" fmla="*/ 0 w 437"/>
                <a:gd name="T27" fmla="*/ 200 h 250"/>
                <a:gd name="T28" fmla="*/ 0 w 437"/>
                <a:gd name="T29" fmla="*/ 25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7" h="250">
                  <a:moveTo>
                    <a:pt x="0" y="250"/>
                  </a:moveTo>
                  <a:lnTo>
                    <a:pt x="0" y="250"/>
                  </a:lnTo>
                  <a:lnTo>
                    <a:pt x="437" y="250"/>
                  </a:lnTo>
                  <a:lnTo>
                    <a:pt x="437" y="200"/>
                  </a:lnTo>
                  <a:lnTo>
                    <a:pt x="264" y="200"/>
                  </a:lnTo>
                  <a:cubicBezTo>
                    <a:pt x="200" y="200"/>
                    <a:pt x="158" y="166"/>
                    <a:pt x="158" y="115"/>
                  </a:cubicBezTo>
                  <a:cubicBezTo>
                    <a:pt x="158" y="99"/>
                    <a:pt x="163" y="82"/>
                    <a:pt x="172" y="70"/>
                  </a:cubicBezTo>
                  <a:cubicBezTo>
                    <a:pt x="182" y="56"/>
                    <a:pt x="197" y="50"/>
                    <a:pt x="219" y="50"/>
                  </a:cubicBezTo>
                  <a:lnTo>
                    <a:pt x="437" y="50"/>
                  </a:lnTo>
                  <a:lnTo>
                    <a:pt x="437" y="0"/>
                  </a:lnTo>
                  <a:lnTo>
                    <a:pt x="200" y="0"/>
                  </a:lnTo>
                  <a:cubicBezTo>
                    <a:pt x="147" y="0"/>
                    <a:pt x="114" y="38"/>
                    <a:pt x="114" y="99"/>
                  </a:cubicBezTo>
                  <a:cubicBezTo>
                    <a:pt x="114" y="144"/>
                    <a:pt x="128" y="171"/>
                    <a:pt x="166" y="200"/>
                  </a:cubicBezTo>
                  <a:lnTo>
                    <a:pt x="0" y="200"/>
                  </a:lnTo>
                  <a:lnTo>
                    <a:pt x="0" y="25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80"/>
            <p:cNvSpPr>
              <a:spLocks noEditPoints="1"/>
            </p:cNvSpPr>
            <p:nvPr/>
          </p:nvSpPr>
          <p:spPr bwMode="auto">
            <a:xfrm>
              <a:off x="4609" y="1815"/>
              <a:ext cx="174" cy="54"/>
            </a:xfrm>
            <a:custGeom>
              <a:avLst/>
              <a:gdLst>
                <a:gd name="T0" fmla="*/ 183 w 337"/>
                <a:gd name="T1" fmla="*/ 0 h 283"/>
                <a:gd name="T2" fmla="*/ 183 w 337"/>
                <a:gd name="T3" fmla="*/ 0 h 283"/>
                <a:gd name="T4" fmla="*/ 83 w 337"/>
                <a:gd name="T5" fmla="*/ 12 h 283"/>
                <a:gd name="T6" fmla="*/ 0 w 337"/>
                <a:gd name="T7" fmla="*/ 139 h 283"/>
                <a:gd name="T8" fmla="*/ 170 w 337"/>
                <a:gd name="T9" fmla="*/ 283 h 283"/>
                <a:gd name="T10" fmla="*/ 337 w 337"/>
                <a:gd name="T11" fmla="*/ 140 h 283"/>
                <a:gd name="T12" fmla="*/ 228 w 337"/>
                <a:gd name="T13" fmla="*/ 6 h 283"/>
                <a:gd name="T14" fmla="*/ 228 w 337"/>
                <a:gd name="T15" fmla="*/ 57 h 283"/>
                <a:gd name="T16" fmla="*/ 290 w 337"/>
                <a:gd name="T17" fmla="*/ 139 h 283"/>
                <a:gd name="T18" fmla="*/ 250 w 337"/>
                <a:gd name="T19" fmla="*/ 214 h 283"/>
                <a:gd name="T20" fmla="*/ 183 w 337"/>
                <a:gd name="T21" fmla="*/ 231 h 283"/>
                <a:gd name="T22" fmla="*/ 183 w 337"/>
                <a:gd name="T23" fmla="*/ 0 h 283"/>
                <a:gd name="T24" fmla="*/ 142 w 337"/>
                <a:gd name="T25" fmla="*/ 230 h 283"/>
                <a:gd name="T26" fmla="*/ 142 w 337"/>
                <a:gd name="T27" fmla="*/ 230 h 283"/>
                <a:gd name="T28" fmla="*/ 46 w 337"/>
                <a:gd name="T29" fmla="*/ 140 h 283"/>
                <a:gd name="T30" fmla="*/ 138 w 337"/>
                <a:gd name="T31" fmla="*/ 53 h 283"/>
                <a:gd name="T32" fmla="*/ 142 w 337"/>
                <a:gd name="T33" fmla="*/ 54 h 283"/>
                <a:gd name="T34" fmla="*/ 142 w 337"/>
                <a:gd name="T35" fmla="*/ 23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7" h="283">
                  <a:moveTo>
                    <a:pt x="183" y="0"/>
                  </a:moveTo>
                  <a:lnTo>
                    <a:pt x="183" y="0"/>
                  </a:lnTo>
                  <a:cubicBezTo>
                    <a:pt x="135" y="0"/>
                    <a:pt x="106" y="3"/>
                    <a:pt x="83" y="12"/>
                  </a:cubicBezTo>
                  <a:cubicBezTo>
                    <a:pt x="31" y="33"/>
                    <a:pt x="0" y="80"/>
                    <a:pt x="0" y="139"/>
                  </a:cubicBezTo>
                  <a:cubicBezTo>
                    <a:pt x="0" y="227"/>
                    <a:pt x="67" y="283"/>
                    <a:pt x="170" y="283"/>
                  </a:cubicBezTo>
                  <a:cubicBezTo>
                    <a:pt x="273" y="283"/>
                    <a:pt x="337" y="228"/>
                    <a:pt x="337" y="140"/>
                  </a:cubicBezTo>
                  <a:cubicBezTo>
                    <a:pt x="337" y="69"/>
                    <a:pt x="296" y="19"/>
                    <a:pt x="228" y="6"/>
                  </a:cubicBezTo>
                  <a:lnTo>
                    <a:pt x="228" y="57"/>
                  </a:lnTo>
                  <a:cubicBezTo>
                    <a:pt x="269" y="70"/>
                    <a:pt x="290" y="98"/>
                    <a:pt x="290" y="139"/>
                  </a:cubicBezTo>
                  <a:cubicBezTo>
                    <a:pt x="290" y="170"/>
                    <a:pt x="276" y="197"/>
                    <a:pt x="250" y="214"/>
                  </a:cubicBezTo>
                  <a:cubicBezTo>
                    <a:pt x="232" y="226"/>
                    <a:pt x="214" y="230"/>
                    <a:pt x="183" y="231"/>
                  </a:cubicBezTo>
                  <a:lnTo>
                    <a:pt x="183" y="0"/>
                  </a:lnTo>
                  <a:close/>
                  <a:moveTo>
                    <a:pt x="142" y="230"/>
                  </a:moveTo>
                  <a:lnTo>
                    <a:pt x="142" y="230"/>
                  </a:lnTo>
                  <a:cubicBezTo>
                    <a:pt x="84" y="225"/>
                    <a:pt x="46" y="190"/>
                    <a:pt x="46" y="140"/>
                  </a:cubicBezTo>
                  <a:cubicBezTo>
                    <a:pt x="46" y="91"/>
                    <a:pt x="87" y="53"/>
                    <a:pt x="138" y="53"/>
                  </a:cubicBezTo>
                  <a:cubicBezTo>
                    <a:pt x="140" y="53"/>
                    <a:pt x="141" y="53"/>
                    <a:pt x="142" y="54"/>
                  </a:cubicBezTo>
                  <a:lnTo>
                    <a:pt x="142" y="23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81"/>
            <p:cNvSpPr>
              <a:spLocks/>
            </p:cNvSpPr>
            <p:nvPr/>
          </p:nvSpPr>
          <p:spPr bwMode="auto">
            <a:xfrm>
              <a:off x="4609" y="1758"/>
              <a:ext cx="174" cy="48"/>
            </a:xfrm>
            <a:custGeom>
              <a:avLst/>
              <a:gdLst>
                <a:gd name="T0" fmla="*/ 96 w 337"/>
                <a:gd name="T1" fmla="*/ 13 h 255"/>
                <a:gd name="T2" fmla="*/ 96 w 337"/>
                <a:gd name="T3" fmla="*/ 13 h 255"/>
                <a:gd name="T4" fmla="*/ 0 w 337"/>
                <a:gd name="T5" fmla="*/ 127 h 255"/>
                <a:gd name="T6" fmla="*/ 96 w 337"/>
                <a:gd name="T7" fmla="*/ 247 h 255"/>
                <a:gd name="T8" fmla="*/ 186 w 337"/>
                <a:gd name="T9" fmla="*/ 148 h 255"/>
                <a:gd name="T10" fmla="*/ 198 w 337"/>
                <a:gd name="T11" fmla="*/ 101 h 255"/>
                <a:gd name="T12" fmla="*/ 241 w 337"/>
                <a:gd name="T13" fmla="*/ 52 h 255"/>
                <a:gd name="T14" fmla="*/ 290 w 337"/>
                <a:gd name="T15" fmla="*/ 126 h 255"/>
                <a:gd name="T16" fmla="*/ 270 w 337"/>
                <a:gd name="T17" fmla="*/ 188 h 255"/>
                <a:gd name="T18" fmla="*/ 229 w 337"/>
                <a:gd name="T19" fmla="*/ 202 h 255"/>
                <a:gd name="T20" fmla="*/ 229 w 337"/>
                <a:gd name="T21" fmla="*/ 255 h 255"/>
                <a:gd name="T22" fmla="*/ 337 w 337"/>
                <a:gd name="T23" fmla="*/ 130 h 255"/>
                <a:gd name="T24" fmla="*/ 237 w 337"/>
                <a:gd name="T25" fmla="*/ 0 h 255"/>
                <a:gd name="T26" fmla="*/ 150 w 337"/>
                <a:gd name="T27" fmla="*/ 89 h 255"/>
                <a:gd name="T28" fmla="*/ 138 w 337"/>
                <a:gd name="T29" fmla="*/ 137 h 255"/>
                <a:gd name="T30" fmla="*/ 93 w 337"/>
                <a:gd name="T31" fmla="*/ 195 h 255"/>
                <a:gd name="T32" fmla="*/ 46 w 337"/>
                <a:gd name="T33" fmla="*/ 129 h 255"/>
                <a:gd name="T34" fmla="*/ 96 w 337"/>
                <a:gd name="T35" fmla="*/ 66 h 255"/>
                <a:gd name="T36" fmla="*/ 96 w 337"/>
                <a:gd name="T37" fmla="*/ 13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7" h="255">
                  <a:moveTo>
                    <a:pt x="96" y="13"/>
                  </a:moveTo>
                  <a:lnTo>
                    <a:pt x="96" y="13"/>
                  </a:lnTo>
                  <a:cubicBezTo>
                    <a:pt x="35" y="14"/>
                    <a:pt x="0" y="54"/>
                    <a:pt x="0" y="127"/>
                  </a:cubicBezTo>
                  <a:cubicBezTo>
                    <a:pt x="0" y="200"/>
                    <a:pt x="38" y="247"/>
                    <a:pt x="96" y="247"/>
                  </a:cubicBezTo>
                  <a:cubicBezTo>
                    <a:pt x="145" y="247"/>
                    <a:pt x="168" y="222"/>
                    <a:pt x="186" y="148"/>
                  </a:cubicBezTo>
                  <a:lnTo>
                    <a:pt x="198" y="101"/>
                  </a:lnTo>
                  <a:cubicBezTo>
                    <a:pt x="206" y="66"/>
                    <a:pt x="219" y="52"/>
                    <a:pt x="241" y="52"/>
                  </a:cubicBezTo>
                  <a:cubicBezTo>
                    <a:pt x="271" y="52"/>
                    <a:pt x="290" y="82"/>
                    <a:pt x="290" y="126"/>
                  </a:cubicBezTo>
                  <a:cubicBezTo>
                    <a:pt x="290" y="153"/>
                    <a:pt x="283" y="175"/>
                    <a:pt x="270" y="188"/>
                  </a:cubicBezTo>
                  <a:cubicBezTo>
                    <a:pt x="261" y="196"/>
                    <a:pt x="252" y="199"/>
                    <a:pt x="229" y="202"/>
                  </a:cubicBezTo>
                  <a:lnTo>
                    <a:pt x="229" y="255"/>
                  </a:lnTo>
                  <a:cubicBezTo>
                    <a:pt x="302" y="253"/>
                    <a:pt x="337" y="212"/>
                    <a:pt x="337" y="130"/>
                  </a:cubicBezTo>
                  <a:cubicBezTo>
                    <a:pt x="337" y="51"/>
                    <a:pt x="298" y="0"/>
                    <a:pt x="237" y="0"/>
                  </a:cubicBezTo>
                  <a:cubicBezTo>
                    <a:pt x="190" y="0"/>
                    <a:pt x="165" y="27"/>
                    <a:pt x="150" y="89"/>
                  </a:cubicBezTo>
                  <a:lnTo>
                    <a:pt x="138" y="137"/>
                  </a:lnTo>
                  <a:cubicBezTo>
                    <a:pt x="129" y="178"/>
                    <a:pt x="116" y="195"/>
                    <a:pt x="93" y="195"/>
                  </a:cubicBezTo>
                  <a:cubicBezTo>
                    <a:pt x="65" y="195"/>
                    <a:pt x="46" y="169"/>
                    <a:pt x="46" y="129"/>
                  </a:cubicBezTo>
                  <a:cubicBezTo>
                    <a:pt x="46" y="88"/>
                    <a:pt x="63" y="67"/>
                    <a:pt x="96" y="66"/>
                  </a:cubicBezTo>
                  <a:lnTo>
                    <a:pt x="96" y="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82"/>
            <p:cNvSpPr>
              <a:spLocks/>
            </p:cNvSpPr>
            <p:nvPr/>
          </p:nvSpPr>
          <p:spPr bwMode="auto">
            <a:xfrm>
              <a:off x="4551" y="1725"/>
              <a:ext cx="290" cy="24"/>
            </a:xfrm>
            <a:custGeom>
              <a:avLst/>
              <a:gdLst>
                <a:gd name="T0" fmla="*/ 564 w 564"/>
                <a:gd name="T1" fmla="*/ 98 h 131"/>
                <a:gd name="T2" fmla="*/ 564 w 564"/>
                <a:gd name="T3" fmla="*/ 98 h 131"/>
                <a:gd name="T4" fmla="*/ 282 w 564"/>
                <a:gd name="T5" fmla="*/ 0 h 131"/>
                <a:gd name="T6" fmla="*/ 0 w 564"/>
                <a:gd name="T7" fmla="*/ 98 h 131"/>
                <a:gd name="T8" fmla="*/ 0 w 564"/>
                <a:gd name="T9" fmla="*/ 131 h 131"/>
                <a:gd name="T10" fmla="*/ 282 w 564"/>
                <a:gd name="T11" fmla="*/ 48 h 131"/>
                <a:gd name="T12" fmla="*/ 564 w 564"/>
                <a:gd name="T13" fmla="*/ 131 h 131"/>
                <a:gd name="T14" fmla="*/ 564 w 564"/>
                <a:gd name="T15" fmla="*/ 98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4" h="131">
                  <a:moveTo>
                    <a:pt x="564" y="98"/>
                  </a:moveTo>
                  <a:lnTo>
                    <a:pt x="564" y="98"/>
                  </a:lnTo>
                  <a:cubicBezTo>
                    <a:pt x="485" y="38"/>
                    <a:pt x="376" y="0"/>
                    <a:pt x="282" y="0"/>
                  </a:cubicBezTo>
                  <a:cubicBezTo>
                    <a:pt x="188" y="0"/>
                    <a:pt x="79" y="38"/>
                    <a:pt x="0" y="98"/>
                  </a:cubicBezTo>
                  <a:lnTo>
                    <a:pt x="0" y="131"/>
                  </a:lnTo>
                  <a:cubicBezTo>
                    <a:pt x="86" y="78"/>
                    <a:pt x="186" y="48"/>
                    <a:pt x="282" y="48"/>
                  </a:cubicBezTo>
                  <a:cubicBezTo>
                    <a:pt x="378" y="48"/>
                    <a:pt x="479" y="78"/>
                    <a:pt x="564" y="131"/>
                  </a:cubicBezTo>
                  <a:lnTo>
                    <a:pt x="564" y="9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101"/>
            <p:cNvSpPr>
              <a:spLocks noEditPoints="1"/>
            </p:cNvSpPr>
            <p:nvPr/>
          </p:nvSpPr>
          <p:spPr bwMode="auto">
            <a:xfrm>
              <a:off x="654" y="1220"/>
              <a:ext cx="3402" cy="2113"/>
            </a:xfrm>
            <a:custGeom>
              <a:avLst/>
              <a:gdLst>
                <a:gd name="T0" fmla="*/ 0 w 6623"/>
                <a:gd name="T1" fmla="*/ 11182 h 11182"/>
                <a:gd name="T2" fmla="*/ 0 w 6623"/>
                <a:gd name="T3" fmla="*/ 11182 h 11182"/>
                <a:gd name="T4" fmla="*/ 6623 w 6623"/>
                <a:gd name="T5" fmla="*/ 11182 h 11182"/>
                <a:gd name="T6" fmla="*/ 6623 w 6623"/>
                <a:gd name="T7" fmla="*/ 0 h 11182"/>
                <a:gd name="T8" fmla="*/ 0 w 6623"/>
                <a:gd name="T9" fmla="*/ 11182 h 11182"/>
                <a:gd name="T10" fmla="*/ 0 w 6623"/>
                <a:gd name="T11" fmla="*/ 11182 h 11182"/>
              </a:gdLst>
              <a:ahLst/>
              <a:cxnLst>
                <a:cxn ang="0">
                  <a:pos x="T0" y="T1"/>
                </a:cxn>
                <a:cxn ang="0">
                  <a:pos x="T2" y="T3"/>
                </a:cxn>
                <a:cxn ang="0">
                  <a:pos x="T4" y="T5"/>
                </a:cxn>
                <a:cxn ang="0">
                  <a:pos x="T6" y="T7"/>
                </a:cxn>
                <a:cxn ang="0">
                  <a:pos x="T8" y="T9"/>
                </a:cxn>
                <a:cxn ang="0">
                  <a:pos x="T10" y="T11"/>
                </a:cxn>
              </a:cxnLst>
              <a:rect l="0" t="0" r="r" b="b"/>
              <a:pathLst>
                <a:path w="6623" h="11182">
                  <a:moveTo>
                    <a:pt x="0" y="11182"/>
                  </a:moveTo>
                  <a:lnTo>
                    <a:pt x="0" y="11182"/>
                  </a:lnTo>
                  <a:lnTo>
                    <a:pt x="6623" y="11182"/>
                  </a:lnTo>
                  <a:lnTo>
                    <a:pt x="6623" y="0"/>
                  </a:lnTo>
                  <a:moveTo>
                    <a:pt x="0" y="11182"/>
                  </a:moveTo>
                  <a:lnTo>
                    <a:pt x="0" y="1118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normAutofit fontScale="90000"/>
          </a:bodyPr>
          <a:lstStyle/>
          <a:p>
            <a:r>
              <a:rPr lang="en-US" dirty="0"/>
              <a:t>Feasibility of “Alignment by Motion” </a:t>
            </a:r>
          </a:p>
        </p:txBody>
      </p:sp>
      <p:sp>
        <p:nvSpPr>
          <p:cNvPr id="108" name="Rectangle 107"/>
          <p:cNvSpPr/>
          <p:nvPr/>
        </p:nvSpPr>
        <p:spPr>
          <a:xfrm>
            <a:off x="6890194" y="4645681"/>
            <a:ext cx="946603" cy="20063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848897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rot="5400000">
            <a:off x="2024769" y="153416"/>
            <a:ext cx="4375792" cy="7602861"/>
            <a:chOff x="538" y="1220"/>
            <a:chExt cx="4304" cy="2530"/>
          </a:xfrm>
        </p:grpSpPr>
        <p:sp>
          <p:nvSpPr>
            <p:cNvPr id="5" name="Freeform 5"/>
            <p:cNvSpPr>
              <a:spLocks/>
            </p:cNvSpPr>
            <p:nvPr/>
          </p:nvSpPr>
          <p:spPr bwMode="auto">
            <a:xfrm>
              <a:off x="4056"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noEditPoints="1"/>
            </p:cNvSpPr>
            <p:nvPr/>
          </p:nvSpPr>
          <p:spPr bwMode="auto">
            <a:xfrm>
              <a:off x="3941" y="3392"/>
              <a:ext cx="225" cy="53"/>
            </a:xfrm>
            <a:custGeom>
              <a:avLst/>
              <a:gdLst>
                <a:gd name="T0" fmla="*/ 0 w 439"/>
                <a:gd name="T1" fmla="*/ 139 h 278"/>
                <a:gd name="T2" fmla="*/ 0 w 439"/>
                <a:gd name="T3" fmla="*/ 139 h 278"/>
                <a:gd name="T4" fmla="*/ 47 w 439"/>
                <a:gd name="T5" fmla="*/ 237 h 278"/>
                <a:gd name="T6" fmla="*/ 219 w 439"/>
                <a:gd name="T7" fmla="*/ 278 h 278"/>
                <a:gd name="T8" fmla="*/ 439 w 439"/>
                <a:gd name="T9" fmla="*/ 139 h 278"/>
                <a:gd name="T10" fmla="*/ 223 w 439"/>
                <a:gd name="T11" fmla="*/ 0 h 278"/>
                <a:gd name="T12" fmla="*/ 47 w 439"/>
                <a:gd name="T13" fmla="*/ 42 h 278"/>
                <a:gd name="T14" fmla="*/ 0 w 439"/>
                <a:gd name="T15" fmla="*/ 139 h 278"/>
                <a:gd name="T16" fmla="*/ 47 w 439"/>
                <a:gd name="T17" fmla="*/ 139 h 278"/>
                <a:gd name="T18" fmla="*/ 47 w 439"/>
                <a:gd name="T19" fmla="*/ 139 h 278"/>
                <a:gd name="T20" fmla="*/ 218 w 439"/>
                <a:gd name="T21" fmla="*/ 54 h 278"/>
                <a:gd name="T22" fmla="*/ 395 w 439"/>
                <a:gd name="T23" fmla="*/ 141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9"/>
                    <a:pt x="18" y="215"/>
                    <a:pt x="47" y="237"/>
                  </a:cubicBezTo>
                  <a:cubicBezTo>
                    <a:pt x="84" y="265"/>
                    <a:pt x="141" y="278"/>
                    <a:pt x="219" y="278"/>
                  </a:cubicBezTo>
                  <a:cubicBezTo>
                    <a:pt x="363" y="278"/>
                    <a:pt x="439" y="230"/>
                    <a:pt x="439" y="139"/>
                  </a:cubicBezTo>
                  <a:cubicBezTo>
                    <a:pt x="439" y="50"/>
                    <a:pt x="363" y="0"/>
                    <a:pt x="223" y="0"/>
                  </a:cubicBezTo>
                  <a:cubicBezTo>
                    <a:pt x="140" y="0"/>
                    <a:pt x="85" y="14"/>
                    <a:pt x="47" y="42"/>
                  </a:cubicBezTo>
                  <a:cubicBezTo>
                    <a:pt x="17" y="64"/>
                    <a:pt x="0" y="99"/>
                    <a:pt x="0" y="139"/>
                  </a:cubicBezTo>
                  <a:close/>
                  <a:moveTo>
                    <a:pt x="47" y="139"/>
                  </a:moveTo>
                  <a:lnTo>
                    <a:pt x="47" y="139"/>
                  </a:lnTo>
                  <a:cubicBezTo>
                    <a:pt x="47" y="82"/>
                    <a:pt x="104" y="54"/>
                    <a:pt x="218" y="54"/>
                  </a:cubicBezTo>
                  <a:cubicBezTo>
                    <a:pt x="339" y="54"/>
                    <a:pt x="395" y="82"/>
                    <a:pt x="395" y="141"/>
                  </a:cubicBezTo>
                  <a:cubicBezTo>
                    <a:pt x="395" y="196"/>
                    <a:pt x="336"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3376"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noEditPoints="1"/>
            </p:cNvSpPr>
            <p:nvPr/>
          </p:nvSpPr>
          <p:spPr bwMode="auto">
            <a:xfrm>
              <a:off x="3260" y="3487"/>
              <a:ext cx="226" cy="53"/>
            </a:xfrm>
            <a:custGeom>
              <a:avLst/>
              <a:gdLst>
                <a:gd name="T0" fmla="*/ 0 w 439"/>
                <a:gd name="T1" fmla="*/ 139 h 278"/>
                <a:gd name="T2" fmla="*/ 0 w 439"/>
                <a:gd name="T3" fmla="*/ 139 h 278"/>
                <a:gd name="T4" fmla="*/ 47 w 439"/>
                <a:gd name="T5" fmla="*/ 236 h 278"/>
                <a:gd name="T6" fmla="*/ 219 w 439"/>
                <a:gd name="T7" fmla="*/ 278 h 278"/>
                <a:gd name="T8" fmla="*/ 439 w 439"/>
                <a:gd name="T9" fmla="*/ 139 h 278"/>
                <a:gd name="T10" fmla="*/ 223 w 439"/>
                <a:gd name="T11" fmla="*/ 0 h 278"/>
                <a:gd name="T12" fmla="*/ 47 w 439"/>
                <a:gd name="T13" fmla="*/ 41 h 278"/>
                <a:gd name="T14" fmla="*/ 0 w 439"/>
                <a:gd name="T15" fmla="*/ 139 h 278"/>
                <a:gd name="T16" fmla="*/ 47 w 439"/>
                <a:gd name="T17" fmla="*/ 139 h 278"/>
                <a:gd name="T18" fmla="*/ 47 w 439"/>
                <a:gd name="T19" fmla="*/ 139 h 278"/>
                <a:gd name="T20" fmla="*/ 218 w 439"/>
                <a:gd name="T21" fmla="*/ 54 h 278"/>
                <a:gd name="T22" fmla="*/ 395 w 439"/>
                <a:gd name="T23" fmla="*/ 140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8"/>
                    <a:pt x="18" y="214"/>
                    <a:pt x="47" y="236"/>
                  </a:cubicBezTo>
                  <a:cubicBezTo>
                    <a:pt x="84" y="264"/>
                    <a:pt x="141" y="278"/>
                    <a:pt x="219" y="278"/>
                  </a:cubicBezTo>
                  <a:cubicBezTo>
                    <a:pt x="363" y="278"/>
                    <a:pt x="439" y="230"/>
                    <a:pt x="439" y="139"/>
                  </a:cubicBezTo>
                  <a:cubicBezTo>
                    <a:pt x="439" y="49"/>
                    <a:pt x="363" y="0"/>
                    <a:pt x="223" y="0"/>
                  </a:cubicBezTo>
                  <a:cubicBezTo>
                    <a:pt x="140" y="0"/>
                    <a:pt x="85" y="13"/>
                    <a:pt x="47" y="41"/>
                  </a:cubicBezTo>
                  <a:cubicBezTo>
                    <a:pt x="17" y="63"/>
                    <a:pt x="0" y="99"/>
                    <a:pt x="0" y="139"/>
                  </a:cubicBezTo>
                  <a:close/>
                  <a:moveTo>
                    <a:pt x="47" y="139"/>
                  </a:moveTo>
                  <a:lnTo>
                    <a:pt x="47" y="139"/>
                  </a:lnTo>
                  <a:cubicBezTo>
                    <a:pt x="47" y="82"/>
                    <a:pt x="104" y="54"/>
                    <a:pt x="218" y="54"/>
                  </a:cubicBezTo>
                  <a:cubicBezTo>
                    <a:pt x="339" y="54"/>
                    <a:pt x="395" y="81"/>
                    <a:pt x="395" y="140"/>
                  </a:cubicBezTo>
                  <a:cubicBezTo>
                    <a:pt x="395" y="196"/>
                    <a:pt x="336"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3447" y="3460"/>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260" y="3392"/>
              <a:ext cx="219" cy="54"/>
            </a:xfrm>
            <a:custGeom>
              <a:avLst/>
              <a:gdLst>
                <a:gd name="T0" fmla="*/ 373 w 425"/>
                <a:gd name="T1" fmla="*/ 3 h 286"/>
                <a:gd name="T2" fmla="*/ 373 w 425"/>
                <a:gd name="T3" fmla="*/ 3 h 286"/>
                <a:gd name="T4" fmla="*/ 373 w 425"/>
                <a:gd name="T5" fmla="*/ 226 h 286"/>
                <a:gd name="T6" fmla="*/ 285 w 425"/>
                <a:gd name="T7" fmla="*/ 150 h 286"/>
                <a:gd name="T8" fmla="*/ 253 w 425"/>
                <a:gd name="T9" fmla="*/ 90 h 286"/>
                <a:gd name="T10" fmla="*/ 125 w 425"/>
                <a:gd name="T11" fmla="*/ 0 h 286"/>
                <a:gd name="T12" fmla="*/ 34 w 425"/>
                <a:gd name="T13" fmla="*/ 40 h 286"/>
                <a:gd name="T14" fmla="*/ 0 w 425"/>
                <a:gd name="T15" fmla="*/ 136 h 286"/>
                <a:gd name="T16" fmla="*/ 55 w 425"/>
                <a:gd name="T17" fmla="*/ 253 h 286"/>
                <a:gd name="T18" fmla="*/ 147 w 425"/>
                <a:gd name="T19" fmla="*/ 276 h 286"/>
                <a:gd name="T20" fmla="*/ 147 w 425"/>
                <a:gd name="T21" fmla="*/ 223 h 286"/>
                <a:gd name="T22" fmla="*/ 88 w 425"/>
                <a:gd name="T23" fmla="*/ 211 h 286"/>
                <a:gd name="T24" fmla="*/ 46 w 425"/>
                <a:gd name="T25" fmla="*/ 138 h 286"/>
                <a:gd name="T26" fmla="*/ 126 w 425"/>
                <a:gd name="T27" fmla="*/ 54 h 286"/>
                <a:gd name="T28" fmla="*/ 210 w 425"/>
                <a:gd name="T29" fmla="*/ 111 h 286"/>
                <a:gd name="T30" fmla="*/ 241 w 425"/>
                <a:gd name="T31" fmla="*/ 167 h 286"/>
                <a:gd name="T32" fmla="*/ 425 w 425"/>
                <a:gd name="T33" fmla="*/ 286 h 286"/>
                <a:gd name="T34" fmla="*/ 425 w 425"/>
                <a:gd name="T35" fmla="*/ 3 h 286"/>
                <a:gd name="T36" fmla="*/ 373 w 425"/>
                <a:gd name="T37" fmla="*/ 3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5" h="286">
                  <a:moveTo>
                    <a:pt x="373" y="3"/>
                  </a:moveTo>
                  <a:lnTo>
                    <a:pt x="373" y="3"/>
                  </a:lnTo>
                  <a:lnTo>
                    <a:pt x="373" y="226"/>
                  </a:lnTo>
                  <a:cubicBezTo>
                    <a:pt x="338" y="221"/>
                    <a:pt x="316" y="202"/>
                    <a:pt x="285" y="150"/>
                  </a:cubicBezTo>
                  <a:lnTo>
                    <a:pt x="253" y="90"/>
                  </a:lnTo>
                  <a:cubicBezTo>
                    <a:pt x="221" y="31"/>
                    <a:pt x="177" y="0"/>
                    <a:pt x="125" y="0"/>
                  </a:cubicBezTo>
                  <a:cubicBezTo>
                    <a:pt x="89" y="0"/>
                    <a:pt x="56" y="14"/>
                    <a:pt x="34" y="40"/>
                  </a:cubicBezTo>
                  <a:cubicBezTo>
                    <a:pt x="11" y="65"/>
                    <a:pt x="0" y="96"/>
                    <a:pt x="0" y="136"/>
                  </a:cubicBezTo>
                  <a:cubicBezTo>
                    <a:pt x="0" y="190"/>
                    <a:pt x="19" y="230"/>
                    <a:pt x="55" y="253"/>
                  </a:cubicBezTo>
                  <a:cubicBezTo>
                    <a:pt x="78" y="268"/>
                    <a:pt x="104" y="275"/>
                    <a:pt x="147" y="276"/>
                  </a:cubicBezTo>
                  <a:lnTo>
                    <a:pt x="147" y="223"/>
                  </a:lnTo>
                  <a:cubicBezTo>
                    <a:pt x="119" y="222"/>
                    <a:pt x="101" y="218"/>
                    <a:pt x="88" y="211"/>
                  </a:cubicBezTo>
                  <a:cubicBezTo>
                    <a:pt x="62" y="197"/>
                    <a:pt x="46" y="170"/>
                    <a:pt x="46" y="138"/>
                  </a:cubicBezTo>
                  <a:cubicBezTo>
                    <a:pt x="46" y="90"/>
                    <a:pt x="80" y="54"/>
                    <a:pt x="126" y="54"/>
                  </a:cubicBezTo>
                  <a:cubicBezTo>
                    <a:pt x="159" y="54"/>
                    <a:pt x="188" y="74"/>
                    <a:pt x="210" y="111"/>
                  </a:cubicBezTo>
                  <a:lnTo>
                    <a:pt x="241" y="167"/>
                  </a:lnTo>
                  <a:cubicBezTo>
                    <a:pt x="291" y="255"/>
                    <a:pt x="331" y="281"/>
                    <a:pt x="425" y="286"/>
                  </a:cubicBezTo>
                  <a:lnTo>
                    <a:pt x="425" y="3"/>
                  </a:lnTo>
                  <a:lnTo>
                    <a:pt x="373"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2695"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noEditPoints="1"/>
            </p:cNvSpPr>
            <p:nvPr/>
          </p:nvSpPr>
          <p:spPr bwMode="auto">
            <a:xfrm>
              <a:off x="2580" y="3487"/>
              <a:ext cx="225" cy="53"/>
            </a:xfrm>
            <a:custGeom>
              <a:avLst/>
              <a:gdLst>
                <a:gd name="T0" fmla="*/ 0 w 438"/>
                <a:gd name="T1" fmla="*/ 139 h 278"/>
                <a:gd name="T2" fmla="*/ 0 w 438"/>
                <a:gd name="T3" fmla="*/ 139 h 278"/>
                <a:gd name="T4" fmla="*/ 47 w 438"/>
                <a:gd name="T5" fmla="*/ 236 h 278"/>
                <a:gd name="T6" fmla="*/ 219 w 438"/>
                <a:gd name="T7" fmla="*/ 278 h 278"/>
                <a:gd name="T8" fmla="*/ 438 w 438"/>
                <a:gd name="T9" fmla="*/ 139 h 278"/>
                <a:gd name="T10" fmla="*/ 223 w 438"/>
                <a:gd name="T11" fmla="*/ 0 h 278"/>
                <a:gd name="T12" fmla="*/ 47 w 438"/>
                <a:gd name="T13" fmla="*/ 41 h 278"/>
                <a:gd name="T14" fmla="*/ 0 w 438"/>
                <a:gd name="T15" fmla="*/ 139 h 278"/>
                <a:gd name="T16" fmla="*/ 47 w 438"/>
                <a:gd name="T17" fmla="*/ 139 h 278"/>
                <a:gd name="T18" fmla="*/ 47 w 438"/>
                <a:gd name="T19" fmla="*/ 139 h 278"/>
                <a:gd name="T20" fmla="*/ 218 w 438"/>
                <a:gd name="T21" fmla="*/ 54 h 278"/>
                <a:gd name="T22" fmla="*/ 395 w 438"/>
                <a:gd name="T23" fmla="*/ 140 h 278"/>
                <a:gd name="T24" fmla="*/ 220 w 438"/>
                <a:gd name="T25" fmla="*/ 224 h 278"/>
                <a:gd name="T26" fmla="*/ 47 w 438"/>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8" h="278">
                  <a:moveTo>
                    <a:pt x="0" y="139"/>
                  </a:moveTo>
                  <a:lnTo>
                    <a:pt x="0" y="139"/>
                  </a:lnTo>
                  <a:cubicBezTo>
                    <a:pt x="0" y="178"/>
                    <a:pt x="17" y="214"/>
                    <a:pt x="47" y="236"/>
                  </a:cubicBezTo>
                  <a:cubicBezTo>
                    <a:pt x="84" y="264"/>
                    <a:pt x="141" y="278"/>
                    <a:pt x="219" y="278"/>
                  </a:cubicBezTo>
                  <a:cubicBezTo>
                    <a:pt x="362" y="278"/>
                    <a:pt x="438" y="230"/>
                    <a:pt x="438" y="139"/>
                  </a:cubicBezTo>
                  <a:cubicBezTo>
                    <a:pt x="438" y="49"/>
                    <a:pt x="362" y="0"/>
                    <a:pt x="223" y="0"/>
                  </a:cubicBezTo>
                  <a:cubicBezTo>
                    <a:pt x="140" y="0"/>
                    <a:pt x="85" y="13"/>
                    <a:pt x="47" y="41"/>
                  </a:cubicBezTo>
                  <a:cubicBezTo>
                    <a:pt x="17" y="63"/>
                    <a:pt x="0" y="99"/>
                    <a:pt x="0" y="139"/>
                  </a:cubicBezTo>
                  <a:close/>
                  <a:moveTo>
                    <a:pt x="47" y="139"/>
                  </a:moveTo>
                  <a:lnTo>
                    <a:pt x="47" y="139"/>
                  </a:lnTo>
                  <a:cubicBezTo>
                    <a:pt x="47" y="82"/>
                    <a:pt x="104" y="54"/>
                    <a:pt x="218" y="54"/>
                  </a:cubicBezTo>
                  <a:cubicBezTo>
                    <a:pt x="338" y="54"/>
                    <a:pt x="395" y="81"/>
                    <a:pt x="395" y="140"/>
                  </a:cubicBezTo>
                  <a:cubicBezTo>
                    <a:pt x="395" y="196"/>
                    <a:pt x="336" y="224"/>
                    <a:pt x="220" y="224"/>
                  </a:cubicBezTo>
                  <a:cubicBezTo>
                    <a:pt x="103"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2766" y="3460"/>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noEditPoints="1"/>
            </p:cNvSpPr>
            <p:nvPr/>
          </p:nvSpPr>
          <p:spPr bwMode="auto">
            <a:xfrm>
              <a:off x="2580" y="3391"/>
              <a:ext cx="218" cy="56"/>
            </a:xfrm>
            <a:custGeom>
              <a:avLst/>
              <a:gdLst>
                <a:gd name="T0" fmla="*/ 323 w 424"/>
                <a:gd name="T1" fmla="*/ 115 h 294"/>
                <a:gd name="T2" fmla="*/ 323 w 424"/>
                <a:gd name="T3" fmla="*/ 115 h 294"/>
                <a:gd name="T4" fmla="*/ 424 w 424"/>
                <a:gd name="T5" fmla="*/ 115 h 294"/>
                <a:gd name="T6" fmla="*/ 424 w 424"/>
                <a:gd name="T7" fmla="*/ 63 h 294"/>
                <a:gd name="T8" fmla="*/ 323 w 424"/>
                <a:gd name="T9" fmla="*/ 63 h 294"/>
                <a:gd name="T10" fmla="*/ 323 w 424"/>
                <a:gd name="T11" fmla="*/ 0 h 294"/>
                <a:gd name="T12" fmla="*/ 275 w 424"/>
                <a:gd name="T13" fmla="*/ 0 h 294"/>
                <a:gd name="T14" fmla="*/ 275 w 424"/>
                <a:gd name="T15" fmla="*/ 63 h 294"/>
                <a:gd name="T16" fmla="*/ 0 w 424"/>
                <a:gd name="T17" fmla="*/ 63 h 294"/>
                <a:gd name="T18" fmla="*/ 0 w 424"/>
                <a:gd name="T19" fmla="*/ 101 h 294"/>
                <a:gd name="T20" fmla="*/ 267 w 424"/>
                <a:gd name="T21" fmla="*/ 294 h 294"/>
                <a:gd name="T22" fmla="*/ 323 w 424"/>
                <a:gd name="T23" fmla="*/ 294 h 294"/>
                <a:gd name="T24" fmla="*/ 323 w 424"/>
                <a:gd name="T25" fmla="*/ 115 h 294"/>
                <a:gd name="T26" fmla="*/ 275 w 424"/>
                <a:gd name="T27" fmla="*/ 115 h 294"/>
                <a:gd name="T28" fmla="*/ 275 w 424"/>
                <a:gd name="T29" fmla="*/ 115 h 294"/>
                <a:gd name="T30" fmla="*/ 275 w 424"/>
                <a:gd name="T31" fmla="*/ 248 h 294"/>
                <a:gd name="T32" fmla="*/ 90 w 424"/>
                <a:gd name="T33" fmla="*/ 115 h 294"/>
                <a:gd name="T34" fmla="*/ 275 w 424"/>
                <a:gd name="T35" fmla="*/ 115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4" h="294">
                  <a:moveTo>
                    <a:pt x="323" y="115"/>
                  </a:moveTo>
                  <a:lnTo>
                    <a:pt x="323" y="115"/>
                  </a:lnTo>
                  <a:lnTo>
                    <a:pt x="424" y="115"/>
                  </a:lnTo>
                  <a:lnTo>
                    <a:pt x="424" y="63"/>
                  </a:lnTo>
                  <a:lnTo>
                    <a:pt x="323" y="63"/>
                  </a:lnTo>
                  <a:lnTo>
                    <a:pt x="323" y="0"/>
                  </a:lnTo>
                  <a:lnTo>
                    <a:pt x="275" y="0"/>
                  </a:lnTo>
                  <a:lnTo>
                    <a:pt x="275" y="63"/>
                  </a:lnTo>
                  <a:lnTo>
                    <a:pt x="0" y="63"/>
                  </a:lnTo>
                  <a:lnTo>
                    <a:pt x="0" y="101"/>
                  </a:lnTo>
                  <a:lnTo>
                    <a:pt x="267" y="294"/>
                  </a:lnTo>
                  <a:lnTo>
                    <a:pt x="323" y="294"/>
                  </a:lnTo>
                  <a:lnTo>
                    <a:pt x="323" y="115"/>
                  </a:lnTo>
                  <a:close/>
                  <a:moveTo>
                    <a:pt x="275" y="115"/>
                  </a:moveTo>
                  <a:lnTo>
                    <a:pt x="275" y="115"/>
                  </a:lnTo>
                  <a:lnTo>
                    <a:pt x="275" y="248"/>
                  </a:lnTo>
                  <a:lnTo>
                    <a:pt x="90" y="115"/>
                  </a:lnTo>
                  <a:lnTo>
                    <a:pt x="275" y="11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5"/>
            <p:cNvSpPr>
              <a:spLocks/>
            </p:cNvSpPr>
            <p:nvPr/>
          </p:nvSpPr>
          <p:spPr bwMode="auto">
            <a:xfrm>
              <a:off x="2015"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6"/>
            <p:cNvSpPr>
              <a:spLocks noEditPoints="1"/>
            </p:cNvSpPr>
            <p:nvPr/>
          </p:nvSpPr>
          <p:spPr bwMode="auto">
            <a:xfrm>
              <a:off x="1900" y="3487"/>
              <a:ext cx="225" cy="53"/>
            </a:xfrm>
            <a:custGeom>
              <a:avLst/>
              <a:gdLst>
                <a:gd name="T0" fmla="*/ 0 w 438"/>
                <a:gd name="T1" fmla="*/ 139 h 278"/>
                <a:gd name="T2" fmla="*/ 0 w 438"/>
                <a:gd name="T3" fmla="*/ 139 h 278"/>
                <a:gd name="T4" fmla="*/ 47 w 438"/>
                <a:gd name="T5" fmla="*/ 236 h 278"/>
                <a:gd name="T6" fmla="*/ 219 w 438"/>
                <a:gd name="T7" fmla="*/ 278 h 278"/>
                <a:gd name="T8" fmla="*/ 438 w 438"/>
                <a:gd name="T9" fmla="*/ 139 h 278"/>
                <a:gd name="T10" fmla="*/ 223 w 438"/>
                <a:gd name="T11" fmla="*/ 0 h 278"/>
                <a:gd name="T12" fmla="*/ 47 w 438"/>
                <a:gd name="T13" fmla="*/ 41 h 278"/>
                <a:gd name="T14" fmla="*/ 0 w 438"/>
                <a:gd name="T15" fmla="*/ 139 h 278"/>
                <a:gd name="T16" fmla="*/ 47 w 438"/>
                <a:gd name="T17" fmla="*/ 139 h 278"/>
                <a:gd name="T18" fmla="*/ 47 w 438"/>
                <a:gd name="T19" fmla="*/ 139 h 278"/>
                <a:gd name="T20" fmla="*/ 218 w 438"/>
                <a:gd name="T21" fmla="*/ 54 h 278"/>
                <a:gd name="T22" fmla="*/ 395 w 438"/>
                <a:gd name="T23" fmla="*/ 140 h 278"/>
                <a:gd name="T24" fmla="*/ 220 w 438"/>
                <a:gd name="T25" fmla="*/ 224 h 278"/>
                <a:gd name="T26" fmla="*/ 47 w 438"/>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8" h="278">
                  <a:moveTo>
                    <a:pt x="0" y="139"/>
                  </a:moveTo>
                  <a:lnTo>
                    <a:pt x="0" y="139"/>
                  </a:lnTo>
                  <a:cubicBezTo>
                    <a:pt x="0" y="178"/>
                    <a:pt x="17" y="214"/>
                    <a:pt x="47" y="236"/>
                  </a:cubicBezTo>
                  <a:cubicBezTo>
                    <a:pt x="84" y="264"/>
                    <a:pt x="141" y="278"/>
                    <a:pt x="219" y="278"/>
                  </a:cubicBezTo>
                  <a:cubicBezTo>
                    <a:pt x="362" y="278"/>
                    <a:pt x="438" y="230"/>
                    <a:pt x="438" y="139"/>
                  </a:cubicBezTo>
                  <a:cubicBezTo>
                    <a:pt x="438" y="49"/>
                    <a:pt x="362" y="0"/>
                    <a:pt x="223" y="0"/>
                  </a:cubicBezTo>
                  <a:cubicBezTo>
                    <a:pt x="140" y="0"/>
                    <a:pt x="85" y="13"/>
                    <a:pt x="47" y="41"/>
                  </a:cubicBezTo>
                  <a:cubicBezTo>
                    <a:pt x="17" y="63"/>
                    <a:pt x="0" y="99"/>
                    <a:pt x="0" y="139"/>
                  </a:cubicBezTo>
                  <a:close/>
                  <a:moveTo>
                    <a:pt x="47" y="139"/>
                  </a:moveTo>
                  <a:lnTo>
                    <a:pt x="47" y="139"/>
                  </a:lnTo>
                  <a:cubicBezTo>
                    <a:pt x="47" y="82"/>
                    <a:pt x="104" y="54"/>
                    <a:pt x="218" y="54"/>
                  </a:cubicBezTo>
                  <a:cubicBezTo>
                    <a:pt x="338" y="54"/>
                    <a:pt x="395" y="81"/>
                    <a:pt x="395" y="140"/>
                  </a:cubicBezTo>
                  <a:cubicBezTo>
                    <a:pt x="395" y="196"/>
                    <a:pt x="336" y="224"/>
                    <a:pt x="220" y="224"/>
                  </a:cubicBezTo>
                  <a:cubicBezTo>
                    <a:pt x="103"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p:nvSpPr>
          <p:spPr bwMode="auto">
            <a:xfrm>
              <a:off x="2086" y="3460"/>
              <a:ext cx="31"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noEditPoints="1"/>
            </p:cNvSpPr>
            <p:nvPr/>
          </p:nvSpPr>
          <p:spPr bwMode="auto">
            <a:xfrm>
              <a:off x="1900" y="3392"/>
              <a:ext cx="225" cy="53"/>
            </a:xfrm>
            <a:custGeom>
              <a:avLst/>
              <a:gdLst>
                <a:gd name="T0" fmla="*/ 111 w 438"/>
                <a:gd name="T1" fmla="*/ 9 h 281"/>
                <a:gd name="T2" fmla="*/ 111 w 438"/>
                <a:gd name="T3" fmla="*/ 9 h 281"/>
                <a:gd name="T4" fmla="*/ 0 w 438"/>
                <a:gd name="T5" fmla="*/ 129 h 281"/>
                <a:gd name="T6" fmla="*/ 60 w 438"/>
                <a:gd name="T7" fmla="*/ 243 h 281"/>
                <a:gd name="T8" fmla="*/ 231 w 438"/>
                <a:gd name="T9" fmla="*/ 281 h 281"/>
                <a:gd name="T10" fmla="*/ 386 w 438"/>
                <a:gd name="T11" fmla="*/ 245 h 281"/>
                <a:gd name="T12" fmla="*/ 438 w 438"/>
                <a:gd name="T13" fmla="*/ 139 h 281"/>
                <a:gd name="T14" fmla="*/ 295 w 438"/>
                <a:gd name="T15" fmla="*/ 0 h 281"/>
                <a:gd name="T16" fmla="*/ 160 w 438"/>
                <a:gd name="T17" fmla="*/ 130 h 281"/>
                <a:gd name="T18" fmla="*/ 208 w 438"/>
                <a:gd name="T19" fmla="*/ 227 h 281"/>
                <a:gd name="T20" fmla="*/ 47 w 438"/>
                <a:gd name="T21" fmla="*/ 133 h 281"/>
                <a:gd name="T22" fmla="*/ 111 w 438"/>
                <a:gd name="T23" fmla="*/ 61 h 281"/>
                <a:gd name="T24" fmla="*/ 111 w 438"/>
                <a:gd name="T25" fmla="*/ 9 h 281"/>
                <a:gd name="T26" fmla="*/ 207 w 438"/>
                <a:gd name="T27" fmla="*/ 136 h 281"/>
                <a:gd name="T28" fmla="*/ 207 w 438"/>
                <a:gd name="T29" fmla="*/ 136 h 281"/>
                <a:gd name="T30" fmla="*/ 299 w 438"/>
                <a:gd name="T31" fmla="*/ 54 h 281"/>
                <a:gd name="T32" fmla="*/ 392 w 438"/>
                <a:gd name="T33" fmla="*/ 138 h 281"/>
                <a:gd name="T34" fmla="*/ 296 w 438"/>
                <a:gd name="T35" fmla="*/ 224 h 281"/>
                <a:gd name="T36" fmla="*/ 207 w 438"/>
                <a:gd name="T37" fmla="*/ 136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8" h="281">
                  <a:moveTo>
                    <a:pt x="111" y="9"/>
                  </a:moveTo>
                  <a:lnTo>
                    <a:pt x="111" y="9"/>
                  </a:lnTo>
                  <a:cubicBezTo>
                    <a:pt x="41" y="19"/>
                    <a:pt x="0" y="64"/>
                    <a:pt x="0" y="129"/>
                  </a:cubicBezTo>
                  <a:cubicBezTo>
                    <a:pt x="0" y="176"/>
                    <a:pt x="23" y="218"/>
                    <a:pt x="60" y="243"/>
                  </a:cubicBezTo>
                  <a:cubicBezTo>
                    <a:pt x="102" y="269"/>
                    <a:pt x="154" y="281"/>
                    <a:pt x="231" y="281"/>
                  </a:cubicBezTo>
                  <a:cubicBezTo>
                    <a:pt x="302" y="281"/>
                    <a:pt x="348" y="271"/>
                    <a:pt x="386" y="245"/>
                  </a:cubicBezTo>
                  <a:cubicBezTo>
                    <a:pt x="420" y="223"/>
                    <a:pt x="438" y="185"/>
                    <a:pt x="438" y="139"/>
                  </a:cubicBezTo>
                  <a:cubicBezTo>
                    <a:pt x="438" y="58"/>
                    <a:pt x="378" y="0"/>
                    <a:pt x="295" y="0"/>
                  </a:cubicBezTo>
                  <a:cubicBezTo>
                    <a:pt x="216" y="0"/>
                    <a:pt x="160" y="54"/>
                    <a:pt x="160" y="130"/>
                  </a:cubicBezTo>
                  <a:cubicBezTo>
                    <a:pt x="160" y="172"/>
                    <a:pt x="177" y="205"/>
                    <a:pt x="208" y="227"/>
                  </a:cubicBezTo>
                  <a:cubicBezTo>
                    <a:pt x="104" y="227"/>
                    <a:pt x="47" y="193"/>
                    <a:pt x="47" y="133"/>
                  </a:cubicBezTo>
                  <a:cubicBezTo>
                    <a:pt x="47" y="96"/>
                    <a:pt x="70" y="70"/>
                    <a:pt x="111" y="61"/>
                  </a:cubicBezTo>
                  <a:lnTo>
                    <a:pt x="111" y="9"/>
                  </a:lnTo>
                  <a:close/>
                  <a:moveTo>
                    <a:pt x="207" y="136"/>
                  </a:moveTo>
                  <a:lnTo>
                    <a:pt x="207" y="136"/>
                  </a:lnTo>
                  <a:cubicBezTo>
                    <a:pt x="207" y="85"/>
                    <a:pt x="242" y="54"/>
                    <a:pt x="299" y="54"/>
                  </a:cubicBezTo>
                  <a:cubicBezTo>
                    <a:pt x="353" y="54"/>
                    <a:pt x="392" y="90"/>
                    <a:pt x="392" y="138"/>
                  </a:cubicBezTo>
                  <a:cubicBezTo>
                    <a:pt x="392" y="187"/>
                    <a:pt x="351" y="224"/>
                    <a:pt x="296" y="224"/>
                  </a:cubicBezTo>
                  <a:cubicBezTo>
                    <a:pt x="244" y="224"/>
                    <a:pt x="207" y="188"/>
                    <a:pt x="207" y="136"/>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9"/>
            <p:cNvSpPr>
              <a:spLocks/>
            </p:cNvSpPr>
            <p:nvPr/>
          </p:nvSpPr>
          <p:spPr bwMode="auto">
            <a:xfrm>
              <a:off x="1334"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20"/>
            <p:cNvSpPr>
              <a:spLocks noEditPoints="1"/>
            </p:cNvSpPr>
            <p:nvPr/>
          </p:nvSpPr>
          <p:spPr bwMode="auto">
            <a:xfrm>
              <a:off x="1218" y="3487"/>
              <a:ext cx="226" cy="53"/>
            </a:xfrm>
            <a:custGeom>
              <a:avLst/>
              <a:gdLst>
                <a:gd name="T0" fmla="*/ 0 w 439"/>
                <a:gd name="T1" fmla="*/ 139 h 278"/>
                <a:gd name="T2" fmla="*/ 0 w 439"/>
                <a:gd name="T3" fmla="*/ 139 h 278"/>
                <a:gd name="T4" fmla="*/ 47 w 439"/>
                <a:gd name="T5" fmla="*/ 236 h 278"/>
                <a:gd name="T6" fmla="*/ 220 w 439"/>
                <a:gd name="T7" fmla="*/ 278 h 278"/>
                <a:gd name="T8" fmla="*/ 439 w 439"/>
                <a:gd name="T9" fmla="*/ 139 h 278"/>
                <a:gd name="T10" fmla="*/ 223 w 439"/>
                <a:gd name="T11" fmla="*/ 0 h 278"/>
                <a:gd name="T12" fmla="*/ 47 w 439"/>
                <a:gd name="T13" fmla="*/ 41 h 278"/>
                <a:gd name="T14" fmla="*/ 0 w 439"/>
                <a:gd name="T15" fmla="*/ 139 h 278"/>
                <a:gd name="T16" fmla="*/ 47 w 439"/>
                <a:gd name="T17" fmla="*/ 139 h 278"/>
                <a:gd name="T18" fmla="*/ 47 w 439"/>
                <a:gd name="T19" fmla="*/ 139 h 278"/>
                <a:gd name="T20" fmla="*/ 219 w 439"/>
                <a:gd name="T21" fmla="*/ 54 h 278"/>
                <a:gd name="T22" fmla="*/ 395 w 439"/>
                <a:gd name="T23" fmla="*/ 140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8"/>
                    <a:pt x="18" y="214"/>
                    <a:pt x="47" y="236"/>
                  </a:cubicBezTo>
                  <a:cubicBezTo>
                    <a:pt x="84" y="264"/>
                    <a:pt x="141" y="278"/>
                    <a:pt x="220" y="278"/>
                  </a:cubicBezTo>
                  <a:cubicBezTo>
                    <a:pt x="363" y="278"/>
                    <a:pt x="439" y="230"/>
                    <a:pt x="439" y="139"/>
                  </a:cubicBezTo>
                  <a:cubicBezTo>
                    <a:pt x="439" y="49"/>
                    <a:pt x="363" y="0"/>
                    <a:pt x="223" y="0"/>
                  </a:cubicBezTo>
                  <a:cubicBezTo>
                    <a:pt x="141" y="0"/>
                    <a:pt x="86" y="13"/>
                    <a:pt x="47" y="41"/>
                  </a:cubicBezTo>
                  <a:cubicBezTo>
                    <a:pt x="17" y="63"/>
                    <a:pt x="0" y="99"/>
                    <a:pt x="0" y="139"/>
                  </a:cubicBezTo>
                  <a:close/>
                  <a:moveTo>
                    <a:pt x="47" y="139"/>
                  </a:moveTo>
                  <a:lnTo>
                    <a:pt x="47" y="139"/>
                  </a:lnTo>
                  <a:cubicBezTo>
                    <a:pt x="47" y="82"/>
                    <a:pt x="105" y="54"/>
                    <a:pt x="219" y="54"/>
                  </a:cubicBezTo>
                  <a:cubicBezTo>
                    <a:pt x="339" y="54"/>
                    <a:pt x="395" y="81"/>
                    <a:pt x="395" y="140"/>
                  </a:cubicBezTo>
                  <a:cubicBezTo>
                    <a:pt x="395" y="196"/>
                    <a:pt x="337"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p:cNvSpPr>
            <p:nvPr/>
          </p:nvSpPr>
          <p:spPr bwMode="auto">
            <a:xfrm>
              <a:off x="1405" y="3460"/>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
            <p:cNvSpPr>
              <a:spLocks noEditPoints="1"/>
            </p:cNvSpPr>
            <p:nvPr/>
          </p:nvSpPr>
          <p:spPr bwMode="auto">
            <a:xfrm>
              <a:off x="1218" y="3392"/>
              <a:ext cx="226" cy="54"/>
            </a:xfrm>
            <a:custGeom>
              <a:avLst/>
              <a:gdLst>
                <a:gd name="T0" fmla="*/ 202 w 439"/>
                <a:gd name="T1" fmla="*/ 73 h 285"/>
                <a:gd name="T2" fmla="*/ 202 w 439"/>
                <a:gd name="T3" fmla="*/ 73 h 285"/>
                <a:gd name="T4" fmla="*/ 114 w 439"/>
                <a:gd name="T5" fmla="*/ 15 h 285"/>
                <a:gd name="T6" fmla="*/ 0 w 439"/>
                <a:gd name="T7" fmla="*/ 142 h 285"/>
                <a:gd name="T8" fmla="*/ 114 w 439"/>
                <a:gd name="T9" fmla="*/ 270 h 285"/>
                <a:gd name="T10" fmla="*/ 202 w 439"/>
                <a:gd name="T11" fmla="*/ 212 h 285"/>
                <a:gd name="T12" fmla="*/ 307 w 439"/>
                <a:gd name="T13" fmla="*/ 285 h 285"/>
                <a:gd name="T14" fmla="*/ 439 w 439"/>
                <a:gd name="T15" fmla="*/ 142 h 285"/>
                <a:gd name="T16" fmla="*/ 308 w 439"/>
                <a:gd name="T17" fmla="*/ 0 h 285"/>
                <a:gd name="T18" fmla="*/ 202 w 439"/>
                <a:gd name="T19" fmla="*/ 73 h 285"/>
                <a:gd name="T20" fmla="*/ 47 w 439"/>
                <a:gd name="T21" fmla="*/ 142 h 285"/>
                <a:gd name="T22" fmla="*/ 47 w 439"/>
                <a:gd name="T23" fmla="*/ 142 h 285"/>
                <a:gd name="T24" fmla="*/ 115 w 439"/>
                <a:gd name="T25" fmla="*/ 69 h 285"/>
                <a:gd name="T26" fmla="*/ 181 w 439"/>
                <a:gd name="T27" fmla="*/ 142 h 285"/>
                <a:gd name="T28" fmla="*/ 114 w 439"/>
                <a:gd name="T29" fmla="*/ 216 h 285"/>
                <a:gd name="T30" fmla="*/ 47 w 439"/>
                <a:gd name="T31" fmla="*/ 142 h 285"/>
                <a:gd name="T32" fmla="*/ 225 w 439"/>
                <a:gd name="T33" fmla="*/ 142 h 285"/>
                <a:gd name="T34" fmla="*/ 225 w 439"/>
                <a:gd name="T35" fmla="*/ 142 h 285"/>
                <a:gd name="T36" fmla="*/ 308 w 439"/>
                <a:gd name="T37" fmla="*/ 54 h 285"/>
                <a:gd name="T38" fmla="*/ 392 w 439"/>
                <a:gd name="T39" fmla="*/ 144 h 285"/>
                <a:gd name="T40" fmla="*/ 308 w 439"/>
                <a:gd name="T41" fmla="*/ 231 h 285"/>
                <a:gd name="T42" fmla="*/ 225 w 439"/>
                <a:gd name="T43" fmla="*/ 14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9" h="285">
                  <a:moveTo>
                    <a:pt x="202" y="73"/>
                  </a:moveTo>
                  <a:lnTo>
                    <a:pt x="202" y="73"/>
                  </a:lnTo>
                  <a:cubicBezTo>
                    <a:pt x="175" y="29"/>
                    <a:pt x="154" y="15"/>
                    <a:pt x="114" y="15"/>
                  </a:cubicBezTo>
                  <a:cubicBezTo>
                    <a:pt x="47" y="15"/>
                    <a:pt x="0" y="67"/>
                    <a:pt x="0" y="142"/>
                  </a:cubicBezTo>
                  <a:cubicBezTo>
                    <a:pt x="0" y="217"/>
                    <a:pt x="47" y="270"/>
                    <a:pt x="114" y="270"/>
                  </a:cubicBezTo>
                  <a:cubicBezTo>
                    <a:pt x="153" y="270"/>
                    <a:pt x="175" y="256"/>
                    <a:pt x="202" y="212"/>
                  </a:cubicBezTo>
                  <a:cubicBezTo>
                    <a:pt x="225" y="261"/>
                    <a:pt x="260" y="285"/>
                    <a:pt x="307" y="285"/>
                  </a:cubicBezTo>
                  <a:cubicBezTo>
                    <a:pt x="385" y="285"/>
                    <a:pt x="439" y="226"/>
                    <a:pt x="439" y="142"/>
                  </a:cubicBezTo>
                  <a:cubicBezTo>
                    <a:pt x="439" y="59"/>
                    <a:pt x="385" y="0"/>
                    <a:pt x="308" y="0"/>
                  </a:cubicBezTo>
                  <a:cubicBezTo>
                    <a:pt x="260" y="0"/>
                    <a:pt x="225" y="24"/>
                    <a:pt x="202" y="73"/>
                  </a:cubicBezTo>
                  <a:close/>
                  <a:moveTo>
                    <a:pt x="47" y="142"/>
                  </a:moveTo>
                  <a:lnTo>
                    <a:pt x="47" y="142"/>
                  </a:lnTo>
                  <a:cubicBezTo>
                    <a:pt x="47" y="97"/>
                    <a:pt x="74" y="69"/>
                    <a:pt x="115" y="69"/>
                  </a:cubicBezTo>
                  <a:cubicBezTo>
                    <a:pt x="154" y="69"/>
                    <a:pt x="181" y="98"/>
                    <a:pt x="181" y="142"/>
                  </a:cubicBezTo>
                  <a:cubicBezTo>
                    <a:pt x="181" y="187"/>
                    <a:pt x="154" y="216"/>
                    <a:pt x="114" y="216"/>
                  </a:cubicBezTo>
                  <a:cubicBezTo>
                    <a:pt x="74" y="216"/>
                    <a:pt x="47" y="187"/>
                    <a:pt x="47" y="142"/>
                  </a:cubicBezTo>
                  <a:close/>
                  <a:moveTo>
                    <a:pt x="225" y="142"/>
                  </a:moveTo>
                  <a:lnTo>
                    <a:pt x="225" y="142"/>
                  </a:lnTo>
                  <a:cubicBezTo>
                    <a:pt x="225" y="90"/>
                    <a:pt x="259" y="54"/>
                    <a:pt x="308" y="54"/>
                  </a:cubicBezTo>
                  <a:cubicBezTo>
                    <a:pt x="359" y="54"/>
                    <a:pt x="392" y="90"/>
                    <a:pt x="392" y="144"/>
                  </a:cubicBezTo>
                  <a:cubicBezTo>
                    <a:pt x="392" y="195"/>
                    <a:pt x="358" y="231"/>
                    <a:pt x="308" y="231"/>
                  </a:cubicBezTo>
                  <a:cubicBezTo>
                    <a:pt x="259" y="231"/>
                    <a:pt x="225" y="195"/>
                    <a:pt x="225" y="14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3"/>
            <p:cNvSpPr>
              <a:spLocks/>
            </p:cNvSpPr>
            <p:nvPr/>
          </p:nvSpPr>
          <p:spPr bwMode="auto">
            <a:xfrm>
              <a:off x="654" y="3317"/>
              <a:ext cx="0" cy="16"/>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24"/>
            <p:cNvSpPr>
              <a:spLocks/>
            </p:cNvSpPr>
            <p:nvPr/>
          </p:nvSpPr>
          <p:spPr bwMode="auto">
            <a:xfrm>
              <a:off x="538" y="3411"/>
              <a:ext cx="219" cy="27"/>
            </a:xfrm>
            <a:custGeom>
              <a:avLst/>
              <a:gdLst>
                <a:gd name="T0" fmla="*/ 123 w 425"/>
                <a:gd name="T1" fmla="*/ 53 h 147"/>
                <a:gd name="T2" fmla="*/ 123 w 425"/>
                <a:gd name="T3" fmla="*/ 53 h 147"/>
                <a:gd name="T4" fmla="*/ 425 w 425"/>
                <a:gd name="T5" fmla="*/ 53 h 147"/>
                <a:gd name="T6" fmla="*/ 425 w 425"/>
                <a:gd name="T7" fmla="*/ 0 h 147"/>
                <a:gd name="T8" fmla="*/ 0 w 425"/>
                <a:gd name="T9" fmla="*/ 0 h 147"/>
                <a:gd name="T10" fmla="*/ 0 w 425"/>
                <a:gd name="T11" fmla="*/ 35 h 147"/>
                <a:gd name="T12" fmla="*/ 85 w 425"/>
                <a:gd name="T13" fmla="*/ 147 h 147"/>
                <a:gd name="T14" fmla="*/ 123 w 425"/>
                <a:gd name="T15" fmla="*/ 147 h 147"/>
                <a:gd name="T16" fmla="*/ 123 w 425"/>
                <a:gd name="T17" fmla="*/ 5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147">
                  <a:moveTo>
                    <a:pt x="123" y="53"/>
                  </a:moveTo>
                  <a:lnTo>
                    <a:pt x="123" y="53"/>
                  </a:lnTo>
                  <a:lnTo>
                    <a:pt x="425" y="53"/>
                  </a:lnTo>
                  <a:lnTo>
                    <a:pt x="425" y="0"/>
                  </a:lnTo>
                  <a:lnTo>
                    <a:pt x="0" y="0"/>
                  </a:lnTo>
                  <a:lnTo>
                    <a:pt x="0" y="35"/>
                  </a:lnTo>
                  <a:cubicBezTo>
                    <a:pt x="66" y="54"/>
                    <a:pt x="75" y="66"/>
                    <a:pt x="85" y="147"/>
                  </a:cubicBezTo>
                  <a:lnTo>
                    <a:pt x="123" y="147"/>
                  </a:lnTo>
                  <a:lnTo>
                    <a:pt x="123" y="5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5"/>
            <p:cNvSpPr>
              <a:spLocks/>
            </p:cNvSpPr>
            <p:nvPr/>
          </p:nvSpPr>
          <p:spPr bwMode="auto">
            <a:xfrm>
              <a:off x="4013" y="3333"/>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26"/>
            <p:cNvSpPr>
              <a:spLocks noEditPoints="1"/>
            </p:cNvSpPr>
            <p:nvPr/>
          </p:nvSpPr>
          <p:spPr bwMode="auto">
            <a:xfrm>
              <a:off x="4187" y="3291"/>
              <a:ext cx="226" cy="52"/>
            </a:xfrm>
            <a:custGeom>
              <a:avLst/>
              <a:gdLst>
                <a:gd name="T0" fmla="*/ 0 w 439"/>
                <a:gd name="T1" fmla="*/ 139 h 278"/>
                <a:gd name="T2" fmla="*/ 0 w 439"/>
                <a:gd name="T3" fmla="*/ 139 h 278"/>
                <a:gd name="T4" fmla="*/ 47 w 439"/>
                <a:gd name="T5" fmla="*/ 237 h 278"/>
                <a:gd name="T6" fmla="*/ 219 w 439"/>
                <a:gd name="T7" fmla="*/ 278 h 278"/>
                <a:gd name="T8" fmla="*/ 439 w 439"/>
                <a:gd name="T9" fmla="*/ 139 h 278"/>
                <a:gd name="T10" fmla="*/ 223 w 439"/>
                <a:gd name="T11" fmla="*/ 0 h 278"/>
                <a:gd name="T12" fmla="*/ 47 w 439"/>
                <a:gd name="T13" fmla="*/ 42 h 278"/>
                <a:gd name="T14" fmla="*/ 0 w 439"/>
                <a:gd name="T15" fmla="*/ 139 h 278"/>
                <a:gd name="T16" fmla="*/ 47 w 439"/>
                <a:gd name="T17" fmla="*/ 139 h 278"/>
                <a:gd name="T18" fmla="*/ 47 w 439"/>
                <a:gd name="T19" fmla="*/ 139 h 278"/>
                <a:gd name="T20" fmla="*/ 218 w 439"/>
                <a:gd name="T21" fmla="*/ 54 h 278"/>
                <a:gd name="T22" fmla="*/ 395 w 439"/>
                <a:gd name="T23" fmla="*/ 140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9"/>
                    <a:pt x="18" y="215"/>
                    <a:pt x="47" y="237"/>
                  </a:cubicBezTo>
                  <a:cubicBezTo>
                    <a:pt x="84" y="264"/>
                    <a:pt x="141" y="278"/>
                    <a:pt x="219" y="278"/>
                  </a:cubicBezTo>
                  <a:cubicBezTo>
                    <a:pt x="363" y="278"/>
                    <a:pt x="439" y="230"/>
                    <a:pt x="439" y="139"/>
                  </a:cubicBezTo>
                  <a:cubicBezTo>
                    <a:pt x="439" y="49"/>
                    <a:pt x="363" y="0"/>
                    <a:pt x="223" y="0"/>
                  </a:cubicBezTo>
                  <a:cubicBezTo>
                    <a:pt x="140" y="0"/>
                    <a:pt x="85" y="13"/>
                    <a:pt x="47" y="42"/>
                  </a:cubicBezTo>
                  <a:cubicBezTo>
                    <a:pt x="17" y="64"/>
                    <a:pt x="0" y="99"/>
                    <a:pt x="0" y="139"/>
                  </a:cubicBezTo>
                  <a:close/>
                  <a:moveTo>
                    <a:pt x="47" y="139"/>
                  </a:moveTo>
                  <a:lnTo>
                    <a:pt x="47" y="139"/>
                  </a:lnTo>
                  <a:cubicBezTo>
                    <a:pt x="47" y="82"/>
                    <a:pt x="104" y="54"/>
                    <a:pt x="218" y="54"/>
                  </a:cubicBezTo>
                  <a:cubicBezTo>
                    <a:pt x="339" y="54"/>
                    <a:pt x="395" y="82"/>
                    <a:pt x="395" y="140"/>
                  </a:cubicBezTo>
                  <a:cubicBezTo>
                    <a:pt x="395" y="196"/>
                    <a:pt x="336"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7"/>
            <p:cNvSpPr>
              <a:spLocks/>
            </p:cNvSpPr>
            <p:nvPr/>
          </p:nvSpPr>
          <p:spPr bwMode="auto">
            <a:xfrm>
              <a:off x="4013" y="3081"/>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8"/>
            <p:cNvSpPr>
              <a:spLocks noEditPoints="1"/>
            </p:cNvSpPr>
            <p:nvPr/>
          </p:nvSpPr>
          <p:spPr bwMode="auto">
            <a:xfrm>
              <a:off x="4187" y="3118"/>
              <a:ext cx="226" cy="53"/>
            </a:xfrm>
            <a:custGeom>
              <a:avLst/>
              <a:gdLst>
                <a:gd name="T0" fmla="*/ 0 w 439"/>
                <a:gd name="T1" fmla="*/ 139 h 277"/>
                <a:gd name="T2" fmla="*/ 0 w 439"/>
                <a:gd name="T3" fmla="*/ 139 h 277"/>
                <a:gd name="T4" fmla="*/ 47 w 439"/>
                <a:gd name="T5" fmla="*/ 236 h 277"/>
                <a:gd name="T6" fmla="*/ 219 w 439"/>
                <a:gd name="T7" fmla="*/ 277 h 277"/>
                <a:gd name="T8" fmla="*/ 439 w 439"/>
                <a:gd name="T9" fmla="*/ 139 h 277"/>
                <a:gd name="T10" fmla="*/ 223 w 439"/>
                <a:gd name="T11" fmla="*/ 0 h 277"/>
                <a:gd name="T12" fmla="*/ 47 w 439"/>
                <a:gd name="T13" fmla="*/ 41 h 277"/>
                <a:gd name="T14" fmla="*/ 0 w 439"/>
                <a:gd name="T15" fmla="*/ 139 h 277"/>
                <a:gd name="T16" fmla="*/ 47 w 439"/>
                <a:gd name="T17" fmla="*/ 139 h 277"/>
                <a:gd name="T18" fmla="*/ 47 w 439"/>
                <a:gd name="T19" fmla="*/ 139 h 277"/>
                <a:gd name="T20" fmla="*/ 218 w 439"/>
                <a:gd name="T21" fmla="*/ 53 h 277"/>
                <a:gd name="T22" fmla="*/ 395 w 439"/>
                <a:gd name="T23" fmla="*/ 140 h 277"/>
                <a:gd name="T24" fmla="*/ 220 w 439"/>
                <a:gd name="T25" fmla="*/ 224 h 277"/>
                <a:gd name="T26" fmla="*/ 47 w 439"/>
                <a:gd name="T27" fmla="*/ 13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7">
                  <a:moveTo>
                    <a:pt x="0" y="139"/>
                  </a:moveTo>
                  <a:lnTo>
                    <a:pt x="0" y="139"/>
                  </a:lnTo>
                  <a:cubicBezTo>
                    <a:pt x="0" y="178"/>
                    <a:pt x="18" y="214"/>
                    <a:pt x="47" y="236"/>
                  </a:cubicBezTo>
                  <a:cubicBezTo>
                    <a:pt x="84" y="264"/>
                    <a:pt x="141" y="277"/>
                    <a:pt x="219" y="277"/>
                  </a:cubicBezTo>
                  <a:cubicBezTo>
                    <a:pt x="363" y="277"/>
                    <a:pt x="439" y="230"/>
                    <a:pt x="439" y="139"/>
                  </a:cubicBezTo>
                  <a:cubicBezTo>
                    <a:pt x="439" y="49"/>
                    <a:pt x="363" y="0"/>
                    <a:pt x="223" y="0"/>
                  </a:cubicBezTo>
                  <a:cubicBezTo>
                    <a:pt x="140" y="0"/>
                    <a:pt x="85" y="13"/>
                    <a:pt x="47" y="41"/>
                  </a:cubicBezTo>
                  <a:cubicBezTo>
                    <a:pt x="17" y="63"/>
                    <a:pt x="0" y="98"/>
                    <a:pt x="0" y="139"/>
                  </a:cubicBezTo>
                  <a:close/>
                  <a:moveTo>
                    <a:pt x="47" y="139"/>
                  </a:moveTo>
                  <a:lnTo>
                    <a:pt x="47" y="139"/>
                  </a:lnTo>
                  <a:cubicBezTo>
                    <a:pt x="47" y="82"/>
                    <a:pt x="104" y="53"/>
                    <a:pt x="218" y="53"/>
                  </a:cubicBezTo>
                  <a:cubicBezTo>
                    <a:pt x="339" y="53"/>
                    <a:pt x="395" y="81"/>
                    <a:pt x="395" y="140"/>
                  </a:cubicBezTo>
                  <a:cubicBezTo>
                    <a:pt x="395" y="195"/>
                    <a:pt x="336" y="224"/>
                    <a:pt x="220" y="224"/>
                  </a:cubicBezTo>
                  <a:cubicBezTo>
                    <a:pt x="104" y="224"/>
                    <a:pt x="47" y="195"/>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9"/>
            <p:cNvSpPr>
              <a:spLocks/>
            </p:cNvSpPr>
            <p:nvPr/>
          </p:nvSpPr>
          <p:spPr bwMode="auto">
            <a:xfrm>
              <a:off x="4374" y="3091"/>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0"/>
            <p:cNvSpPr>
              <a:spLocks/>
            </p:cNvSpPr>
            <p:nvPr/>
          </p:nvSpPr>
          <p:spPr bwMode="auto">
            <a:xfrm>
              <a:off x="4187" y="3023"/>
              <a:ext cx="219" cy="54"/>
            </a:xfrm>
            <a:custGeom>
              <a:avLst/>
              <a:gdLst>
                <a:gd name="T0" fmla="*/ 373 w 425"/>
                <a:gd name="T1" fmla="*/ 3 h 285"/>
                <a:gd name="T2" fmla="*/ 373 w 425"/>
                <a:gd name="T3" fmla="*/ 3 h 285"/>
                <a:gd name="T4" fmla="*/ 373 w 425"/>
                <a:gd name="T5" fmla="*/ 226 h 285"/>
                <a:gd name="T6" fmla="*/ 285 w 425"/>
                <a:gd name="T7" fmla="*/ 149 h 285"/>
                <a:gd name="T8" fmla="*/ 253 w 425"/>
                <a:gd name="T9" fmla="*/ 90 h 285"/>
                <a:gd name="T10" fmla="*/ 125 w 425"/>
                <a:gd name="T11" fmla="*/ 0 h 285"/>
                <a:gd name="T12" fmla="*/ 34 w 425"/>
                <a:gd name="T13" fmla="*/ 39 h 285"/>
                <a:gd name="T14" fmla="*/ 0 w 425"/>
                <a:gd name="T15" fmla="*/ 136 h 285"/>
                <a:gd name="T16" fmla="*/ 55 w 425"/>
                <a:gd name="T17" fmla="*/ 253 h 285"/>
                <a:gd name="T18" fmla="*/ 147 w 425"/>
                <a:gd name="T19" fmla="*/ 276 h 285"/>
                <a:gd name="T20" fmla="*/ 147 w 425"/>
                <a:gd name="T21" fmla="*/ 223 h 285"/>
                <a:gd name="T22" fmla="*/ 88 w 425"/>
                <a:gd name="T23" fmla="*/ 211 h 285"/>
                <a:gd name="T24" fmla="*/ 46 w 425"/>
                <a:gd name="T25" fmla="*/ 138 h 285"/>
                <a:gd name="T26" fmla="*/ 126 w 425"/>
                <a:gd name="T27" fmla="*/ 54 h 285"/>
                <a:gd name="T28" fmla="*/ 210 w 425"/>
                <a:gd name="T29" fmla="*/ 111 h 285"/>
                <a:gd name="T30" fmla="*/ 241 w 425"/>
                <a:gd name="T31" fmla="*/ 166 h 285"/>
                <a:gd name="T32" fmla="*/ 425 w 425"/>
                <a:gd name="T33" fmla="*/ 285 h 285"/>
                <a:gd name="T34" fmla="*/ 425 w 425"/>
                <a:gd name="T35" fmla="*/ 3 h 285"/>
                <a:gd name="T36" fmla="*/ 373 w 425"/>
                <a:gd name="T37" fmla="*/ 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5" h="285">
                  <a:moveTo>
                    <a:pt x="373" y="3"/>
                  </a:moveTo>
                  <a:lnTo>
                    <a:pt x="373" y="3"/>
                  </a:lnTo>
                  <a:lnTo>
                    <a:pt x="373" y="226"/>
                  </a:lnTo>
                  <a:cubicBezTo>
                    <a:pt x="338" y="221"/>
                    <a:pt x="316" y="202"/>
                    <a:pt x="285" y="149"/>
                  </a:cubicBezTo>
                  <a:lnTo>
                    <a:pt x="253" y="90"/>
                  </a:lnTo>
                  <a:cubicBezTo>
                    <a:pt x="221" y="30"/>
                    <a:pt x="177" y="0"/>
                    <a:pt x="125" y="0"/>
                  </a:cubicBezTo>
                  <a:cubicBezTo>
                    <a:pt x="89" y="0"/>
                    <a:pt x="56" y="14"/>
                    <a:pt x="34" y="39"/>
                  </a:cubicBezTo>
                  <a:cubicBezTo>
                    <a:pt x="11" y="64"/>
                    <a:pt x="0" y="96"/>
                    <a:pt x="0" y="136"/>
                  </a:cubicBezTo>
                  <a:cubicBezTo>
                    <a:pt x="0" y="190"/>
                    <a:pt x="19" y="230"/>
                    <a:pt x="55" y="253"/>
                  </a:cubicBezTo>
                  <a:cubicBezTo>
                    <a:pt x="78" y="268"/>
                    <a:pt x="104" y="275"/>
                    <a:pt x="147" y="276"/>
                  </a:cubicBezTo>
                  <a:lnTo>
                    <a:pt x="147" y="223"/>
                  </a:lnTo>
                  <a:cubicBezTo>
                    <a:pt x="119" y="221"/>
                    <a:pt x="101" y="218"/>
                    <a:pt x="88" y="211"/>
                  </a:cubicBezTo>
                  <a:cubicBezTo>
                    <a:pt x="62" y="197"/>
                    <a:pt x="46" y="169"/>
                    <a:pt x="46" y="138"/>
                  </a:cubicBezTo>
                  <a:cubicBezTo>
                    <a:pt x="46" y="90"/>
                    <a:pt x="80" y="54"/>
                    <a:pt x="126" y="54"/>
                  </a:cubicBezTo>
                  <a:cubicBezTo>
                    <a:pt x="159" y="54"/>
                    <a:pt x="188" y="73"/>
                    <a:pt x="210" y="111"/>
                  </a:cubicBezTo>
                  <a:lnTo>
                    <a:pt x="241" y="166"/>
                  </a:lnTo>
                  <a:cubicBezTo>
                    <a:pt x="291" y="255"/>
                    <a:pt x="331" y="281"/>
                    <a:pt x="425" y="285"/>
                  </a:cubicBezTo>
                  <a:lnTo>
                    <a:pt x="425" y="3"/>
                  </a:lnTo>
                  <a:lnTo>
                    <a:pt x="373"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1"/>
            <p:cNvSpPr>
              <a:spLocks/>
            </p:cNvSpPr>
            <p:nvPr/>
          </p:nvSpPr>
          <p:spPr bwMode="auto">
            <a:xfrm>
              <a:off x="4187" y="2960"/>
              <a:ext cx="226" cy="54"/>
            </a:xfrm>
            <a:custGeom>
              <a:avLst/>
              <a:gdLst>
                <a:gd name="T0" fmla="*/ 0 w 439"/>
                <a:gd name="T1" fmla="*/ 22 h 286"/>
                <a:gd name="T2" fmla="*/ 0 w 439"/>
                <a:gd name="T3" fmla="*/ 22 h 286"/>
                <a:gd name="T4" fmla="*/ 0 w 439"/>
                <a:gd name="T5" fmla="*/ 241 h 286"/>
                <a:gd name="T6" fmla="*/ 231 w 439"/>
                <a:gd name="T7" fmla="*/ 273 h 286"/>
                <a:gd name="T8" fmla="*/ 231 w 439"/>
                <a:gd name="T9" fmla="*/ 225 h 286"/>
                <a:gd name="T10" fmla="*/ 192 w 439"/>
                <a:gd name="T11" fmla="*/ 147 h 286"/>
                <a:gd name="T12" fmla="*/ 294 w 439"/>
                <a:gd name="T13" fmla="*/ 54 h 286"/>
                <a:gd name="T14" fmla="*/ 392 w 439"/>
                <a:gd name="T15" fmla="*/ 147 h 286"/>
                <a:gd name="T16" fmla="*/ 321 w 439"/>
                <a:gd name="T17" fmla="*/ 234 h 286"/>
                <a:gd name="T18" fmla="*/ 321 w 439"/>
                <a:gd name="T19" fmla="*/ 286 h 286"/>
                <a:gd name="T20" fmla="*/ 388 w 439"/>
                <a:gd name="T21" fmla="*/ 261 h 286"/>
                <a:gd name="T22" fmla="*/ 439 w 439"/>
                <a:gd name="T23" fmla="*/ 145 h 286"/>
                <a:gd name="T24" fmla="*/ 286 w 439"/>
                <a:gd name="T25" fmla="*/ 0 h 286"/>
                <a:gd name="T26" fmla="*/ 145 w 439"/>
                <a:gd name="T27" fmla="*/ 137 h 286"/>
                <a:gd name="T28" fmla="*/ 171 w 439"/>
                <a:gd name="T29" fmla="*/ 216 h 286"/>
                <a:gd name="T30" fmla="*/ 52 w 439"/>
                <a:gd name="T31" fmla="*/ 199 h 286"/>
                <a:gd name="T32" fmla="*/ 52 w 439"/>
                <a:gd name="T33" fmla="*/ 22 h 286"/>
                <a:gd name="T34" fmla="*/ 0 w 439"/>
                <a:gd name="T35" fmla="*/ 22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6">
                  <a:moveTo>
                    <a:pt x="0" y="22"/>
                  </a:moveTo>
                  <a:lnTo>
                    <a:pt x="0" y="22"/>
                  </a:lnTo>
                  <a:lnTo>
                    <a:pt x="0" y="241"/>
                  </a:lnTo>
                  <a:lnTo>
                    <a:pt x="231" y="273"/>
                  </a:lnTo>
                  <a:lnTo>
                    <a:pt x="231" y="225"/>
                  </a:lnTo>
                  <a:cubicBezTo>
                    <a:pt x="202" y="200"/>
                    <a:pt x="192" y="180"/>
                    <a:pt x="192" y="147"/>
                  </a:cubicBezTo>
                  <a:cubicBezTo>
                    <a:pt x="192" y="90"/>
                    <a:pt x="231" y="54"/>
                    <a:pt x="294" y="54"/>
                  </a:cubicBezTo>
                  <a:cubicBezTo>
                    <a:pt x="355" y="54"/>
                    <a:pt x="392" y="89"/>
                    <a:pt x="392" y="147"/>
                  </a:cubicBezTo>
                  <a:cubicBezTo>
                    <a:pt x="392" y="193"/>
                    <a:pt x="369" y="221"/>
                    <a:pt x="321" y="234"/>
                  </a:cubicBezTo>
                  <a:lnTo>
                    <a:pt x="321" y="286"/>
                  </a:lnTo>
                  <a:cubicBezTo>
                    <a:pt x="355" y="279"/>
                    <a:pt x="372" y="273"/>
                    <a:pt x="388" y="261"/>
                  </a:cubicBezTo>
                  <a:cubicBezTo>
                    <a:pt x="420" y="237"/>
                    <a:pt x="439" y="193"/>
                    <a:pt x="439" y="145"/>
                  </a:cubicBezTo>
                  <a:cubicBezTo>
                    <a:pt x="439" y="60"/>
                    <a:pt x="376" y="0"/>
                    <a:pt x="286" y="0"/>
                  </a:cubicBezTo>
                  <a:cubicBezTo>
                    <a:pt x="203" y="0"/>
                    <a:pt x="145" y="56"/>
                    <a:pt x="145" y="137"/>
                  </a:cubicBezTo>
                  <a:cubicBezTo>
                    <a:pt x="145" y="167"/>
                    <a:pt x="153" y="191"/>
                    <a:pt x="171" y="216"/>
                  </a:cubicBezTo>
                  <a:lnTo>
                    <a:pt x="52" y="199"/>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32"/>
            <p:cNvSpPr>
              <a:spLocks/>
            </p:cNvSpPr>
            <p:nvPr/>
          </p:nvSpPr>
          <p:spPr bwMode="auto">
            <a:xfrm>
              <a:off x="4013" y="2830"/>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Freeform 33"/>
            <p:cNvSpPr>
              <a:spLocks noEditPoints="1"/>
            </p:cNvSpPr>
            <p:nvPr/>
          </p:nvSpPr>
          <p:spPr bwMode="auto">
            <a:xfrm>
              <a:off x="4187" y="2835"/>
              <a:ext cx="226" cy="53"/>
            </a:xfrm>
            <a:custGeom>
              <a:avLst/>
              <a:gdLst>
                <a:gd name="T0" fmla="*/ 0 w 439"/>
                <a:gd name="T1" fmla="*/ 139 h 278"/>
                <a:gd name="T2" fmla="*/ 0 w 439"/>
                <a:gd name="T3" fmla="*/ 139 h 278"/>
                <a:gd name="T4" fmla="*/ 47 w 439"/>
                <a:gd name="T5" fmla="*/ 236 h 278"/>
                <a:gd name="T6" fmla="*/ 219 w 439"/>
                <a:gd name="T7" fmla="*/ 278 h 278"/>
                <a:gd name="T8" fmla="*/ 439 w 439"/>
                <a:gd name="T9" fmla="*/ 139 h 278"/>
                <a:gd name="T10" fmla="*/ 223 w 439"/>
                <a:gd name="T11" fmla="*/ 0 h 278"/>
                <a:gd name="T12" fmla="*/ 47 w 439"/>
                <a:gd name="T13" fmla="*/ 41 h 278"/>
                <a:gd name="T14" fmla="*/ 0 w 439"/>
                <a:gd name="T15" fmla="*/ 139 h 278"/>
                <a:gd name="T16" fmla="*/ 47 w 439"/>
                <a:gd name="T17" fmla="*/ 139 h 278"/>
                <a:gd name="T18" fmla="*/ 47 w 439"/>
                <a:gd name="T19" fmla="*/ 139 h 278"/>
                <a:gd name="T20" fmla="*/ 218 w 439"/>
                <a:gd name="T21" fmla="*/ 54 h 278"/>
                <a:gd name="T22" fmla="*/ 395 w 439"/>
                <a:gd name="T23" fmla="*/ 140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8"/>
                    <a:pt x="18" y="214"/>
                    <a:pt x="47" y="236"/>
                  </a:cubicBezTo>
                  <a:cubicBezTo>
                    <a:pt x="84" y="264"/>
                    <a:pt x="141" y="278"/>
                    <a:pt x="219" y="278"/>
                  </a:cubicBezTo>
                  <a:cubicBezTo>
                    <a:pt x="363" y="278"/>
                    <a:pt x="439" y="230"/>
                    <a:pt x="439" y="139"/>
                  </a:cubicBezTo>
                  <a:cubicBezTo>
                    <a:pt x="439" y="49"/>
                    <a:pt x="363" y="0"/>
                    <a:pt x="223" y="0"/>
                  </a:cubicBezTo>
                  <a:cubicBezTo>
                    <a:pt x="140" y="0"/>
                    <a:pt x="85" y="13"/>
                    <a:pt x="47" y="41"/>
                  </a:cubicBezTo>
                  <a:cubicBezTo>
                    <a:pt x="17" y="63"/>
                    <a:pt x="0" y="99"/>
                    <a:pt x="0" y="139"/>
                  </a:cubicBezTo>
                  <a:close/>
                  <a:moveTo>
                    <a:pt x="47" y="139"/>
                  </a:moveTo>
                  <a:lnTo>
                    <a:pt x="47" y="139"/>
                  </a:lnTo>
                  <a:cubicBezTo>
                    <a:pt x="47" y="82"/>
                    <a:pt x="104" y="54"/>
                    <a:pt x="218" y="54"/>
                  </a:cubicBezTo>
                  <a:cubicBezTo>
                    <a:pt x="339" y="54"/>
                    <a:pt x="395" y="81"/>
                    <a:pt x="395" y="140"/>
                  </a:cubicBezTo>
                  <a:cubicBezTo>
                    <a:pt x="395" y="196"/>
                    <a:pt x="336"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34"/>
            <p:cNvSpPr>
              <a:spLocks/>
            </p:cNvSpPr>
            <p:nvPr/>
          </p:nvSpPr>
          <p:spPr bwMode="auto">
            <a:xfrm>
              <a:off x="4374" y="2808"/>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35"/>
            <p:cNvSpPr>
              <a:spLocks/>
            </p:cNvSpPr>
            <p:nvPr/>
          </p:nvSpPr>
          <p:spPr bwMode="auto">
            <a:xfrm>
              <a:off x="4187" y="2740"/>
              <a:ext cx="226" cy="54"/>
            </a:xfrm>
            <a:custGeom>
              <a:avLst/>
              <a:gdLst>
                <a:gd name="T0" fmla="*/ 0 w 439"/>
                <a:gd name="T1" fmla="*/ 22 h 286"/>
                <a:gd name="T2" fmla="*/ 0 w 439"/>
                <a:gd name="T3" fmla="*/ 22 h 286"/>
                <a:gd name="T4" fmla="*/ 0 w 439"/>
                <a:gd name="T5" fmla="*/ 241 h 286"/>
                <a:gd name="T6" fmla="*/ 231 w 439"/>
                <a:gd name="T7" fmla="*/ 273 h 286"/>
                <a:gd name="T8" fmla="*/ 231 w 439"/>
                <a:gd name="T9" fmla="*/ 224 h 286"/>
                <a:gd name="T10" fmla="*/ 192 w 439"/>
                <a:gd name="T11" fmla="*/ 147 h 286"/>
                <a:gd name="T12" fmla="*/ 294 w 439"/>
                <a:gd name="T13" fmla="*/ 54 h 286"/>
                <a:gd name="T14" fmla="*/ 392 w 439"/>
                <a:gd name="T15" fmla="*/ 147 h 286"/>
                <a:gd name="T16" fmla="*/ 321 w 439"/>
                <a:gd name="T17" fmla="*/ 233 h 286"/>
                <a:gd name="T18" fmla="*/ 321 w 439"/>
                <a:gd name="T19" fmla="*/ 286 h 286"/>
                <a:gd name="T20" fmla="*/ 388 w 439"/>
                <a:gd name="T21" fmla="*/ 260 h 286"/>
                <a:gd name="T22" fmla="*/ 439 w 439"/>
                <a:gd name="T23" fmla="*/ 145 h 286"/>
                <a:gd name="T24" fmla="*/ 286 w 439"/>
                <a:gd name="T25" fmla="*/ 0 h 286"/>
                <a:gd name="T26" fmla="*/ 145 w 439"/>
                <a:gd name="T27" fmla="*/ 137 h 286"/>
                <a:gd name="T28" fmla="*/ 171 w 439"/>
                <a:gd name="T29" fmla="*/ 215 h 286"/>
                <a:gd name="T30" fmla="*/ 52 w 439"/>
                <a:gd name="T31" fmla="*/ 199 h 286"/>
                <a:gd name="T32" fmla="*/ 52 w 439"/>
                <a:gd name="T33" fmla="*/ 22 h 286"/>
                <a:gd name="T34" fmla="*/ 0 w 439"/>
                <a:gd name="T35" fmla="*/ 22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6">
                  <a:moveTo>
                    <a:pt x="0" y="22"/>
                  </a:moveTo>
                  <a:lnTo>
                    <a:pt x="0" y="22"/>
                  </a:lnTo>
                  <a:lnTo>
                    <a:pt x="0" y="241"/>
                  </a:lnTo>
                  <a:lnTo>
                    <a:pt x="231" y="273"/>
                  </a:lnTo>
                  <a:lnTo>
                    <a:pt x="231" y="224"/>
                  </a:lnTo>
                  <a:cubicBezTo>
                    <a:pt x="202" y="200"/>
                    <a:pt x="192" y="179"/>
                    <a:pt x="192" y="147"/>
                  </a:cubicBezTo>
                  <a:cubicBezTo>
                    <a:pt x="192" y="90"/>
                    <a:pt x="231" y="54"/>
                    <a:pt x="294" y="54"/>
                  </a:cubicBezTo>
                  <a:cubicBezTo>
                    <a:pt x="355" y="54"/>
                    <a:pt x="392" y="89"/>
                    <a:pt x="392" y="147"/>
                  </a:cubicBezTo>
                  <a:cubicBezTo>
                    <a:pt x="392" y="193"/>
                    <a:pt x="369" y="221"/>
                    <a:pt x="321" y="233"/>
                  </a:cubicBezTo>
                  <a:lnTo>
                    <a:pt x="321" y="286"/>
                  </a:lnTo>
                  <a:cubicBezTo>
                    <a:pt x="355" y="279"/>
                    <a:pt x="372" y="273"/>
                    <a:pt x="388" y="260"/>
                  </a:cubicBezTo>
                  <a:cubicBezTo>
                    <a:pt x="420" y="236"/>
                    <a:pt x="439" y="193"/>
                    <a:pt x="439" y="145"/>
                  </a:cubicBezTo>
                  <a:cubicBezTo>
                    <a:pt x="439" y="60"/>
                    <a:pt x="376" y="0"/>
                    <a:pt x="286" y="0"/>
                  </a:cubicBezTo>
                  <a:cubicBezTo>
                    <a:pt x="203" y="0"/>
                    <a:pt x="145" y="55"/>
                    <a:pt x="145" y="137"/>
                  </a:cubicBezTo>
                  <a:cubicBezTo>
                    <a:pt x="145" y="167"/>
                    <a:pt x="153" y="191"/>
                    <a:pt x="171" y="215"/>
                  </a:cubicBezTo>
                  <a:lnTo>
                    <a:pt x="52" y="199"/>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36"/>
            <p:cNvSpPr>
              <a:spLocks/>
            </p:cNvSpPr>
            <p:nvPr/>
          </p:nvSpPr>
          <p:spPr bwMode="auto">
            <a:xfrm>
              <a:off x="4013" y="2578"/>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Freeform 37"/>
            <p:cNvSpPr>
              <a:spLocks noEditPoints="1"/>
            </p:cNvSpPr>
            <p:nvPr/>
          </p:nvSpPr>
          <p:spPr bwMode="auto">
            <a:xfrm>
              <a:off x="4187" y="2615"/>
              <a:ext cx="226" cy="53"/>
            </a:xfrm>
            <a:custGeom>
              <a:avLst/>
              <a:gdLst>
                <a:gd name="T0" fmla="*/ 0 w 439"/>
                <a:gd name="T1" fmla="*/ 139 h 278"/>
                <a:gd name="T2" fmla="*/ 0 w 439"/>
                <a:gd name="T3" fmla="*/ 139 h 278"/>
                <a:gd name="T4" fmla="*/ 47 w 439"/>
                <a:gd name="T5" fmla="*/ 236 h 278"/>
                <a:gd name="T6" fmla="*/ 219 w 439"/>
                <a:gd name="T7" fmla="*/ 278 h 278"/>
                <a:gd name="T8" fmla="*/ 439 w 439"/>
                <a:gd name="T9" fmla="*/ 139 h 278"/>
                <a:gd name="T10" fmla="*/ 223 w 439"/>
                <a:gd name="T11" fmla="*/ 0 h 278"/>
                <a:gd name="T12" fmla="*/ 47 w 439"/>
                <a:gd name="T13" fmla="*/ 41 h 278"/>
                <a:gd name="T14" fmla="*/ 0 w 439"/>
                <a:gd name="T15" fmla="*/ 139 h 278"/>
                <a:gd name="T16" fmla="*/ 47 w 439"/>
                <a:gd name="T17" fmla="*/ 139 h 278"/>
                <a:gd name="T18" fmla="*/ 47 w 439"/>
                <a:gd name="T19" fmla="*/ 139 h 278"/>
                <a:gd name="T20" fmla="*/ 218 w 439"/>
                <a:gd name="T21" fmla="*/ 54 h 278"/>
                <a:gd name="T22" fmla="*/ 395 w 439"/>
                <a:gd name="T23" fmla="*/ 140 h 278"/>
                <a:gd name="T24" fmla="*/ 220 w 439"/>
                <a:gd name="T25" fmla="*/ 224 h 278"/>
                <a:gd name="T26" fmla="*/ 47 w 439"/>
                <a:gd name="T27"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9" h="278">
                  <a:moveTo>
                    <a:pt x="0" y="139"/>
                  </a:moveTo>
                  <a:lnTo>
                    <a:pt x="0" y="139"/>
                  </a:lnTo>
                  <a:cubicBezTo>
                    <a:pt x="0" y="178"/>
                    <a:pt x="18" y="214"/>
                    <a:pt x="47" y="236"/>
                  </a:cubicBezTo>
                  <a:cubicBezTo>
                    <a:pt x="84" y="264"/>
                    <a:pt x="141" y="278"/>
                    <a:pt x="219" y="278"/>
                  </a:cubicBezTo>
                  <a:cubicBezTo>
                    <a:pt x="363" y="278"/>
                    <a:pt x="439" y="230"/>
                    <a:pt x="439" y="139"/>
                  </a:cubicBezTo>
                  <a:cubicBezTo>
                    <a:pt x="439" y="49"/>
                    <a:pt x="363" y="0"/>
                    <a:pt x="223" y="0"/>
                  </a:cubicBezTo>
                  <a:cubicBezTo>
                    <a:pt x="140" y="0"/>
                    <a:pt x="85" y="13"/>
                    <a:pt x="47" y="41"/>
                  </a:cubicBezTo>
                  <a:cubicBezTo>
                    <a:pt x="17" y="63"/>
                    <a:pt x="0" y="99"/>
                    <a:pt x="0" y="139"/>
                  </a:cubicBezTo>
                  <a:close/>
                  <a:moveTo>
                    <a:pt x="47" y="139"/>
                  </a:moveTo>
                  <a:lnTo>
                    <a:pt x="47" y="139"/>
                  </a:lnTo>
                  <a:cubicBezTo>
                    <a:pt x="47" y="82"/>
                    <a:pt x="104" y="54"/>
                    <a:pt x="218" y="54"/>
                  </a:cubicBezTo>
                  <a:cubicBezTo>
                    <a:pt x="339" y="54"/>
                    <a:pt x="395" y="81"/>
                    <a:pt x="395" y="140"/>
                  </a:cubicBezTo>
                  <a:cubicBezTo>
                    <a:pt x="395" y="196"/>
                    <a:pt x="336" y="224"/>
                    <a:pt x="220" y="224"/>
                  </a:cubicBezTo>
                  <a:cubicBezTo>
                    <a:pt x="104" y="224"/>
                    <a:pt x="47" y="196"/>
                    <a:pt x="47" y="13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38"/>
            <p:cNvSpPr>
              <a:spLocks/>
            </p:cNvSpPr>
            <p:nvPr/>
          </p:nvSpPr>
          <p:spPr bwMode="auto">
            <a:xfrm>
              <a:off x="4374" y="2588"/>
              <a:ext cx="32" cy="12"/>
            </a:xfrm>
            <a:custGeom>
              <a:avLst/>
              <a:gdLst>
                <a:gd name="T0" fmla="*/ 0 w 62"/>
                <a:gd name="T1" fmla="*/ 0 h 62"/>
                <a:gd name="T2" fmla="*/ 0 w 62"/>
                <a:gd name="T3" fmla="*/ 0 h 62"/>
                <a:gd name="T4" fmla="*/ 0 w 62"/>
                <a:gd name="T5" fmla="*/ 62 h 62"/>
                <a:gd name="T6" fmla="*/ 62 w 62"/>
                <a:gd name="T7" fmla="*/ 62 h 62"/>
                <a:gd name="T8" fmla="*/ 62 w 62"/>
                <a:gd name="T9" fmla="*/ 0 h 62"/>
                <a:gd name="T10" fmla="*/ 0 w 62"/>
                <a:gd name="T11" fmla="*/ 0 h 62"/>
              </a:gdLst>
              <a:ahLst/>
              <a:cxnLst>
                <a:cxn ang="0">
                  <a:pos x="T0" y="T1"/>
                </a:cxn>
                <a:cxn ang="0">
                  <a:pos x="T2" y="T3"/>
                </a:cxn>
                <a:cxn ang="0">
                  <a:pos x="T4" y="T5"/>
                </a:cxn>
                <a:cxn ang="0">
                  <a:pos x="T6" y="T7"/>
                </a:cxn>
                <a:cxn ang="0">
                  <a:pos x="T8" y="T9"/>
                </a:cxn>
                <a:cxn ang="0">
                  <a:pos x="T10" y="T11"/>
                </a:cxn>
              </a:cxnLst>
              <a:rect l="0" t="0" r="r" b="b"/>
              <a:pathLst>
                <a:path w="62" h="62">
                  <a:moveTo>
                    <a:pt x="0" y="0"/>
                  </a:moveTo>
                  <a:lnTo>
                    <a:pt x="0" y="0"/>
                  </a:lnTo>
                  <a:lnTo>
                    <a:pt x="0" y="62"/>
                  </a:lnTo>
                  <a:lnTo>
                    <a:pt x="62" y="62"/>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39"/>
            <p:cNvSpPr>
              <a:spLocks/>
            </p:cNvSpPr>
            <p:nvPr/>
          </p:nvSpPr>
          <p:spPr bwMode="auto">
            <a:xfrm>
              <a:off x="4187" y="2519"/>
              <a:ext cx="219" cy="54"/>
            </a:xfrm>
            <a:custGeom>
              <a:avLst/>
              <a:gdLst>
                <a:gd name="T0" fmla="*/ 0 w 425"/>
                <a:gd name="T1" fmla="*/ 0 h 284"/>
                <a:gd name="T2" fmla="*/ 0 w 425"/>
                <a:gd name="T3" fmla="*/ 0 h 284"/>
                <a:gd name="T4" fmla="*/ 0 w 425"/>
                <a:gd name="T5" fmla="*/ 284 h 284"/>
                <a:gd name="T6" fmla="*/ 52 w 425"/>
                <a:gd name="T7" fmla="*/ 284 h 284"/>
                <a:gd name="T8" fmla="*/ 52 w 425"/>
                <a:gd name="T9" fmla="*/ 54 h 284"/>
                <a:gd name="T10" fmla="*/ 425 w 425"/>
                <a:gd name="T11" fmla="*/ 228 h 284"/>
                <a:gd name="T12" fmla="*/ 425 w 425"/>
                <a:gd name="T13" fmla="*/ 172 h 284"/>
                <a:gd name="T14" fmla="*/ 44 w 425"/>
                <a:gd name="T15" fmla="*/ 0 h 284"/>
                <a:gd name="T16" fmla="*/ 0 w 425"/>
                <a:gd name="T17"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284">
                  <a:moveTo>
                    <a:pt x="0" y="0"/>
                  </a:moveTo>
                  <a:lnTo>
                    <a:pt x="0" y="0"/>
                  </a:lnTo>
                  <a:lnTo>
                    <a:pt x="0" y="284"/>
                  </a:lnTo>
                  <a:lnTo>
                    <a:pt x="52" y="284"/>
                  </a:lnTo>
                  <a:lnTo>
                    <a:pt x="52" y="54"/>
                  </a:lnTo>
                  <a:cubicBezTo>
                    <a:pt x="197" y="155"/>
                    <a:pt x="285" y="197"/>
                    <a:pt x="425" y="228"/>
                  </a:cubicBezTo>
                  <a:lnTo>
                    <a:pt x="425" y="172"/>
                  </a:lnTo>
                  <a:cubicBezTo>
                    <a:pt x="289" y="149"/>
                    <a:pt x="172" y="96"/>
                    <a:pt x="44" y="0"/>
                  </a:cubicBez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0"/>
            <p:cNvSpPr>
              <a:spLocks/>
            </p:cNvSpPr>
            <p:nvPr/>
          </p:nvSpPr>
          <p:spPr bwMode="auto">
            <a:xfrm>
              <a:off x="4187" y="2457"/>
              <a:ext cx="226" cy="54"/>
            </a:xfrm>
            <a:custGeom>
              <a:avLst/>
              <a:gdLst>
                <a:gd name="T0" fmla="*/ 0 w 439"/>
                <a:gd name="T1" fmla="*/ 22 h 287"/>
                <a:gd name="T2" fmla="*/ 0 w 439"/>
                <a:gd name="T3" fmla="*/ 22 h 287"/>
                <a:gd name="T4" fmla="*/ 0 w 439"/>
                <a:gd name="T5" fmla="*/ 242 h 287"/>
                <a:gd name="T6" fmla="*/ 231 w 439"/>
                <a:gd name="T7" fmla="*/ 273 h 287"/>
                <a:gd name="T8" fmla="*/ 231 w 439"/>
                <a:gd name="T9" fmla="*/ 225 h 287"/>
                <a:gd name="T10" fmla="*/ 192 w 439"/>
                <a:gd name="T11" fmla="*/ 147 h 287"/>
                <a:gd name="T12" fmla="*/ 294 w 439"/>
                <a:gd name="T13" fmla="*/ 54 h 287"/>
                <a:gd name="T14" fmla="*/ 392 w 439"/>
                <a:gd name="T15" fmla="*/ 147 h 287"/>
                <a:gd name="T16" fmla="*/ 321 w 439"/>
                <a:gd name="T17" fmla="*/ 234 h 287"/>
                <a:gd name="T18" fmla="*/ 321 w 439"/>
                <a:gd name="T19" fmla="*/ 287 h 287"/>
                <a:gd name="T20" fmla="*/ 388 w 439"/>
                <a:gd name="T21" fmla="*/ 261 h 287"/>
                <a:gd name="T22" fmla="*/ 439 w 439"/>
                <a:gd name="T23" fmla="*/ 146 h 287"/>
                <a:gd name="T24" fmla="*/ 286 w 439"/>
                <a:gd name="T25" fmla="*/ 0 h 287"/>
                <a:gd name="T26" fmla="*/ 145 w 439"/>
                <a:gd name="T27" fmla="*/ 137 h 287"/>
                <a:gd name="T28" fmla="*/ 171 w 439"/>
                <a:gd name="T29" fmla="*/ 216 h 287"/>
                <a:gd name="T30" fmla="*/ 52 w 439"/>
                <a:gd name="T31" fmla="*/ 199 h 287"/>
                <a:gd name="T32" fmla="*/ 52 w 439"/>
                <a:gd name="T33" fmla="*/ 22 h 287"/>
                <a:gd name="T34" fmla="*/ 0 w 439"/>
                <a:gd name="T35" fmla="*/ 2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7">
                  <a:moveTo>
                    <a:pt x="0" y="22"/>
                  </a:moveTo>
                  <a:lnTo>
                    <a:pt x="0" y="22"/>
                  </a:lnTo>
                  <a:lnTo>
                    <a:pt x="0" y="242"/>
                  </a:lnTo>
                  <a:lnTo>
                    <a:pt x="231" y="273"/>
                  </a:lnTo>
                  <a:lnTo>
                    <a:pt x="231" y="225"/>
                  </a:lnTo>
                  <a:cubicBezTo>
                    <a:pt x="202" y="200"/>
                    <a:pt x="192" y="180"/>
                    <a:pt x="192" y="147"/>
                  </a:cubicBezTo>
                  <a:cubicBezTo>
                    <a:pt x="192" y="90"/>
                    <a:pt x="231" y="54"/>
                    <a:pt x="294" y="54"/>
                  </a:cubicBezTo>
                  <a:cubicBezTo>
                    <a:pt x="355" y="54"/>
                    <a:pt x="392" y="90"/>
                    <a:pt x="392" y="147"/>
                  </a:cubicBezTo>
                  <a:cubicBezTo>
                    <a:pt x="392" y="193"/>
                    <a:pt x="369" y="221"/>
                    <a:pt x="321" y="234"/>
                  </a:cubicBezTo>
                  <a:lnTo>
                    <a:pt x="321" y="287"/>
                  </a:lnTo>
                  <a:cubicBezTo>
                    <a:pt x="355" y="279"/>
                    <a:pt x="372" y="273"/>
                    <a:pt x="388" y="261"/>
                  </a:cubicBezTo>
                  <a:cubicBezTo>
                    <a:pt x="420" y="237"/>
                    <a:pt x="439" y="194"/>
                    <a:pt x="439" y="146"/>
                  </a:cubicBezTo>
                  <a:cubicBezTo>
                    <a:pt x="439" y="60"/>
                    <a:pt x="376" y="0"/>
                    <a:pt x="286" y="0"/>
                  </a:cubicBezTo>
                  <a:cubicBezTo>
                    <a:pt x="203" y="0"/>
                    <a:pt x="145" y="56"/>
                    <a:pt x="145" y="137"/>
                  </a:cubicBezTo>
                  <a:cubicBezTo>
                    <a:pt x="145" y="167"/>
                    <a:pt x="153" y="191"/>
                    <a:pt x="171" y="216"/>
                  </a:cubicBezTo>
                  <a:lnTo>
                    <a:pt x="52" y="199"/>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1"/>
            <p:cNvSpPr>
              <a:spLocks/>
            </p:cNvSpPr>
            <p:nvPr/>
          </p:nvSpPr>
          <p:spPr bwMode="auto">
            <a:xfrm>
              <a:off x="4013" y="2327"/>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p:cNvSpPr>
              <a:spLocks/>
            </p:cNvSpPr>
            <p:nvPr/>
          </p:nvSpPr>
          <p:spPr bwMode="auto">
            <a:xfrm>
              <a:off x="4187" y="2303"/>
              <a:ext cx="219" cy="28"/>
            </a:xfrm>
            <a:custGeom>
              <a:avLst/>
              <a:gdLst>
                <a:gd name="T0" fmla="*/ 122 w 425"/>
                <a:gd name="T1" fmla="*/ 53 h 147"/>
                <a:gd name="T2" fmla="*/ 122 w 425"/>
                <a:gd name="T3" fmla="*/ 53 h 147"/>
                <a:gd name="T4" fmla="*/ 425 w 425"/>
                <a:gd name="T5" fmla="*/ 53 h 147"/>
                <a:gd name="T6" fmla="*/ 425 w 425"/>
                <a:gd name="T7" fmla="*/ 0 h 147"/>
                <a:gd name="T8" fmla="*/ 0 w 425"/>
                <a:gd name="T9" fmla="*/ 0 h 147"/>
                <a:gd name="T10" fmla="*/ 0 w 425"/>
                <a:gd name="T11" fmla="*/ 35 h 147"/>
                <a:gd name="T12" fmla="*/ 85 w 425"/>
                <a:gd name="T13" fmla="*/ 147 h 147"/>
                <a:gd name="T14" fmla="*/ 122 w 425"/>
                <a:gd name="T15" fmla="*/ 147 h 147"/>
                <a:gd name="T16" fmla="*/ 122 w 425"/>
                <a:gd name="T17" fmla="*/ 5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147">
                  <a:moveTo>
                    <a:pt x="122" y="53"/>
                  </a:moveTo>
                  <a:lnTo>
                    <a:pt x="122" y="53"/>
                  </a:lnTo>
                  <a:lnTo>
                    <a:pt x="425" y="53"/>
                  </a:lnTo>
                  <a:lnTo>
                    <a:pt x="425" y="0"/>
                  </a:lnTo>
                  <a:lnTo>
                    <a:pt x="0" y="0"/>
                  </a:lnTo>
                  <a:lnTo>
                    <a:pt x="0" y="35"/>
                  </a:lnTo>
                  <a:cubicBezTo>
                    <a:pt x="65" y="53"/>
                    <a:pt x="74" y="65"/>
                    <a:pt x="85" y="147"/>
                  </a:cubicBezTo>
                  <a:lnTo>
                    <a:pt x="122" y="147"/>
                  </a:lnTo>
                  <a:lnTo>
                    <a:pt x="122" y="5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43"/>
            <p:cNvSpPr>
              <a:spLocks/>
            </p:cNvSpPr>
            <p:nvPr/>
          </p:nvSpPr>
          <p:spPr bwMode="auto">
            <a:xfrm>
              <a:off x="4013" y="2075"/>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44"/>
            <p:cNvSpPr>
              <a:spLocks/>
            </p:cNvSpPr>
            <p:nvPr/>
          </p:nvSpPr>
          <p:spPr bwMode="auto">
            <a:xfrm>
              <a:off x="4187" y="2130"/>
              <a:ext cx="219" cy="28"/>
            </a:xfrm>
            <a:custGeom>
              <a:avLst/>
              <a:gdLst>
                <a:gd name="T0" fmla="*/ 122 w 425"/>
                <a:gd name="T1" fmla="*/ 53 h 147"/>
                <a:gd name="T2" fmla="*/ 122 w 425"/>
                <a:gd name="T3" fmla="*/ 53 h 147"/>
                <a:gd name="T4" fmla="*/ 425 w 425"/>
                <a:gd name="T5" fmla="*/ 53 h 147"/>
                <a:gd name="T6" fmla="*/ 425 w 425"/>
                <a:gd name="T7" fmla="*/ 0 h 147"/>
                <a:gd name="T8" fmla="*/ 0 w 425"/>
                <a:gd name="T9" fmla="*/ 0 h 147"/>
                <a:gd name="T10" fmla="*/ 0 w 425"/>
                <a:gd name="T11" fmla="*/ 35 h 147"/>
                <a:gd name="T12" fmla="*/ 85 w 425"/>
                <a:gd name="T13" fmla="*/ 147 h 147"/>
                <a:gd name="T14" fmla="*/ 122 w 425"/>
                <a:gd name="T15" fmla="*/ 147 h 147"/>
                <a:gd name="T16" fmla="*/ 122 w 425"/>
                <a:gd name="T17" fmla="*/ 5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147">
                  <a:moveTo>
                    <a:pt x="122" y="53"/>
                  </a:moveTo>
                  <a:lnTo>
                    <a:pt x="122" y="53"/>
                  </a:lnTo>
                  <a:lnTo>
                    <a:pt x="425" y="53"/>
                  </a:lnTo>
                  <a:lnTo>
                    <a:pt x="425" y="0"/>
                  </a:lnTo>
                  <a:lnTo>
                    <a:pt x="0" y="0"/>
                  </a:lnTo>
                  <a:lnTo>
                    <a:pt x="0" y="35"/>
                  </a:lnTo>
                  <a:cubicBezTo>
                    <a:pt x="65" y="53"/>
                    <a:pt x="74" y="65"/>
                    <a:pt x="85" y="147"/>
                  </a:cubicBezTo>
                  <a:lnTo>
                    <a:pt x="122" y="147"/>
                  </a:lnTo>
                  <a:lnTo>
                    <a:pt x="122" y="5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45"/>
            <p:cNvSpPr>
              <a:spLocks/>
            </p:cNvSpPr>
            <p:nvPr/>
          </p:nvSpPr>
          <p:spPr bwMode="auto">
            <a:xfrm>
              <a:off x="4374" y="2085"/>
              <a:ext cx="32" cy="12"/>
            </a:xfrm>
            <a:custGeom>
              <a:avLst/>
              <a:gdLst>
                <a:gd name="T0" fmla="*/ 0 w 62"/>
                <a:gd name="T1" fmla="*/ 0 h 62"/>
                <a:gd name="T2" fmla="*/ 0 w 62"/>
                <a:gd name="T3" fmla="*/ 0 h 62"/>
                <a:gd name="T4" fmla="*/ 0 w 62"/>
                <a:gd name="T5" fmla="*/ 62 h 62"/>
                <a:gd name="T6" fmla="*/ 62 w 62"/>
                <a:gd name="T7" fmla="*/ 62 h 62"/>
                <a:gd name="T8" fmla="*/ 62 w 62"/>
                <a:gd name="T9" fmla="*/ 0 h 62"/>
                <a:gd name="T10" fmla="*/ 0 w 62"/>
                <a:gd name="T11" fmla="*/ 0 h 62"/>
              </a:gdLst>
              <a:ahLst/>
              <a:cxnLst>
                <a:cxn ang="0">
                  <a:pos x="T0" y="T1"/>
                </a:cxn>
                <a:cxn ang="0">
                  <a:pos x="T2" y="T3"/>
                </a:cxn>
                <a:cxn ang="0">
                  <a:pos x="T4" y="T5"/>
                </a:cxn>
                <a:cxn ang="0">
                  <a:pos x="T6" y="T7"/>
                </a:cxn>
                <a:cxn ang="0">
                  <a:pos x="T8" y="T9"/>
                </a:cxn>
                <a:cxn ang="0">
                  <a:pos x="T10" y="T11"/>
                </a:cxn>
              </a:cxnLst>
              <a:rect l="0" t="0" r="r" b="b"/>
              <a:pathLst>
                <a:path w="62" h="62">
                  <a:moveTo>
                    <a:pt x="0" y="0"/>
                  </a:moveTo>
                  <a:lnTo>
                    <a:pt x="0" y="0"/>
                  </a:lnTo>
                  <a:lnTo>
                    <a:pt x="0" y="62"/>
                  </a:lnTo>
                  <a:lnTo>
                    <a:pt x="62" y="62"/>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46"/>
            <p:cNvSpPr>
              <a:spLocks/>
            </p:cNvSpPr>
            <p:nvPr/>
          </p:nvSpPr>
          <p:spPr bwMode="auto">
            <a:xfrm>
              <a:off x="4187" y="2017"/>
              <a:ext cx="219" cy="54"/>
            </a:xfrm>
            <a:custGeom>
              <a:avLst/>
              <a:gdLst>
                <a:gd name="T0" fmla="*/ 373 w 425"/>
                <a:gd name="T1" fmla="*/ 3 h 286"/>
                <a:gd name="T2" fmla="*/ 373 w 425"/>
                <a:gd name="T3" fmla="*/ 3 h 286"/>
                <a:gd name="T4" fmla="*/ 373 w 425"/>
                <a:gd name="T5" fmla="*/ 227 h 286"/>
                <a:gd name="T6" fmla="*/ 285 w 425"/>
                <a:gd name="T7" fmla="*/ 150 h 286"/>
                <a:gd name="T8" fmla="*/ 253 w 425"/>
                <a:gd name="T9" fmla="*/ 90 h 286"/>
                <a:gd name="T10" fmla="*/ 125 w 425"/>
                <a:gd name="T11" fmla="*/ 0 h 286"/>
                <a:gd name="T12" fmla="*/ 34 w 425"/>
                <a:gd name="T13" fmla="*/ 40 h 286"/>
                <a:gd name="T14" fmla="*/ 0 w 425"/>
                <a:gd name="T15" fmla="*/ 136 h 286"/>
                <a:gd name="T16" fmla="*/ 55 w 425"/>
                <a:gd name="T17" fmla="*/ 254 h 286"/>
                <a:gd name="T18" fmla="*/ 147 w 425"/>
                <a:gd name="T19" fmla="*/ 277 h 286"/>
                <a:gd name="T20" fmla="*/ 147 w 425"/>
                <a:gd name="T21" fmla="*/ 224 h 286"/>
                <a:gd name="T22" fmla="*/ 88 w 425"/>
                <a:gd name="T23" fmla="*/ 211 h 286"/>
                <a:gd name="T24" fmla="*/ 46 w 425"/>
                <a:gd name="T25" fmla="*/ 138 h 286"/>
                <a:gd name="T26" fmla="*/ 126 w 425"/>
                <a:gd name="T27" fmla="*/ 54 h 286"/>
                <a:gd name="T28" fmla="*/ 210 w 425"/>
                <a:gd name="T29" fmla="*/ 112 h 286"/>
                <a:gd name="T30" fmla="*/ 241 w 425"/>
                <a:gd name="T31" fmla="*/ 167 h 286"/>
                <a:gd name="T32" fmla="*/ 425 w 425"/>
                <a:gd name="T33" fmla="*/ 286 h 286"/>
                <a:gd name="T34" fmla="*/ 425 w 425"/>
                <a:gd name="T35" fmla="*/ 3 h 286"/>
                <a:gd name="T36" fmla="*/ 373 w 425"/>
                <a:gd name="T37" fmla="*/ 3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5" h="286">
                  <a:moveTo>
                    <a:pt x="373" y="3"/>
                  </a:moveTo>
                  <a:lnTo>
                    <a:pt x="373" y="3"/>
                  </a:lnTo>
                  <a:lnTo>
                    <a:pt x="373" y="227"/>
                  </a:lnTo>
                  <a:cubicBezTo>
                    <a:pt x="338" y="221"/>
                    <a:pt x="316" y="202"/>
                    <a:pt x="285" y="150"/>
                  </a:cubicBezTo>
                  <a:lnTo>
                    <a:pt x="253" y="90"/>
                  </a:lnTo>
                  <a:cubicBezTo>
                    <a:pt x="221" y="31"/>
                    <a:pt x="177" y="0"/>
                    <a:pt x="125" y="0"/>
                  </a:cubicBezTo>
                  <a:cubicBezTo>
                    <a:pt x="89" y="0"/>
                    <a:pt x="56" y="15"/>
                    <a:pt x="34" y="40"/>
                  </a:cubicBezTo>
                  <a:cubicBezTo>
                    <a:pt x="11" y="65"/>
                    <a:pt x="0" y="96"/>
                    <a:pt x="0" y="136"/>
                  </a:cubicBezTo>
                  <a:cubicBezTo>
                    <a:pt x="0" y="190"/>
                    <a:pt x="19" y="230"/>
                    <a:pt x="55" y="254"/>
                  </a:cubicBezTo>
                  <a:cubicBezTo>
                    <a:pt x="78" y="269"/>
                    <a:pt x="104" y="275"/>
                    <a:pt x="147" y="277"/>
                  </a:cubicBezTo>
                  <a:lnTo>
                    <a:pt x="147" y="224"/>
                  </a:lnTo>
                  <a:cubicBezTo>
                    <a:pt x="119" y="222"/>
                    <a:pt x="101" y="218"/>
                    <a:pt x="88" y="211"/>
                  </a:cubicBezTo>
                  <a:cubicBezTo>
                    <a:pt x="62" y="197"/>
                    <a:pt x="46" y="170"/>
                    <a:pt x="46" y="138"/>
                  </a:cubicBezTo>
                  <a:cubicBezTo>
                    <a:pt x="46" y="90"/>
                    <a:pt x="80" y="54"/>
                    <a:pt x="126" y="54"/>
                  </a:cubicBezTo>
                  <a:cubicBezTo>
                    <a:pt x="159" y="54"/>
                    <a:pt x="188" y="74"/>
                    <a:pt x="210" y="112"/>
                  </a:cubicBezTo>
                  <a:lnTo>
                    <a:pt x="241" y="167"/>
                  </a:lnTo>
                  <a:cubicBezTo>
                    <a:pt x="291" y="256"/>
                    <a:pt x="331" y="281"/>
                    <a:pt x="425" y="286"/>
                  </a:cubicBezTo>
                  <a:lnTo>
                    <a:pt x="425" y="3"/>
                  </a:lnTo>
                  <a:lnTo>
                    <a:pt x="373"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47"/>
            <p:cNvSpPr>
              <a:spLocks/>
            </p:cNvSpPr>
            <p:nvPr/>
          </p:nvSpPr>
          <p:spPr bwMode="auto">
            <a:xfrm>
              <a:off x="4187" y="1954"/>
              <a:ext cx="226" cy="54"/>
            </a:xfrm>
            <a:custGeom>
              <a:avLst/>
              <a:gdLst>
                <a:gd name="T0" fmla="*/ 0 w 439"/>
                <a:gd name="T1" fmla="*/ 22 h 286"/>
                <a:gd name="T2" fmla="*/ 0 w 439"/>
                <a:gd name="T3" fmla="*/ 22 h 286"/>
                <a:gd name="T4" fmla="*/ 0 w 439"/>
                <a:gd name="T5" fmla="*/ 241 h 286"/>
                <a:gd name="T6" fmla="*/ 231 w 439"/>
                <a:gd name="T7" fmla="*/ 273 h 286"/>
                <a:gd name="T8" fmla="*/ 231 w 439"/>
                <a:gd name="T9" fmla="*/ 224 h 286"/>
                <a:gd name="T10" fmla="*/ 192 w 439"/>
                <a:gd name="T11" fmla="*/ 146 h 286"/>
                <a:gd name="T12" fmla="*/ 294 w 439"/>
                <a:gd name="T13" fmla="*/ 54 h 286"/>
                <a:gd name="T14" fmla="*/ 392 w 439"/>
                <a:gd name="T15" fmla="*/ 146 h 286"/>
                <a:gd name="T16" fmla="*/ 321 w 439"/>
                <a:gd name="T17" fmla="*/ 233 h 286"/>
                <a:gd name="T18" fmla="*/ 321 w 439"/>
                <a:gd name="T19" fmla="*/ 286 h 286"/>
                <a:gd name="T20" fmla="*/ 388 w 439"/>
                <a:gd name="T21" fmla="*/ 260 h 286"/>
                <a:gd name="T22" fmla="*/ 439 w 439"/>
                <a:gd name="T23" fmla="*/ 145 h 286"/>
                <a:gd name="T24" fmla="*/ 286 w 439"/>
                <a:gd name="T25" fmla="*/ 0 h 286"/>
                <a:gd name="T26" fmla="*/ 145 w 439"/>
                <a:gd name="T27" fmla="*/ 137 h 286"/>
                <a:gd name="T28" fmla="*/ 171 w 439"/>
                <a:gd name="T29" fmla="*/ 215 h 286"/>
                <a:gd name="T30" fmla="*/ 52 w 439"/>
                <a:gd name="T31" fmla="*/ 198 h 286"/>
                <a:gd name="T32" fmla="*/ 52 w 439"/>
                <a:gd name="T33" fmla="*/ 22 h 286"/>
                <a:gd name="T34" fmla="*/ 0 w 439"/>
                <a:gd name="T35" fmla="*/ 22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6">
                  <a:moveTo>
                    <a:pt x="0" y="22"/>
                  </a:moveTo>
                  <a:lnTo>
                    <a:pt x="0" y="22"/>
                  </a:lnTo>
                  <a:lnTo>
                    <a:pt x="0" y="241"/>
                  </a:lnTo>
                  <a:lnTo>
                    <a:pt x="231" y="273"/>
                  </a:lnTo>
                  <a:lnTo>
                    <a:pt x="231" y="224"/>
                  </a:lnTo>
                  <a:cubicBezTo>
                    <a:pt x="202" y="200"/>
                    <a:pt x="192" y="179"/>
                    <a:pt x="192" y="146"/>
                  </a:cubicBezTo>
                  <a:cubicBezTo>
                    <a:pt x="192" y="89"/>
                    <a:pt x="231" y="54"/>
                    <a:pt x="294" y="54"/>
                  </a:cubicBezTo>
                  <a:cubicBezTo>
                    <a:pt x="355" y="54"/>
                    <a:pt x="392" y="89"/>
                    <a:pt x="392" y="146"/>
                  </a:cubicBezTo>
                  <a:cubicBezTo>
                    <a:pt x="392" y="192"/>
                    <a:pt x="369" y="221"/>
                    <a:pt x="321" y="233"/>
                  </a:cubicBezTo>
                  <a:lnTo>
                    <a:pt x="321" y="286"/>
                  </a:lnTo>
                  <a:cubicBezTo>
                    <a:pt x="355" y="279"/>
                    <a:pt x="372" y="273"/>
                    <a:pt x="388" y="260"/>
                  </a:cubicBezTo>
                  <a:cubicBezTo>
                    <a:pt x="420" y="236"/>
                    <a:pt x="439" y="193"/>
                    <a:pt x="439" y="145"/>
                  </a:cubicBezTo>
                  <a:cubicBezTo>
                    <a:pt x="439" y="59"/>
                    <a:pt x="376" y="0"/>
                    <a:pt x="286" y="0"/>
                  </a:cubicBezTo>
                  <a:cubicBezTo>
                    <a:pt x="203" y="0"/>
                    <a:pt x="145" y="55"/>
                    <a:pt x="145" y="137"/>
                  </a:cubicBezTo>
                  <a:cubicBezTo>
                    <a:pt x="145" y="167"/>
                    <a:pt x="153" y="191"/>
                    <a:pt x="171" y="215"/>
                  </a:cubicBezTo>
                  <a:lnTo>
                    <a:pt x="52" y="198"/>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48"/>
            <p:cNvSpPr>
              <a:spLocks/>
            </p:cNvSpPr>
            <p:nvPr/>
          </p:nvSpPr>
          <p:spPr bwMode="auto">
            <a:xfrm>
              <a:off x="4013" y="1824"/>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49"/>
            <p:cNvSpPr>
              <a:spLocks/>
            </p:cNvSpPr>
            <p:nvPr/>
          </p:nvSpPr>
          <p:spPr bwMode="auto">
            <a:xfrm>
              <a:off x="4187" y="1848"/>
              <a:ext cx="219" cy="27"/>
            </a:xfrm>
            <a:custGeom>
              <a:avLst/>
              <a:gdLst>
                <a:gd name="T0" fmla="*/ 122 w 425"/>
                <a:gd name="T1" fmla="*/ 52 h 146"/>
                <a:gd name="T2" fmla="*/ 122 w 425"/>
                <a:gd name="T3" fmla="*/ 52 h 146"/>
                <a:gd name="T4" fmla="*/ 425 w 425"/>
                <a:gd name="T5" fmla="*/ 52 h 146"/>
                <a:gd name="T6" fmla="*/ 425 w 425"/>
                <a:gd name="T7" fmla="*/ 0 h 146"/>
                <a:gd name="T8" fmla="*/ 0 w 425"/>
                <a:gd name="T9" fmla="*/ 0 h 146"/>
                <a:gd name="T10" fmla="*/ 0 w 425"/>
                <a:gd name="T11" fmla="*/ 34 h 146"/>
                <a:gd name="T12" fmla="*/ 85 w 425"/>
                <a:gd name="T13" fmla="*/ 146 h 146"/>
                <a:gd name="T14" fmla="*/ 122 w 425"/>
                <a:gd name="T15" fmla="*/ 146 h 146"/>
                <a:gd name="T16" fmla="*/ 122 w 425"/>
                <a:gd name="T17" fmla="*/ 52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146">
                  <a:moveTo>
                    <a:pt x="122" y="52"/>
                  </a:moveTo>
                  <a:lnTo>
                    <a:pt x="122" y="52"/>
                  </a:lnTo>
                  <a:lnTo>
                    <a:pt x="425" y="52"/>
                  </a:lnTo>
                  <a:lnTo>
                    <a:pt x="425" y="0"/>
                  </a:lnTo>
                  <a:lnTo>
                    <a:pt x="0" y="0"/>
                  </a:lnTo>
                  <a:lnTo>
                    <a:pt x="0" y="34"/>
                  </a:lnTo>
                  <a:cubicBezTo>
                    <a:pt x="65" y="53"/>
                    <a:pt x="74" y="65"/>
                    <a:pt x="85" y="146"/>
                  </a:cubicBezTo>
                  <a:lnTo>
                    <a:pt x="122" y="146"/>
                  </a:lnTo>
                  <a:lnTo>
                    <a:pt x="122"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0"/>
            <p:cNvSpPr>
              <a:spLocks/>
            </p:cNvSpPr>
            <p:nvPr/>
          </p:nvSpPr>
          <p:spPr bwMode="auto">
            <a:xfrm>
              <a:off x="4374" y="1802"/>
              <a:ext cx="32" cy="12"/>
            </a:xfrm>
            <a:custGeom>
              <a:avLst/>
              <a:gdLst>
                <a:gd name="T0" fmla="*/ 0 w 62"/>
                <a:gd name="T1" fmla="*/ 0 h 63"/>
                <a:gd name="T2" fmla="*/ 0 w 62"/>
                <a:gd name="T3" fmla="*/ 0 h 63"/>
                <a:gd name="T4" fmla="*/ 0 w 62"/>
                <a:gd name="T5" fmla="*/ 63 h 63"/>
                <a:gd name="T6" fmla="*/ 62 w 62"/>
                <a:gd name="T7" fmla="*/ 63 h 63"/>
                <a:gd name="T8" fmla="*/ 62 w 62"/>
                <a:gd name="T9" fmla="*/ 0 h 63"/>
                <a:gd name="T10" fmla="*/ 0 w 62"/>
                <a:gd name="T11" fmla="*/ 0 h 63"/>
              </a:gdLst>
              <a:ahLst/>
              <a:cxnLst>
                <a:cxn ang="0">
                  <a:pos x="T0" y="T1"/>
                </a:cxn>
                <a:cxn ang="0">
                  <a:pos x="T2" y="T3"/>
                </a:cxn>
                <a:cxn ang="0">
                  <a:pos x="T4" y="T5"/>
                </a:cxn>
                <a:cxn ang="0">
                  <a:pos x="T6" y="T7"/>
                </a:cxn>
                <a:cxn ang="0">
                  <a:pos x="T8" y="T9"/>
                </a:cxn>
                <a:cxn ang="0">
                  <a:pos x="T10" y="T11"/>
                </a:cxn>
              </a:cxnLst>
              <a:rect l="0" t="0" r="r" b="b"/>
              <a:pathLst>
                <a:path w="62" h="63">
                  <a:moveTo>
                    <a:pt x="0" y="0"/>
                  </a:moveTo>
                  <a:lnTo>
                    <a:pt x="0" y="0"/>
                  </a:lnTo>
                  <a:lnTo>
                    <a:pt x="0" y="63"/>
                  </a:lnTo>
                  <a:lnTo>
                    <a:pt x="62" y="63"/>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51"/>
            <p:cNvSpPr>
              <a:spLocks/>
            </p:cNvSpPr>
            <p:nvPr/>
          </p:nvSpPr>
          <p:spPr bwMode="auto">
            <a:xfrm>
              <a:off x="4187" y="1734"/>
              <a:ext cx="226" cy="54"/>
            </a:xfrm>
            <a:custGeom>
              <a:avLst/>
              <a:gdLst>
                <a:gd name="T0" fmla="*/ 0 w 439"/>
                <a:gd name="T1" fmla="*/ 22 h 286"/>
                <a:gd name="T2" fmla="*/ 0 w 439"/>
                <a:gd name="T3" fmla="*/ 22 h 286"/>
                <a:gd name="T4" fmla="*/ 0 w 439"/>
                <a:gd name="T5" fmla="*/ 241 h 286"/>
                <a:gd name="T6" fmla="*/ 231 w 439"/>
                <a:gd name="T7" fmla="*/ 273 h 286"/>
                <a:gd name="T8" fmla="*/ 231 w 439"/>
                <a:gd name="T9" fmla="*/ 224 h 286"/>
                <a:gd name="T10" fmla="*/ 192 w 439"/>
                <a:gd name="T11" fmla="*/ 147 h 286"/>
                <a:gd name="T12" fmla="*/ 294 w 439"/>
                <a:gd name="T13" fmla="*/ 54 h 286"/>
                <a:gd name="T14" fmla="*/ 392 w 439"/>
                <a:gd name="T15" fmla="*/ 147 h 286"/>
                <a:gd name="T16" fmla="*/ 321 w 439"/>
                <a:gd name="T17" fmla="*/ 233 h 286"/>
                <a:gd name="T18" fmla="*/ 321 w 439"/>
                <a:gd name="T19" fmla="*/ 286 h 286"/>
                <a:gd name="T20" fmla="*/ 388 w 439"/>
                <a:gd name="T21" fmla="*/ 260 h 286"/>
                <a:gd name="T22" fmla="*/ 439 w 439"/>
                <a:gd name="T23" fmla="*/ 145 h 286"/>
                <a:gd name="T24" fmla="*/ 286 w 439"/>
                <a:gd name="T25" fmla="*/ 0 h 286"/>
                <a:gd name="T26" fmla="*/ 145 w 439"/>
                <a:gd name="T27" fmla="*/ 137 h 286"/>
                <a:gd name="T28" fmla="*/ 171 w 439"/>
                <a:gd name="T29" fmla="*/ 215 h 286"/>
                <a:gd name="T30" fmla="*/ 52 w 439"/>
                <a:gd name="T31" fmla="*/ 199 h 286"/>
                <a:gd name="T32" fmla="*/ 52 w 439"/>
                <a:gd name="T33" fmla="*/ 22 h 286"/>
                <a:gd name="T34" fmla="*/ 0 w 439"/>
                <a:gd name="T35" fmla="*/ 22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6">
                  <a:moveTo>
                    <a:pt x="0" y="22"/>
                  </a:moveTo>
                  <a:lnTo>
                    <a:pt x="0" y="22"/>
                  </a:lnTo>
                  <a:lnTo>
                    <a:pt x="0" y="241"/>
                  </a:lnTo>
                  <a:lnTo>
                    <a:pt x="231" y="273"/>
                  </a:lnTo>
                  <a:lnTo>
                    <a:pt x="231" y="224"/>
                  </a:lnTo>
                  <a:cubicBezTo>
                    <a:pt x="202" y="200"/>
                    <a:pt x="192" y="179"/>
                    <a:pt x="192" y="147"/>
                  </a:cubicBezTo>
                  <a:cubicBezTo>
                    <a:pt x="192" y="90"/>
                    <a:pt x="231" y="54"/>
                    <a:pt x="294" y="54"/>
                  </a:cubicBezTo>
                  <a:cubicBezTo>
                    <a:pt x="355" y="54"/>
                    <a:pt x="392" y="89"/>
                    <a:pt x="392" y="147"/>
                  </a:cubicBezTo>
                  <a:cubicBezTo>
                    <a:pt x="392" y="193"/>
                    <a:pt x="369" y="221"/>
                    <a:pt x="321" y="233"/>
                  </a:cubicBezTo>
                  <a:lnTo>
                    <a:pt x="321" y="286"/>
                  </a:lnTo>
                  <a:cubicBezTo>
                    <a:pt x="355" y="279"/>
                    <a:pt x="372" y="273"/>
                    <a:pt x="388" y="260"/>
                  </a:cubicBezTo>
                  <a:cubicBezTo>
                    <a:pt x="420" y="236"/>
                    <a:pt x="439" y="193"/>
                    <a:pt x="439" y="145"/>
                  </a:cubicBezTo>
                  <a:cubicBezTo>
                    <a:pt x="439" y="60"/>
                    <a:pt x="376" y="0"/>
                    <a:pt x="286" y="0"/>
                  </a:cubicBezTo>
                  <a:cubicBezTo>
                    <a:pt x="203" y="0"/>
                    <a:pt x="145" y="55"/>
                    <a:pt x="145" y="137"/>
                  </a:cubicBezTo>
                  <a:cubicBezTo>
                    <a:pt x="145" y="167"/>
                    <a:pt x="153" y="191"/>
                    <a:pt x="171" y="215"/>
                  </a:cubicBezTo>
                  <a:lnTo>
                    <a:pt x="52" y="199"/>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52"/>
            <p:cNvSpPr>
              <a:spLocks/>
            </p:cNvSpPr>
            <p:nvPr/>
          </p:nvSpPr>
          <p:spPr bwMode="auto">
            <a:xfrm>
              <a:off x="4013" y="1572"/>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Freeform 53"/>
            <p:cNvSpPr>
              <a:spLocks/>
            </p:cNvSpPr>
            <p:nvPr/>
          </p:nvSpPr>
          <p:spPr bwMode="auto">
            <a:xfrm>
              <a:off x="4187" y="1628"/>
              <a:ext cx="219" cy="27"/>
            </a:xfrm>
            <a:custGeom>
              <a:avLst/>
              <a:gdLst>
                <a:gd name="T0" fmla="*/ 122 w 425"/>
                <a:gd name="T1" fmla="*/ 52 h 146"/>
                <a:gd name="T2" fmla="*/ 122 w 425"/>
                <a:gd name="T3" fmla="*/ 52 h 146"/>
                <a:gd name="T4" fmla="*/ 425 w 425"/>
                <a:gd name="T5" fmla="*/ 52 h 146"/>
                <a:gd name="T6" fmla="*/ 425 w 425"/>
                <a:gd name="T7" fmla="*/ 0 h 146"/>
                <a:gd name="T8" fmla="*/ 0 w 425"/>
                <a:gd name="T9" fmla="*/ 0 h 146"/>
                <a:gd name="T10" fmla="*/ 0 w 425"/>
                <a:gd name="T11" fmla="*/ 34 h 146"/>
                <a:gd name="T12" fmla="*/ 85 w 425"/>
                <a:gd name="T13" fmla="*/ 146 h 146"/>
                <a:gd name="T14" fmla="*/ 122 w 425"/>
                <a:gd name="T15" fmla="*/ 146 h 146"/>
                <a:gd name="T16" fmla="*/ 122 w 425"/>
                <a:gd name="T17" fmla="*/ 52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146">
                  <a:moveTo>
                    <a:pt x="122" y="52"/>
                  </a:moveTo>
                  <a:lnTo>
                    <a:pt x="122" y="52"/>
                  </a:lnTo>
                  <a:lnTo>
                    <a:pt x="425" y="52"/>
                  </a:lnTo>
                  <a:lnTo>
                    <a:pt x="425" y="0"/>
                  </a:lnTo>
                  <a:lnTo>
                    <a:pt x="0" y="0"/>
                  </a:lnTo>
                  <a:lnTo>
                    <a:pt x="0" y="34"/>
                  </a:lnTo>
                  <a:cubicBezTo>
                    <a:pt x="65" y="53"/>
                    <a:pt x="74" y="65"/>
                    <a:pt x="85" y="146"/>
                  </a:cubicBezTo>
                  <a:lnTo>
                    <a:pt x="122" y="146"/>
                  </a:lnTo>
                  <a:lnTo>
                    <a:pt x="122" y="5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54"/>
            <p:cNvSpPr>
              <a:spLocks/>
            </p:cNvSpPr>
            <p:nvPr/>
          </p:nvSpPr>
          <p:spPr bwMode="auto">
            <a:xfrm>
              <a:off x="4374" y="1582"/>
              <a:ext cx="32" cy="12"/>
            </a:xfrm>
            <a:custGeom>
              <a:avLst/>
              <a:gdLst>
                <a:gd name="T0" fmla="*/ 0 w 62"/>
                <a:gd name="T1" fmla="*/ 0 h 62"/>
                <a:gd name="T2" fmla="*/ 0 w 62"/>
                <a:gd name="T3" fmla="*/ 0 h 62"/>
                <a:gd name="T4" fmla="*/ 0 w 62"/>
                <a:gd name="T5" fmla="*/ 62 h 62"/>
                <a:gd name="T6" fmla="*/ 62 w 62"/>
                <a:gd name="T7" fmla="*/ 62 h 62"/>
                <a:gd name="T8" fmla="*/ 62 w 62"/>
                <a:gd name="T9" fmla="*/ 0 h 62"/>
                <a:gd name="T10" fmla="*/ 0 w 62"/>
                <a:gd name="T11" fmla="*/ 0 h 62"/>
              </a:gdLst>
              <a:ahLst/>
              <a:cxnLst>
                <a:cxn ang="0">
                  <a:pos x="T0" y="T1"/>
                </a:cxn>
                <a:cxn ang="0">
                  <a:pos x="T2" y="T3"/>
                </a:cxn>
                <a:cxn ang="0">
                  <a:pos x="T4" y="T5"/>
                </a:cxn>
                <a:cxn ang="0">
                  <a:pos x="T6" y="T7"/>
                </a:cxn>
                <a:cxn ang="0">
                  <a:pos x="T8" y="T9"/>
                </a:cxn>
                <a:cxn ang="0">
                  <a:pos x="T10" y="T11"/>
                </a:cxn>
              </a:cxnLst>
              <a:rect l="0" t="0" r="r" b="b"/>
              <a:pathLst>
                <a:path w="62" h="62">
                  <a:moveTo>
                    <a:pt x="0" y="0"/>
                  </a:moveTo>
                  <a:lnTo>
                    <a:pt x="0" y="0"/>
                  </a:lnTo>
                  <a:lnTo>
                    <a:pt x="0" y="62"/>
                  </a:lnTo>
                  <a:lnTo>
                    <a:pt x="62" y="62"/>
                  </a:lnTo>
                  <a:lnTo>
                    <a:pt x="62"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55"/>
            <p:cNvSpPr>
              <a:spLocks/>
            </p:cNvSpPr>
            <p:nvPr/>
          </p:nvSpPr>
          <p:spPr bwMode="auto">
            <a:xfrm>
              <a:off x="4187" y="1514"/>
              <a:ext cx="219" cy="53"/>
            </a:xfrm>
            <a:custGeom>
              <a:avLst/>
              <a:gdLst>
                <a:gd name="T0" fmla="*/ 0 w 425"/>
                <a:gd name="T1" fmla="*/ 0 h 284"/>
                <a:gd name="T2" fmla="*/ 0 w 425"/>
                <a:gd name="T3" fmla="*/ 0 h 284"/>
                <a:gd name="T4" fmla="*/ 0 w 425"/>
                <a:gd name="T5" fmla="*/ 284 h 284"/>
                <a:gd name="T6" fmla="*/ 52 w 425"/>
                <a:gd name="T7" fmla="*/ 284 h 284"/>
                <a:gd name="T8" fmla="*/ 52 w 425"/>
                <a:gd name="T9" fmla="*/ 54 h 284"/>
                <a:gd name="T10" fmla="*/ 425 w 425"/>
                <a:gd name="T11" fmla="*/ 228 h 284"/>
                <a:gd name="T12" fmla="*/ 425 w 425"/>
                <a:gd name="T13" fmla="*/ 172 h 284"/>
                <a:gd name="T14" fmla="*/ 44 w 425"/>
                <a:gd name="T15" fmla="*/ 0 h 284"/>
                <a:gd name="T16" fmla="*/ 0 w 425"/>
                <a:gd name="T17"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5" h="284">
                  <a:moveTo>
                    <a:pt x="0" y="0"/>
                  </a:moveTo>
                  <a:lnTo>
                    <a:pt x="0" y="0"/>
                  </a:lnTo>
                  <a:lnTo>
                    <a:pt x="0" y="284"/>
                  </a:lnTo>
                  <a:lnTo>
                    <a:pt x="52" y="284"/>
                  </a:lnTo>
                  <a:lnTo>
                    <a:pt x="52" y="54"/>
                  </a:lnTo>
                  <a:cubicBezTo>
                    <a:pt x="197" y="155"/>
                    <a:pt x="285" y="197"/>
                    <a:pt x="425" y="228"/>
                  </a:cubicBezTo>
                  <a:lnTo>
                    <a:pt x="425" y="172"/>
                  </a:lnTo>
                  <a:cubicBezTo>
                    <a:pt x="289" y="149"/>
                    <a:pt x="172" y="96"/>
                    <a:pt x="44" y="0"/>
                  </a:cubicBez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56"/>
            <p:cNvSpPr>
              <a:spLocks/>
            </p:cNvSpPr>
            <p:nvPr/>
          </p:nvSpPr>
          <p:spPr bwMode="auto">
            <a:xfrm>
              <a:off x="4187" y="1451"/>
              <a:ext cx="226" cy="54"/>
            </a:xfrm>
            <a:custGeom>
              <a:avLst/>
              <a:gdLst>
                <a:gd name="T0" fmla="*/ 0 w 439"/>
                <a:gd name="T1" fmla="*/ 22 h 287"/>
                <a:gd name="T2" fmla="*/ 0 w 439"/>
                <a:gd name="T3" fmla="*/ 22 h 287"/>
                <a:gd name="T4" fmla="*/ 0 w 439"/>
                <a:gd name="T5" fmla="*/ 242 h 287"/>
                <a:gd name="T6" fmla="*/ 231 w 439"/>
                <a:gd name="T7" fmla="*/ 273 h 287"/>
                <a:gd name="T8" fmla="*/ 231 w 439"/>
                <a:gd name="T9" fmla="*/ 225 h 287"/>
                <a:gd name="T10" fmla="*/ 192 w 439"/>
                <a:gd name="T11" fmla="*/ 147 h 287"/>
                <a:gd name="T12" fmla="*/ 294 w 439"/>
                <a:gd name="T13" fmla="*/ 54 h 287"/>
                <a:gd name="T14" fmla="*/ 392 w 439"/>
                <a:gd name="T15" fmla="*/ 147 h 287"/>
                <a:gd name="T16" fmla="*/ 321 w 439"/>
                <a:gd name="T17" fmla="*/ 234 h 287"/>
                <a:gd name="T18" fmla="*/ 321 w 439"/>
                <a:gd name="T19" fmla="*/ 287 h 287"/>
                <a:gd name="T20" fmla="*/ 388 w 439"/>
                <a:gd name="T21" fmla="*/ 261 h 287"/>
                <a:gd name="T22" fmla="*/ 439 w 439"/>
                <a:gd name="T23" fmla="*/ 146 h 287"/>
                <a:gd name="T24" fmla="*/ 286 w 439"/>
                <a:gd name="T25" fmla="*/ 0 h 287"/>
                <a:gd name="T26" fmla="*/ 145 w 439"/>
                <a:gd name="T27" fmla="*/ 137 h 287"/>
                <a:gd name="T28" fmla="*/ 171 w 439"/>
                <a:gd name="T29" fmla="*/ 216 h 287"/>
                <a:gd name="T30" fmla="*/ 52 w 439"/>
                <a:gd name="T31" fmla="*/ 199 h 287"/>
                <a:gd name="T32" fmla="*/ 52 w 439"/>
                <a:gd name="T33" fmla="*/ 22 h 287"/>
                <a:gd name="T34" fmla="*/ 0 w 439"/>
                <a:gd name="T35" fmla="*/ 2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9" h="287">
                  <a:moveTo>
                    <a:pt x="0" y="22"/>
                  </a:moveTo>
                  <a:lnTo>
                    <a:pt x="0" y="22"/>
                  </a:lnTo>
                  <a:lnTo>
                    <a:pt x="0" y="242"/>
                  </a:lnTo>
                  <a:lnTo>
                    <a:pt x="231" y="273"/>
                  </a:lnTo>
                  <a:lnTo>
                    <a:pt x="231" y="225"/>
                  </a:lnTo>
                  <a:cubicBezTo>
                    <a:pt x="202" y="200"/>
                    <a:pt x="192" y="180"/>
                    <a:pt x="192" y="147"/>
                  </a:cubicBezTo>
                  <a:cubicBezTo>
                    <a:pt x="192" y="90"/>
                    <a:pt x="231" y="54"/>
                    <a:pt x="294" y="54"/>
                  </a:cubicBezTo>
                  <a:cubicBezTo>
                    <a:pt x="355" y="54"/>
                    <a:pt x="392" y="90"/>
                    <a:pt x="392" y="147"/>
                  </a:cubicBezTo>
                  <a:cubicBezTo>
                    <a:pt x="392" y="193"/>
                    <a:pt x="369" y="221"/>
                    <a:pt x="321" y="234"/>
                  </a:cubicBezTo>
                  <a:lnTo>
                    <a:pt x="321" y="287"/>
                  </a:lnTo>
                  <a:cubicBezTo>
                    <a:pt x="355" y="279"/>
                    <a:pt x="372" y="273"/>
                    <a:pt x="388" y="261"/>
                  </a:cubicBezTo>
                  <a:cubicBezTo>
                    <a:pt x="420" y="237"/>
                    <a:pt x="439" y="194"/>
                    <a:pt x="439" y="146"/>
                  </a:cubicBezTo>
                  <a:cubicBezTo>
                    <a:pt x="439" y="60"/>
                    <a:pt x="376" y="0"/>
                    <a:pt x="286" y="0"/>
                  </a:cubicBezTo>
                  <a:cubicBezTo>
                    <a:pt x="203" y="0"/>
                    <a:pt x="145" y="56"/>
                    <a:pt x="145" y="137"/>
                  </a:cubicBezTo>
                  <a:cubicBezTo>
                    <a:pt x="145" y="167"/>
                    <a:pt x="153" y="191"/>
                    <a:pt x="171" y="216"/>
                  </a:cubicBezTo>
                  <a:lnTo>
                    <a:pt x="52" y="199"/>
                  </a:lnTo>
                  <a:lnTo>
                    <a:pt x="52" y="22"/>
                  </a:lnTo>
                  <a:lnTo>
                    <a:pt x="0" y="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57"/>
            <p:cNvSpPr>
              <a:spLocks/>
            </p:cNvSpPr>
            <p:nvPr/>
          </p:nvSpPr>
          <p:spPr bwMode="auto">
            <a:xfrm>
              <a:off x="4013" y="1321"/>
              <a:ext cx="43"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 name="Freeform 58"/>
            <p:cNvSpPr>
              <a:spLocks/>
            </p:cNvSpPr>
            <p:nvPr/>
          </p:nvSpPr>
          <p:spPr bwMode="auto">
            <a:xfrm>
              <a:off x="4187" y="1279"/>
              <a:ext cx="219" cy="54"/>
            </a:xfrm>
            <a:custGeom>
              <a:avLst/>
              <a:gdLst>
                <a:gd name="T0" fmla="*/ 373 w 425"/>
                <a:gd name="T1" fmla="*/ 3 h 286"/>
                <a:gd name="T2" fmla="*/ 373 w 425"/>
                <a:gd name="T3" fmla="*/ 3 h 286"/>
                <a:gd name="T4" fmla="*/ 373 w 425"/>
                <a:gd name="T5" fmla="*/ 227 h 286"/>
                <a:gd name="T6" fmla="*/ 285 w 425"/>
                <a:gd name="T7" fmla="*/ 150 h 286"/>
                <a:gd name="T8" fmla="*/ 253 w 425"/>
                <a:gd name="T9" fmla="*/ 90 h 286"/>
                <a:gd name="T10" fmla="*/ 125 w 425"/>
                <a:gd name="T11" fmla="*/ 0 h 286"/>
                <a:gd name="T12" fmla="*/ 34 w 425"/>
                <a:gd name="T13" fmla="*/ 40 h 286"/>
                <a:gd name="T14" fmla="*/ 0 w 425"/>
                <a:gd name="T15" fmla="*/ 136 h 286"/>
                <a:gd name="T16" fmla="*/ 55 w 425"/>
                <a:gd name="T17" fmla="*/ 254 h 286"/>
                <a:gd name="T18" fmla="*/ 147 w 425"/>
                <a:gd name="T19" fmla="*/ 277 h 286"/>
                <a:gd name="T20" fmla="*/ 147 w 425"/>
                <a:gd name="T21" fmla="*/ 224 h 286"/>
                <a:gd name="T22" fmla="*/ 88 w 425"/>
                <a:gd name="T23" fmla="*/ 211 h 286"/>
                <a:gd name="T24" fmla="*/ 46 w 425"/>
                <a:gd name="T25" fmla="*/ 138 h 286"/>
                <a:gd name="T26" fmla="*/ 126 w 425"/>
                <a:gd name="T27" fmla="*/ 54 h 286"/>
                <a:gd name="T28" fmla="*/ 210 w 425"/>
                <a:gd name="T29" fmla="*/ 112 h 286"/>
                <a:gd name="T30" fmla="*/ 241 w 425"/>
                <a:gd name="T31" fmla="*/ 167 h 286"/>
                <a:gd name="T32" fmla="*/ 425 w 425"/>
                <a:gd name="T33" fmla="*/ 286 h 286"/>
                <a:gd name="T34" fmla="*/ 425 w 425"/>
                <a:gd name="T35" fmla="*/ 3 h 286"/>
                <a:gd name="T36" fmla="*/ 373 w 425"/>
                <a:gd name="T37" fmla="*/ 3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5" h="286">
                  <a:moveTo>
                    <a:pt x="373" y="3"/>
                  </a:moveTo>
                  <a:lnTo>
                    <a:pt x="373" y="3"/>
                  </a:lnTo>
                  <a:lnTo>
                    <a:pt x="373" y="227"/>
                  </a:lnTo>
                  <a:cubicBezTo>
                    <a:pt x="338" y="222"/>
                    <a:pt x="316" y="202"/>
                    <a:pt x="285" y="150"/>
                  </a:cubicBezTo>
                  <a:lnTo>
                    <a:pt x="253" y="90"/>
                  </a:lnTo>
                  <a:cubicBezTo>
                    <a:pt x="221" y="31"/>
                    <a:pt x="177" y="0"/>
                    <a:pt x="125" y="0"/>
                  </a:cubicBezTo>
                  <a:cubicBezTo>
                    <a:pt x="89" y="0"/>
                    <a:pt x="56" y="15"/>
                    <a:pt x="34" y="40"/>
                  </a:cubicBezTo>
                  <a:cubicBezTo>
                    <a:pt x="11" y="65"/>
                    <a:pt x="0" y="96"/>
                    <a:pt x="0" y="136"/>
                  </a:cubicBezTo>
                  <a:cubicBezTo>
                    <a:pt x="0" y="190"/>
                    <a:pt x="19" y="230"/>
                    <a:pt x="55" y="254"/>
                  </a:cubicBezTo>
                  <a:cubicBezTo>
                    <a:pt x="78" y="269"/>
                    <a:pt x="104" y="275"/>
                    <a:pt x="147" y="277"/>
                  </a:cubicBezTo>
                  <a:lnTo>
                    <a:pt x="147" y="224"/>
                  </a:lnTo>
                  <a:cubicBezTo>
                    <a:pt x="119" y="222"/>
                    <a:pt x="101" y="219"/>
                    <a:pt x="88" y="211"/>
                  </a:cubicBezTo>
                  <a:cubicBezTo>
                    <a:pt x="62" y="198"/>
                    <a:pt x="46" y="170"/>
                    <a:pt x="46" y="138"/>
                  </a:cubicBezTo>
                  <a:cubicBezTo>
                    <a:pt x="46" y="90"/>
                    <a:pt x="80" y="54"/>
                    <a:pt x="126" y="54"/>
                  </a:cubicBezTo>
                  <a:cubicBezTo>
                    <a:pt x="159" y="54"/>
                    <a:pt x="188" y="74"/>
                    <a:pt x="210" y="112"/>
                  </a:cubicBezTo>
                  <a:lnTo>
                    <a:pt x="241" y="167"/>
                  </a:lnTo>
                  <a:cubicBezTo>
                    <a:pt x="291" y="256"/>
                    <a:pt x="331" y="281"/>
                    <a:pt x="425" y="286"/>
                  </a:cubicBezTo>
                  <a:lnTo>
                    <a:pt x="425" y="3"/>
                  </a:lnTo>
                  <a:lnTo>
                    <a:pt x="373"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59"/>
            <p:cNvSpPr>
              <a:spLocks noEditPoints="1"/>
            </p:cNvSpPr>
            <p:nvPr/>
          </p:nvSpPr>
          <p:spPr bwMode="auto">
            <a:xfrm>
              <a:off x="654" y="1220"/>
              <a:ext cx="3402" cy="2113"/>
            </a:xfrm>
            <a:custGeom>
              <a:avLst/>
              <a:gdLst>
                <a:gd name="T0" fmla="*/ 0 w 6623"/>
                <a:gd name="T1" fmla="*/ 11182 h 11182"/>
                <a:gd name="T2" fmla="*/ 0 w 6623"/>
                <a:gd name="T3" fmla="*/ 11182 h 11182"/>
                <a:gd name="T4" fmla="*/ 6623 w 6623"/>
                <a:gd name="T5" fmla="*/ 11182 h 11182"/>
                <a:gd name="T6" fmla="*/ 6623 w 6623"/>
                <a:gd name="T7" fmla="*/ 0 h 11182"/>
                <a:gd name="T8" fmla="*/ 0 w 6623"/>
                <a:gd name="T9" fmla="*/ 11182 h 11182"/>
                <a:gd name="T10" fmla="*/ 0 w 6623"/>
                <a:gd name="T11" fmla="*/ 11182 h 11182"/>
              </a:gdLst>
              <a:ahLst/>
              <a:cxnLst>
                <a:cxn ang="0">
                  <a:pos x="T0" y="T1"/>
                </a:cxn>
                <a:cxn ang="0">
                  <a:pos x="T2" y="T3"/>
                </a:cxn>
                <a:cxn ang="0">
                  <a:pos x="T4" y="T5"/>
                </a:cxn>
                <a:cxn ang="0">
                  <a:pos x="T6" y="T7"/>
                </a:cxn>
                <a:cxn ang="0">
                  <a:pos x="T8" y="T9"/>
                </a:cxn>
                <a:cxn ang="0">
                  <a:pos x="T10" y="T11"/>
                </a:cxn>
              </a:cxnLst>
              <a:rect l="0" t="0" r="r" b="b"/>
              <a:pathLst>
                <a:path w="6623" h="11182">
                  <a:moveTo>
                    <a:pt x="0" y="11182"/>
                  </a:moveTo>
                  <a:lnTo>
                    <a:pt x="0" y="11182"/>
                  </a:lnTo>
                  <a:lnTo>
                    <a:pt x="6623" y="11182"/>
                  </a:lnTo>
                  <a:lnTo>
                    <a:pt x="6623" y="0"/>
                  </a:lnTo>
                  <a:moveTo>
                    <a:pt x="0" y="11182"/>
                  </a:moveTo>
                  <a:lnTo>
                    <a:pt x="0" y="1118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p:cNvSpPr>
              <a:spLocks/>
            </p:cNvSpPr>
            <p:nvPr/>
          </p:nvSpPr>
          <p:spPr bwMode="auto">
            <a:xfrm>
              <a:off x="2464" y="3664"/>
              <a:ext cx="193" cy="86"/>
            </a:xfrm>
            <a:custGeom>
              <a:avLst/>
              <a:gdLst>
                <a:gd name="T0" fmla="*/ 9 w 377"/>
                <a:gd name="T1" fmla="*/ 315 h 457"/>
                <a:gd name="T2" fmla="*/ 9 w 377"/>
                <a:gd name="T3" fmla="*/ 315 h 457"/>
                <a:gd name="T4" fmla="*/ 177 w 377"/>
                <a:gd name="T5" fmla="*/ 457 h 457"/>
                <a:gd name="T6" fmla="*/ 316 w 377"/>
                <a:gd name="T7" fmla="*/ 403 h 457"/>
                <a:gd name="T8" fmla="*/ 377 w 377"/>
                <a:gd name="T9" fmla="*/ 227 h 457"/>
                <a:gd name="T10" fmla="*/ 313 w 377"/>
                <a:gd name="T11" fmla="*/ 51 h 457"/>
                <a:gd name="T12" fmla="*/ 180 w 377"/>
                <a:gd name="T13" fmla="*/ 0 h 457"/>
                <a:gd name="T14" fmla="*/ 0 w 377"/>
                <a:gd name="T15" fmla="*/ 173 h 457"/>
                <a:gd name="T16" fmla="*/ 58 w 377"/>
                <a:gd name="T17" fmla="*/ 173 h 457"/>
                <a:gd name="T18" fmla="*/ 77 w 377"/>
                <a:gd name="T19" fmla="*/ 105 h 457"/>
                <a:gd name="T20" fmla="*/ 179 w 377"/>
                <a:gd name="T21" fmla="*/ 49 h 457"/>
                <a:gd name="T22" fmla="*/ 321 w 377"/>
                <a:gd name="T23" fmla="*/ 227 h 457"/>
                <a:gd name="T24" fmla="*/ 184 w 377"/>
                <a:gd name="T25" fmla="*/ 408 h 457"/>
                <a:gd name="T26" fmla="*/ 98 w 377"/>
                <a:gd name="T27" fmla="*/ 381 h 457"/>
                <a:gd name="T28" fmla="*/ 66 w 377"/>
                <a:gd name="T29" fmla="*/ 315 h 457"/>
                <a:gd name="T30" fmla="*/ 9 w 377"/>
                <a:gd name="T31" fmla="*/ 315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7" h="457">
                  <a:moveTo>
                    <a:pt x="9" y="315"/>
                  </a:moveTo>
                  <a:lnTo>
                    <a:pt x="9" y="315"/>
                  </a:lnTo>
                  <a:cubicBezTo>
                    <a:pt x="27" y="411"/>
                    <a:pt x="82" y="457"/>
                    <a:pt x="177" y="457"/>
                  </a:cubicBezTo>
                  <a:cubicBezTo>
                    <a:pt x="236" y="457"/>
                    <a:pt x="283" y="439"/>
                    <a:pt x="316" y="403"/>
                  </a:cubicBezTo>
                  <a:cubicBezTo>
                    <a:pt x="355" y="360"/>
                    <a:pt x="377" y="297"/>
                    <a:pt x="377" y="227"/>
                  </a:cubicBezTo>
                  <a:cubicBezTo>
                    <a:pt x="377" y="155"/>
                    <a:pt x="355" y="93"/>
                    <a:pt x="313" y="51"/>
                  </a:cubicBezTo>
                  <a:cubicBezTo>
                    <a:pt x="280" y="16"/>
                    <a:pt x="237" y="0"/>
                    <a:pt x="180" y="0"/>
                  </a:cubicBezTo>
                  <a:cubicBezTo>
                    <a:pt x="73" y="0"/>
                    <a:pt x="13" y="57"/>
                    <a:pt x="0" y="173"/>
                  </a:cubicBezTo>
                  <a:lnTo>
                    <a:pt x="58" y="173"/>
                  </a:lnTo>
                  <a:cubicBezTo>
                    <a:pt x="62" y="143"/>
                    <a:pt x="68" y="123"/>
                    <a:pt x="77" y="105"/>
                  </a:cubicBezTo>
                  <a:cubicBezTo>
                    <a:pt x="95" y="69"/>
                    <a:pt x="133" y="49"/>
                    <a:pt x="179" y="49"/>
                  </a:cubicBezTo>
                  <a:cubicBezTo>
                    <a:pt x="266" y="49"/>
                    <a:pt x="321" y="118"/>
                    <a:pt x="321" y="227"/>
                  </a:cubicBezTo>
                  <a:cubicBezTo>
                    <a:pt x="321" y="339"/>
                    <a:pt x="269" y="408"/>
                    <a:pt x="184" y="408"/>
                  </a:cubicBezTo>
                  <a:cubicBezTo>
                    <a:pt x="149" y="408"/>
                    <a:pt x="116" y="397"/>
                    <a:pt x="98" y="381"/>
                  </a:cubicBezTo>
                  <a:cubicBezTo>
                    <a:pt x="82" y="366"/>
                    <a:pt x="73" y="347"/>
                    <a:pt x="66" y="315"/>
                  </a:cubicBezTo>
                  <a:lnTo>
                    <a:pt x="9" y="31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1"/>
            <p:cNvSpPr>
              <a:spLocks noEditPoints="1"/>
            </p:cNvSpPr>
            <p:nvPr/>
          </p:nvSpPr>
          <p:spPr bwMode="auto">
            <a:xfrm>
              <a:off x="2244" y="3667"/>
              <a:ext cx="178" cy="82"/>
            </a:xfrm>
            <a:custGeom>
              <a:avLst/>
              <a:gdLst>
                <a:gd name="T0" fmla="*/ 346 w 346"/>
                <a:gd name="T1" fmla="*/ 0 h 436"/>
                <a:gd name="T2" fmla="*/ 346 w 346"/>
                <a:gd name="T3" fmla="*/ 0 h 436"/>
                <a:gd name="T4" fmla="*/ 178 w 346"/>
                <a:gd name="T5" fmla="*/ 0 h 436"/>
                <a:gd name="T6" fmla="*/ 0 w 346"/>
                <a:gd name="T7" fmla="*/ 218 h 436"/>
                <a:gd name="T8" fmla="*/ 178 w 346"/>
                <a:gd name="T9" fmla="*/ 436 h 436"/>
                <a:gd name="T10" fmla="*/ 346 w 346"/>
                <a:gd name="T11" fmla="*/ 436 h 436"/>
                <a:gd name="T12" fmla="*/ 346 w 346"/>
                <a:gd name="T13" fmla="*/ 0 h 436"/>
                <a:gd name="T14" fmla="*/ 290 w 346"/>
                <a:gd name="T15" fmla="*/ 49 h 436"/>
                <a:gd name="T16" fmla="*/ 290 w 346"/>
                <a:gd name="T17" fmla="*/ 49 h 436"/>
                <a:gd name="T18" fmla="*/ 290 w 346"/>
                <a:gd name="T19" fmla="*/ 387 h 436"/>
                <a:gd name="T20" fmla="*/ 187 w 346"/>
                <a:gd name="T21" fmla="*/ 387 h 436"/>
                <a:gd name="T22" fmla="*/ 56 w 346"/>
                <a:gd name="T23" fmla="*/ 218 h 436"/>
                <a:gd name="T24" fmla="*/ 187 w 346"/>
                <a:gd name="T25" fmla="*/ 49 h 436"/>
                <a:gd name="T26" fmla="*/ 290 w 346"/>
                <a:gd name="T27" fmla="*/ 49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6" h="436">
                  <a:moveTo>
                    <a:pt x="346" y="0"/>
                  </a:moveTo>
                  <a:lnTo>
                    <a:pt x="346" y="0"/>
                  </a:lnTo>
                  <a:lnTo>
                    <a:pt x="178" y="0"/>
                  </a:lnTo>
                  <a:cubicBezTo>
                    <a:pt x="68" y="0"/>
                    <a:pt x="0" y="82"/>
                    <a:pt x="0" y="218"/>
                  </a:cubicBezTo>
                  <a:cubicBezTo>
                    <a:pt x="0" y="354"/>
                    <a:pt x="67" y="436"/>
                    <a:pt x="178" y="436"/>
                  </a:cubicBezTo>
                  <a:lnTo>
                    <a:pt x="346" y="436"/>
                  </a:lnTo>
                  <a:lnTo>
                    <a:pt x="346" y="0"/>
                  </a:lnTo>
                  <a:close/>
                  <a:moveTo>
                    <a:pt x="290" y="49"/>
                  </a:moveTo>
                  <a:lnTo>
                    <a:pt x="290" y="49"/>
                  </a:lnTo>
                  <a:lnTo>
                    <a:pt x="290" y="387"/>
                  </a:lnTo>
                  <a:lnTo>
                    <a:pt x="187" y="387"/>
                  </a:lnTo>
                  <a:cubicBezTo>
                    <a:pt x="101" y="387"/>
                    <a:pt x="56" y="329"/>
                    <a:pt x="56" y="218"/>
                  </a:cubicBezTo>
                  <a:cubicBezTo>
                    <a:pt x="56" y="107"/>
                    <a:pt x="101" y="49"/>
                    <a:pt x="187" y="49"/>
                  </a:cubicBezTo>
                  <a:lnTo>
                    <a:pt x="290" y="4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2"/>
            <p:cNvSpPr>
              <a:spLocks/>
            </p:cNvSpPr>
            <p:nvPr/>
          </p:nvSpPr>
          <p:spPr bwMode="auto">
            <a:xfrm>
              <a:off x="2049" y="3667"/>
              <a:ext cx="150" cy="82"/>
            </a:xfrm>
            <a:custGeom>
              <a:avLst/>
              <a:gdLst>
                <a:gd name="T0" fmla="*/ 238 w 293"/>
                <a:gd name="T1" fmla="*/ 198 h 436"/>
                <a:gd name="T2" fmla="*/ 238 w 293"/>
                <a:gd name="T3" fmla="*/ 198 h 436"/>
                <a:gd name="T4" fmla="*/ 29 w 293"/>
                <a:gd name="T5" fmla="*/ 198 h 436"/>
                <a:gd name="T6" fmla="*/ 29 w 293"/>
                <a:gd name="T7" fmla="*/ 247 h 436"/>
                <a:gd name="T8" fmla="*/ 238 w 293"/>
                <a:gd name="T9" fmla="*/ 247 h 436"/>
                <a:gd name="T10" fmla="*/ 238 w 293"/>
                <a:gd name="T11" fmla="*/ 387 h 436"/>
                <a:gd name="T12" fmla="*/ 0 w 293"/>
                <a:gd name="T13" fmla="*/ 387 h 436"/>
                <a:gd name="T14" fmla="*/ 0 w 293"/>
                <a:gd name="T15" fmla="*/ 436 h 436"/>
                <a:gd name="T16" fmla="*/ 293 w 293"/>
                <a:gd name="T17" fmla="*/ 436 h 436"/>
                <a:gd name="T18" fmla="*/ 293 w 293"/>
                <a:gd name="T19" fmla="*/ 0 h 436"/>
                <a:gd name="T20" fmla="*/ 238 w 293"/>
                <a:gd name="T21" fmla="*/ 0 h 436"/>
                <a:gd name="T22" fmla="*/ 238 w 293"/>
                <a:gd name="T23" fmla="*/ 198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3" h="436">
                  <a:moveTo>
                    <a:pt x="238" y="198"/>
                  </a:moveTo>
                  <a:lnTo>
                    <a:pt x="238" y="198"/>
                  </a:lnTo>
                  <a:lnTo>
                    <a:pt x="29" y="198"/>
                  </a:lnTo>
                  <a:lnTo>
                    <a:pt x="29" y="247"/>
                  </a:lnTo>
                  <a:lnTo>
                    <a:pt x="238" y="247"/>
                  </a:lnTo>
                  <a:lnTo>
                    <a:pt x="238" y="387"/>
                  </a:lnTo>
                  <a:lnTo>
                    <a:pt x="0" y="387"/>
                  </a:lnTo>
                  <a:lnTo>
                    <a:pt x="0" y="436"/>
                  </a:lnTo>
                  <a:lnTo>
                    <a:pt x="293" y="436"/>
                  </a:lnTo>
                  <a:lnTo>
                    <a:pt x="293" y="0"/>
                  </a:lnTo>
                  <a:lnTo>
                    <a:pt x="238" y="0"/>
                  </a:lnTo>
                  <a:lnTo>
                    <a:pt x="238" y="19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3"/>
            <p:cNvSpPr>
              <a:spLocks noEditPoints="1"/>
            </p:cNvSpPr>
            <p:nvPr/>
          </p:nvSpPr>
          <p:spPr bwMode="auto">
            <a:xfrm>
              <a:off x="4551" y="2762"/>
              <a:ext cx="224" cy="65"/>
            </a:xfrm>
            <a:custGeom>
              <a:avLst/>
              <a:gdLst>
                <a:gd name="T0" fmla="*/ 437 w 437"/>
                <a:gd name="T1" fmla="*/ 346 h 346"/>
                <a:gd name="T2" fmla="*/ 437 w 437"/>
                <a:gd name="T3" fmla="*/ 346 h 346"/>
                <a:gd name="T4" fmla="*/ 437 w 437"/>
                <a:gd name="T5" fmla="*/ 177 h 346"/>
                <a:gd name="T6" fmla="*/ 218 w 437"/>
                <a:gd name="T7" fmla="*/ 0 h 346"/>
                <a:gd name="T8" fmla="*/ 0 w 437"/>
                <a:gd name="T9" fmla="*/ 177 h 346"/>
                <a:gd name="T10" fmla="*/ 0 w 437"/>
                <a:gd name="T11" fmla="*/ 346 h 346"/>
                <a:gd name="T12" fmla="*/ 437 w 437"/>
                <a:gd name="T13" fmla="*/ 346 h 346"/>
                <a:gd name="T14" fmla="*/ 388 w 437"/>
                <a:gd name="T15" fmla="*/ 290 h 346"/>
                <a:gd name="T16" fmla="*/ 388 w 437"/>
                <a:gd name="T17" fmla="*/ 290 h 346"/>
                <a:gd name="T18" fmla="*/ 49 w 437"/>
                <a:gd name="T19" fmla="*/ 290 h 346"/>
                <a:gd name="T20" fmla="*/ 49 w 437"/>
                <a:gd name="T21" fmla="*/ 187 h 346"/>
                <a:gd name="T22" fmla="*/ 219 w 437"/>
                <a:gd name="T23" fmla="*/ 55 h 346"/>
                <a:gd name="T24" fmla="*/ 388 w 437"/>
                <a:gd name="T25" fmla="*/ 187 h 346"/>
                <a:gd name="T26" fmla="*/ 388 w 437"/>
                <a:gd name="T27" fmla="*/ 29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7" h="346">
                  <a:moveTo>
                    <a:pt x="437" y="346"/>
                  </a:moveTo>
                  <a:lnTo>
                    <a:pt x="437" y="346"/>
                  </a:lnTo>
                  <a:lnTo>
                    <a:pt x="437" y="177"/>
                  </a:lnTo>
                  <a:cubicBezTo>
                    <a:pt x="437" y="67"/>
                    <a:pt x="354" y="0"/>
                    <a:pt x="218" y="0"/>
                  </a:cubicBezTo>
                  <a:cubicBezTo>
                    <a:pt x="83" y="0"/>
                    <a:pt x="0" y="67"/>
                    <a:pt x="0" y="177"/>
                  </a:cubicBezTo>
                  <a:lnTo>
                    <a:pt x="0" y="346"/>
                  </a:lnTo>
                  <a:lnTo>
                    <a:pt x="437" y="346"/>
                  </a:lnTo>
                  <a:close/>
                  <a:moveTo>
                    <a:pt x="388" y="290"/>
                  </a:moveTo>
                  <a:lnTo>
                    <a:pt x="388" y="290"/>
                  </a:lnTo>
                  <a:lnTo>
                    <a:pt x="49" y="290"/>
                  </a:lnTo>
                  <a:lnTo>
                    <a:pt x="49" y="187"/>
                  </a:lnTo>
                  <a:cubicBezTo>
                    <a:pt x="49" y="101"/>
                    <a:pt x="107" y="55"/>
                    <a:pt x="219" y="55"/>
                  </a:cubicBezTo>
                  <a:cubicBezTo>
                    <a:pt x="329" y="55"/>
                    <a:pt x="388" y="101"/>
                    <a:pt x="388" y="187"/>
                  </a:cubicBezTo>
                  <a:lnTo>
                    <a:pt x="388" y="29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64"/>
            <p:cNvSpPr>
              <a:spLocks noEditPoints="1"/>
            </p:cNvSpPr>
            <p:nvPr/>
          </p:nvSpPr>
          <p:spPr bwMode="auto">
            <a:xfrm>
              <a:off x="4551" y="2738"/>
              <a:ext cx="224" cy="10"/>
            </a:xfrm>
            <a:custGeom>
              <a:avLst/>
              <a:gdLst>
                <a:gd name="T0" fmla="*/ 123 w 437"/>
                <a:gd name="T1" fmla="*/ 0 h 50"/>
                <a:gd name="T2" fmla="*/ 123 w 437"/>
                <a:gd name="T3" fmla="*/ 0 h 50"/>
                <a:gd name="T4" fmla="*/ 123 w 437"/>
                <a:gd name="T5" fmla="*/ 50 h 50"/>
                <a:gd name="T6" fmla="*/ 437 w 437"/>
                <a:gd name="T7" fmla="*/ 50 h 50"/>
                <a:gd name="T8" fmla="*/ 437 w 437"/>
                <a:gd name="T9" fmla="*/ 0 h 50"/>
                <a:gd name="T10" fmla="*/ 123 w 437"/>
                <a:gd name="T11" fmla="*/ 0 h 50"/>
                <a:gd name="T12" fmla="*/ 0 w 437"/>
                <a:gd name="T13" fmla="*/ 0 h 50"/>
                <a:gd name="T14" fmla="*/ 0 w 437"/>
                <a:gd name="T15" fmla="*/ 0 h 50"/>
                <a:gd name="T16" fmla="*/ 0 w 437"/>
                <a:gd name="T17" fmla="*/ 50 h 50"/>
                <a:gd name="T18" fmla="*/ 63 w 437"/>
                <a:gd name="T19" fmla="*/ 50 h 50"/>
                <a:gd name="T20" fmla="*/ 63 w 437"/>
                <a:gd name="T21" fmla="*/ 0 h 50"/>
                <a:gd name="T22" fmla="*/ 0 w 437"/>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7" h="50">
                  <a:moveTo>
                    <a:pt x="123" y="0"/>
                  </a:moveTo>
                  <a:lnTo>
                    <a:pt x="123" y="0"/>
                  </a:lnTo>
                  <a:lnTo>
                    <a:pt x="123" y="50"/>
                  </a:lnTo>
                  <a:lnTo>
                    <a:pt x="437" y="50"/>
                  </a:lnTo>
                  <a:lnTo>
                    <a:pt x="437" y="0"/>
                  </a:lnTo>
                  <a:lnTo>
                    <a:pt x="123" y="0"/>
                  </a:lnTo>
                  <a:close/>
                  <a:moveTo>
                    <a:pt x="0" y="0"/>
                  </a:moveTo>
                  <a:lnTo>
                    <a:pt x="0" y="0"/>
                  </a:lnTo>
                  <a:lnTo>
                    <a:pt x="0" y="50"/>
                  </a:lnTo>
                  <a:lnTo>
                    <a:pt x="63" y="50"/>
                  </a:lnTo>
                  <a:lnTo>
                    <a:pt x="63"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5"/>
            <p:cNvSpPr>
              <a:spLocks/>
            </p:cNvSpPr>
            <p:nvPr/>
          </p:nvSpPr>
          <p:spPr bwMode="auto">
            <a:xfrm>
              <a:off x="4609" y="2678"/>
              <a:ext cx="174" cy="48"/>
            </a:xfrm>
            <a:custGeom>
              <a:avLst/>
              <a:gdLst>
                <a:gd name="T0" fmla="*/ 96 w 337"/>
                <a:gd name="T1" fmla="*/ 12 h 254"/>
                <a:gd name="T2" fmla="*/ 96 w 337"/>
                <a:gd name="T3" fmla="*/ 12 h 254"/>
                <a:gd name="T4" fmla="*/ 0 w 337"/>
                <a:gd name="T5" fmla="*/ 126 h 254"/>
                <a:gd name="T6" fmla="*/ 96 w 337"/>
                <a:gd name="T7" fmla="*/ 247 h 254"/>
                <a:gd name="T8" fmla="*/ 186 w 337"/>
                <a:gd name="T9" fmla="*/ 147 h 254"/>
                <a:gd name="T10" fmla="*/ 198 w 337"/>
                <a:gd name="T11" fmla="*/ 100 h 254"/>
                <a:gd name="T12" fmla="*/ 241 w 337"/>
                <a:gd name="T13" fmla="*/ 52 h 254"/>
                <a:gd name="T14" fmla="*/ 290 w 337"/>
                <a:gd name="T15" fmla="*/ 125 h 254"/>
                <a:gd name="T16" fmla="*/ 270 w 337"/>
                <a:gd name="T17" fmla="*/ 187 h 254"/>
                <a:gd name="T18" fmla="*/ 229 w 337"/>
                <a:gd name="T19" fmla="*/ 202 h 254"/>
                <a:gd name="T20" fmla="*/ 229 w 337"/>
                <a:gd name="T21" fmla="*/ 254 h 254"/>
                <a:gd name="T22" fmla="*/ 337 w 337"/>
                <a:gd name="T23" fmla="*/ 129 h 254"/>
                <a:gd name="T24" fmla="*/ 237 w 337"/>
                <a:gd name="T25" fmla="*/ 0 h 254"/>
                <a:gd name="T26" fmla="*/ 150 w 337"/>
                <a:gd name="T27" fmla="*/ 88 h 254"/>
                <a:gd name="T28" fmla="*/ 138 w 337"/>
                <a:gd name="T29" fmla="*/ 136 h 254"/>
                <a:gd name="T30" fmla="*/ 93 w 337"/>
                <a:gd name="T31" fmla="*/ 194 h 254"/>
                <a:gd name="T32" fmla="*/ 46 w 337"/>
                <a:gd name="T33" fmla="*/ 128 h 254"/>
                <a:gd name="T34" fmla="*/ 96 w 337"/>
                <a:gd name="T35" fmla="*/ 65 h 254"/>
                <a:gd name="T36" fmla="*/ 96 w 337"/>
                <a:gd name="T37" fmla="*/ 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7" h="254">
                  <a:moveTo>
                    <a:pt x="96" y="12"/>
                  </a:moveTo>
                  <a:lnTo>
                    <a:pt x="96" y="12"/>
                  </a:lnTo>
                  <a:cubicBezTo>
                    <a:pt x="35" y="13"/>
                    <a:pt x="0" y="54"/>
                    <a:pt x="0" y="126"/>
                  </a:cubicBezTo>
                  <a:cubicBezTo>
                    <a:pt x="0" y="199"/>
                    <a:pt x="38" y="247"/>
                    <a:pt x="96" y="247"/>
                  </a:cubicBezTo>
                  <a:cubicBezTo>
                    <a:pt x="145" y="247"/>
                    <a:pt x="168" y="221"/>
                    <a:pt x="186" y="147"/>
                  </a:cubicBezTo>
                  <a:lnTo>
                    <a:pt x="198" y="100"/>
                  </a:lnTo>
                  <a:cubicBezTo>
                    <a:pt x="206" y="66"/>
                    <a:pt x="219" y="52"/>
                    <a:pt x="241" y="52"/>
                  </a:cubicBezTo>
                  <a:cubicBezTo>
                    <a:pt x="271" y="52"/>
                    <a:pt x="290" y="81"/>
                    <a:pt x="290" y="125"/>
                  </a:cubicBezTo>
                  <a:cubicBezTo>
                    <a:pt x="290" y="152"/>
                    <a:pt x="283" y="175"/>
                    <a:pt x="270" y="187"/>
                  </a:cubicBezTo>
                  <a:cubicBezTo>
                    <a:pt x="261" y="195"/>
                    <a:pt x="252" y="199"/>
                    <a:pt x="229" y="202"/>
                  </a:cubicBezTo>
                  <a:lnTo>
                    <a:pt x="229" y="254"/>
                  </a:lnTo>
                  <a:cubicBezTo>
                    <a:pt x="302" y="252"/>
                    <a:pt x="337" y="211"/>
                    <a:pt x="337" y="129"/>
                  </a:cubicBezTo>
                  <a:cubicBezTo>
                    <a:pt x="337" y="50"/>
                    <a:pt x="298" y="0"/>
                    <a:pt x="237" y="0"/>
                  </a:cubicBezTo>
                  <a:cubicBezTo>
                    <a:pt x="190" y="0"/>
                    <a:pt x="165" y="26"/>
                    <a:pt x="150" y="88"/>
                  </a:cubicBezTo>
                  <a:lnTo>
                    <a:pt x="138" y="136"/>
                  </a:lnTo>
                  <a:cubicBezTo>
                    <a:pt x="129" y="177"/>
                    <a:pt x="116" y="194"/>
                    <a:pt x="93" y="194"/>
                  </a:cubicBezTo>
                  <a:cubicBezTo>
                    <a:pt x="65" y="194"/>
                    <a:pt x="46" y="169"/>
                    <a:pt x="46" y="128"/>
                  </a:cubicBezTo>
                  <a:cubicBezTo>
                    <a:pt x="46" y="88"/>
                    <a:pt x="63" y="66"/>
                    <a:pt x="96" y="65"/>
                  </a:cubicBezTo>
                  <a:lnTo>
                    <a:pt x="96" y="1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
            <p:cNvSpPr>
              <a:spLocks noEditPoints="1"/>
            </p:cNvSpPr>
            <p:nvPr/>
          </p:nvSpPr>
          <p:spPr bwMode="auto">
            <a:xfrm>
              <a:off x="4609" y="2614"/>
              <a:ext cx="233" cy="53"/>
            </a:xfrm>
            <a:custGeom>
              <a:avLst/>
              <a:gdLst>
                <a:gd name="T0" fmla="*/ 453 w 453"/>
                <a:gd name="T1" fmla="*/ 281 h 281"/>
                <a:gd name="T2" fmla="*/ 453 w 453"/>
                <a:gd name="T3" fmla="*/ 281 h 281"/>
                <a:gd name="T4" fmla="*/ 453 w 453"/>
                <a:gd name="T5" fmla="*/ 231 h 281"/>
                <a:gd name="T6" fmla="*/ 290 w 453"/>
                <a:gd name="T7" fmla="*/ 231 h 281"/>
                <a:gd name="T8" fmla="*/ 337 w 453"/>
                <a:gd name="T9" fmla="*/ 135 h 281"/>
                <a:gd name="T10" fmla="*/ 171 w 453"/>
                <a:gd name="T11" fmla="*/ 0 h 281"/>
                <a:gd name="T12" fmla="*/ 0 w 453"/>
                <a:gd name="T13" fmla="*/ 135 h 281"/>
                <a:gd name="T14" fmla="*/ 56 w 453"/>
                <a:gd name="T15" fmla="*/ 235 h 281"/>
                <a:gd name="T16" fmla="*/ 9 w 453"/>
                <a:gd name="T17" fmla="*/ 235 h 281"/>
                <a:gd name="T18" fmla="*/ 9 w 453"/>
                <a:gd name="T19" fmla="*/ 281 h 281"/>
                <a:gd name="T20" fmla="*/ 453 w 453"/>
                <a:gd name="T21" fmla="*/ 281 h 281"/>
                <a:gd name="T22" fmla="*/ 47 w 453"/>
                <a:gd name="T23" fmla="*/ 144 h 281"/>
                <a:gd name="T24" fmla="*/ 47 w 453"/>
                <a:gd name="T25" fmla="*/ 144 h 281"/>
                <a:gd name="T26" fmla="*/ 170 w 453"/>
                <a:gd name="T27" fmla="*/ 53 h 281"/>
                <a:gd name="T28" fmla="*/ 290 w 453"/>
                <a:gd name="T29" fmla="*/ 144 h 281"/>
                <a:gd name="T30" fmla="*/ 168 w 453"/>
                <a:gd name="T31" fmla="*/ 231 h 281"/>
                <a:gd name="T32" fmla="*/ 47 w 453"/>
                <a:gd name="T33" fmla="*/ 14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3" h="281">
                  <a:moveTo>
                    <a:pt x="453" y="281"/>
                  </a:moveTo>
                  <a:lnTo>
                    <a:pt x="453" y="281"/>
                  </a:lnTo>
                  <a:lnTo>
                    <a:pt x="453" y="231"/>
                  </a:lnTo>
                  <a:lnTo>
                    <a:pt x="290" y="231"/>
                  </a:lnTo>
                  <a:cubicBezTo>
                    <a:pt x="322" y="205"/>
                    <a:pt x="337" y="175"/>
                    <a:pt x="337" y="135"/>
                  </a:cubicBezTo>
                  <a:cubicBezTo>
                    <a:pt x="337" y="54"/>
                    <a:pt x="271" y="0"/>
                    <a:pt x="171" y="0"/>
                  </a:cubicBezTo>
                  <a:cubicBezTo>
                    <a:pt x="66" y="0"/>
                    <a:pt x="0" y="52"/>
                    <a:pt x="0" y="135"/>
                  </a:cubicBezTo>
                  <a:cubicBezTo>
                    <a:pt x="0" y="178"/>
                    <a:pt x="19" y="212"/>
                    <a:pt x="56" y="235"/>
                  </a:cubicBezTo>
                  <a:lnTo>
                    <a:pt x="9" y="235"/>
                  </a:lnTo>
                  <a:lnTo>
                    <a:pt x="9" y="281"/>
                  </a:lnTo>
                  <a:lnTo>
                    <a:pt x="453" y="281"/>
                  </a:lnTo>
                  <a:close/>
                  <a:moveTo>
                    <a:pt x="47" y="144"/>
                  </a:moveTo>
                  <a:lnTo>
                    <a:pt x="47" y="144"/>
                  </a:lnTo>
                  <a:cubicBezTo>
                    <a:pt x="47" y="88"/>
                    <a:pt x="95" y="53"/>
                    <a:pt x="170" y="53"/>
                  </a:cubicBezTo>
                  <a:cubicBezTo>
                    <a:pt x="241" y="53"/>
                    <a:pt x="290" y="89"/>
                    <a:pt x="290" y="144"/>
                  </a:cubicBezTo>
                  <a:cubicBezTo>
                    <a:pt x="290" y="196"/>
                    <a:pt x="242" y="231"/>
                    <a:pt x="168" y="231"/>
                  </a:cubicBezTo>
                  <a:cubicBezTo>
                    <a:pt x="95" y="231"/>
                    <a:pt x="47" y="196"/>
                    <a:pt x="47" y="14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7"/>
            <p:cNvSpPr>
              <a:spLocks/>
            </p:cNvSpPr>
            <p:nvPr/>
          </p:nvSpPr>
          <p:spPr bwMode="auto">
            <a:xfrm>
              <a:off x="4551" y="2593"/>
              <a:ext cx="224" cy="9"/>
            </a:xfrm>
            <a:custGeom>
              <a:avLst/>
              <a:gdLst>
                <a:gd name="T0" fmla="*/ 0 w 437"/>
                <a:gd name="T1" fmla="*/ 0 h 50"/>
                <a:gd name="T2" fmla="*/ 0 w 437"/>
                <a:gd name="T3" fmla="*/ 0 h 50"/>
                <a:gd name="T4" fmla="*/ 0 w 437"/>
                <a:gd name="T5" fmla="*/ 50 h 50"/>
                <a:gd name="T6" fmla="*/ 437 w 437"/>
                <a:gd name="T7" fmla="*/ 50 h 50"/>
                <a:gd name="T8" fmla="*/ 437 w 437"/>
                <a:gd name="T9" fmla="*/ 0 h 50"/>
                <a:gd name="T10" fmla="*/ 0 w 437"/>
                <a:gd name="T11" fmla="*/ 0 h 50"/>
              </a:gdLst>
              <a:ahLst/>
              <a:cxnLst>
                <a:cxn ang="0">
                  <a:pos x="T0" y="T1"/>
                </a:cxn>
                <a:cxn ang="0">
                  <a:pos x="T2" y="T3"/>
                </a:cxn>
                <a:cxn ang="0">
                  <a:pos x="T4" y="T5"/>
                </a:cxn>
                <a:cxn ang="0">
                  <a:pos x="T6" y="T7"/>
                </a:cxn>
                <a:cxn ang="0">
                  <a:pos x="T8" y="T9"/>
                </a:cxn>
                <a:cxn ang="0">
                  <a:pos x="T10" y="T11"/>
                </a:cxn>
              </a:cxnLst>
              <a:rect l="0" t="0" r="r" b="b"/>
              <a:pathLst>
                <a:path w="437" h="50">
                  <a:moveTo>
                    <a:pt x="0" y="0"/>
                  </a:moveTo>
                  <a:lnTo>
                    <a:pt x="0" y="0"/>
                  </a:lnTo>
                  <a:lnTo>
                    <a:pt x="0" y="50"/>
                  </a:lnTo>
                  <a:lnTo>
                    <a:pt x="437" y="50"/>
                  </a:lnTo>
                  <a:lnTo>
                    <a:pt x="437"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8"/>
            <p:cNvSpPr>
              <a:spLocks noEditPoints="1"/>
            </p:cNvSpPr>
            <p:nvPr/>
          </p:nvSpPr>
          <p:spPr bwMode="auto">
            <a:xfrm>
              <a:off x="4609" y="2524"/>
              <a:ext cx="174" cy="56"/>
            </a:xfrm>
            <a:custGeom>
              <a:avLst/>
              <a:gdLst>
                <a:gd name="T0" fmla="*/ 293 w 337"/>
                <a:gd name="T1" fmla="*/ 0 h 296"/>
                <a:gd name="T2" fmla="*/ 293 w 337"/>
                <a:gd name="T3" fmla="*/ 0 h 296"/>
                <a:gd name="T4" fmla="*/ 295 w 337"/>
                <a:gd name="T5" fmla="*/ 11 h 296"/>
                <a:gd name="T6" fmla="*/ 270 w 337"/>
                <a:gd name="T7" fmla="*/ 38 h 296"/>
                <a:gd name="T8" fmla="*/ 86 w 337"/>
                <a:gd name="T9" fmla="*/ 38 h 296"/>
                <a:gd name="T10" fmla="*/ 0 w 337"/>
                <a:gd name="T11" fmla="*/ 156 h 296"/>
                <a:gd name="T12" fmla="*/ 37 w 337"/>
                <a:gd name="T13" fmla="*/ 260 h 296"/>
                <a:gd name="T14" fmla="*/ 102 w 337"/>
                <a:gd name="T15" fmla="*/ 282 h 296"/>
                <a:gd name="T16" fmla="*/ 102 w 337"/>
                <a:gd name="T17" fmla="*/ 232 h 296"/>
                <a:gd name="T18" fmla="*/ 46 w 337"/>
                <a:gd name="T19" fmla="*/ 158 h 296"/>
                <a:gd name="T20" fmla="*/ 93 w 337"/>
                <a:gd name="T21" fmla="*/ 88 h 296"/>
                <a:gd name="T22" fmla="*/ 106 w 337"/>
                <a:gd name="T23" fmla="*/ 88 h 296"/>
                <a:gd name="T24" fmla="*/ 141 w 337"/>
                <a:gd name="T25" fmla="*/ 140 h 296"/>
                <a:gd name="T26" fmla="*/ 160 w 337"/>
                <a:gd name="T27" fmla="*/ 241 h 296"/>
                <a:gd name="T28" fmla="*/ 244 w 337"/>
                <a:gd name="T29" fmla="*/ 296 h 296"/>
                <a:gd name="T30" fmla="*/ 337 w 337"/>
                <a:gd name="T31" fmla="*/ 193 h 296"/>
                <a:gd name="T32" fmla="*/ 290 w 337"/>
                <a:gd name="T33" fmla="*/ 86 h 296"/>
                <a:gd name="T34" fmla="*/ 337 w 337"/>
                <a:gd name="T35" fmla="*/ 35 h 296"/>
                <a:gd name="T36" fmla="*/ 331 w 337"/>
                <a:gd name="T37" fmla="*/ 0 h 296"/>
                <a:gd name="T38" fmla="*/ 293 w 337"/>
                <a:gd name="T39" fmla="*/ 0 h 296"/>
                <a:gd name="T40" fmla="*/ 224 w 337"/>
                <a:gd name="T41" fmla="*/ 88 h 296"/>
                <a:gd name="T42" fmla="*/ 224 w 337"/>
                <a:gd name="T43" fmla="*/ 88 h 296"/>
                <a:gd name="T44" fmla="*/ 265 w 337"/>
                <a:gd name="T45" fmla="*/ 108 h 296"/>
                <a:gd name="T46" fmla="*/ 293 w 337"/>
                <a:gd name="T47" fmla="*/ 182 h 296"/>
                <a:gd name="T48" fmla="*/ 243 w 337"/>
                <a:gd name="T49" fmla="*/ 244 h 296"/>
                <a:gd name="T50" fmla="*/ 185 w 337"/>
                <a:gd name="T51" fmla="*/ 168 h 296"/>
                <a:gd name="T52" fmla="*/ 168 w 337"/>
                <a:gd name="T53" fmla="*/ 88 h 296"/>
                <a:gd name="T54" fmla="*/ 224 w 337"/>
                <a:gd name="T55" fmla="*/ 8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7" h="296">
                  <a:moveTo>
                    <a:pt x="293" y="0"/>
                  </a:moveTo>
                  <a:lnTo>
                    <a:pt x="293" y="0"/>
                  </a:lnTo>
                  <a:cubicBezTo>
                    <a:pt x="295" y="6"/>
                    <a:pt x="295" y="8"/>
                    <a:pt x="295" y="11"/>
                  </a:cubicBezTo>
                  <a:cubicBezTo>
                    <a:pt x="295" y="29"/>
                    <a:pt x="286" y="38"/>
                    <a:pt x="270" y="38"/>
                  </a:cubicBezTo>
                  <a:lnTo>
                    <a:pt x="86" y="38"/>
                  </a:lnTo>
                  <a:cubicBezTo>
                    <a:pt x="30" y="38"/>
                    <a:pt x="0" y="79"/>
                    <a:pt x="0" y="156"/>
                  </a:cubicBezTo>
                  <a:cubicBezTo>
                    <a:pt x="0" y="202"/>
                    <a:pt x="13" y="239"/>
                    <a:pt x="37" y="260"/>
                  </a:cubicBezTo>
                  <a:cubicBezTo>
                    <a:pt x="53" y="275"/>
                    <a:pt x="71" y="281"/>
                    <a:pt x="102" y="282"/>
                  </a:cubicBezTo>
                  <a:lnTo>
                    <a:pt x="102" y="232"/>
                  </a:lnTo>
                  <a:cubicBezTo>
                    <a:pt x="63" y="227"/>
                    <a:pt x="46" y="205"/>
                    <a:pt x="46" y="158"/>
                  </a:cubicBezTo>
                  <a:cubicBezTo>
                    <a:pt x="46" y="113"/>
                    <a:pt x="63" y="88"/>
                    <a:pt x="93" y="88"/>
                  </a:cubicBezTo>
                  <a:lnTo>
                    <a:pt x="106" y="88"/>
                  </a:lnTo>
                  <a:cubicBezTo>
                    <a:pt x="127" y="88"/>
                    <a:pt x="136" y="100"/>
                    <a:pt x="141" y="140"/>
                  </a:cubicBezTo>
                  <a:cubicBezTo>
                    <a:pt x="150" y="211"/>
                    <a:pt x="152" y="221"/>
                    <a:pt x="160" y="241"/>
                  </a:cubicBezTo>
                  <a:cubicBezTo>
                    <a:pt x="175" y="277"/>
                    <a:pt x="203" y="296"/>
                    <a:pt x="244" y="296"/>
                  </a:cubicBezTo>
                  <a:cubicBezTo>
                    <a:pt x="301" y="296"/>
                    <a:pt x="337" y="256"/>
                    <a:pt x="337" y="193"/>
                  </a:cubicBezTo>
                  <a:cubicBezTo>
                    <a:pt x="337" y="153"/>
                    <a:pt x="323" y="121"/>
                    <a:pt x="290" y="86"/>
                  </a:cubicBezTo>
                  <a:cubicBezTo>
                    <a:pt x="322" y="83"/>
                    <a:pt x="337" y="67"/>
                    <a:pt x="337" y="35"/>
                  </a:cubicBezTo>
                  <a:cubicBezTo>
                    <a:pt x="337" y="24"/>
                    <a:pt x="335" y="17"/>
                    <a:pt x="331" y="0"/>
                  </a:cubicBezTo>
                  <a:lnTo>
                    <a:pt x="293" y="0"/>
                  </a:lnTo>
                  <a:close/>
                  <a:moveTo>
                    <a:pt x="224" y="88"/>
                  </a:moveTo>
                  <a:lnTo>
                    <a:pt x="224" y="88"/>
                  </a:lnTo>
                  <a:cubicBezTo>
                    <a:pt x="241" y="88"/>
                    <a:pt x="251" y="93"/>
                    <a:pt x="265" y="108"/>
                  </a:cubicBezTo>
                  <a:cubicBezTo>
                    <a:pt x="283" y="128"/>
                    <a:pt x="293" y="153"/>
                    <a:pt x="293" y="182"/>
                  </a:cubicBezTo>
                  <a:cubicBezTo>
                    <a:pt x="293" y="221"/>
                    <a:pt x="274" y="244"/>
                    <a:pt x="243" y="244"/>
                  </a:cubicBezTo>
                  <a:cubicBezTo>
                    <a:pt x="210" y="244"/>
                    <a:pt x="193" y="221"/>
                    <a:pt x="185" y="168"/>
                  </a:cubicBezTo>
                  <a:cubicBezTo>
                    <a:pt x="178" y="115"/>
                    <a:pt x="175" y="105"/>
                    <a:pt x="168" y="88"/>
                  </a:cubicBezTo>
                  <a:lnTo>
                    <a:pt x="224" y="8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69"/>
            <p:cNvSpPr>
              <a:spLocks/>
            </p:cNvSpPr>
            <p:nvPr/>
          </p:nvSpPr>
          <p:spPr bwMode="auto">
            <a:xfrm>
              <a:off x="4609" y="2468"/>
              <a:ext cx="174" cy="51"/>
            </a:xfrm>
            <a:custGeom>
              <a:avLst/>
              <a:gdLst>
                <a:gd name="T0" fmla="*/ 114 w 337"/>
                <a:gd name="T1" fmla="*/ 3 h 267"/>
                <a:gd name="T2" fmla="*/ 114 w 337"/>
                <a:gd name="T3" fmla="*/ 3 h 267"/>
                <a:gd name="T4" fmla="*/ 47 w 337"/>
                <a:gd name="T5" fmla="*/ 24 h 267"/>
                <a:gd name="T6" fmla="*/ 0 w 337"/>
                <a:gd name="T7" fmla="*/ 127 h 267"/>
                <a:gd name="T8" fmla="*/ 171 w 337"/>
                <a:gd name="T9" fmla="*/ 267 h 267"/>
                <a:gd name="T10" fmla="*/ 337 w 337"/>
                <a:gd name="T11" fmla="*/ 128 h 267"/>
                <a:gd name="T12" fmla="*/ 215 w 337"/>
                <a:gd name="T13" fmla="*/ 0 h 267"/>
                <a:gd name="T14" fmla="*/ 215 w 337"/>
                <a:gd name="T15" fmla="*/ 50 h 267"/>
                <a:gd name="T16" fmla="*/ 290 w 337"/>
                <a:gd name="T17" fmla="*/ 127 h 267"/>
                <a:gd name="T18" fmla="*/ 171 w 337"/>
                <a:gd name="T19" fmla="*/ 215 h 267"/>
                <a:gd name="T20" fmla="*/ 46 w 337"/>
                <a:gd name="T21" fmla="*/ 128 h 267"/>
                <a:gd name="T22" fmla="*/ 114 w 337"/>
                <a:gd name="T23" fmla="*/ 54 h 267"/>
                <a:gd name="T24" fmla="*/ 114 w 337"/>
                <a:gd name="T25" fmla="*/ 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 h="267">
                  <a:moveTo>
                    <a:pt x="114" y="3"/>
                  </a:moveTo>
                  <a:lnTo>
                    <a:pt x="114" y="3"/>
                  </a:lnTo>
                  <a:cubicBezTo>
                    <a:pt x="84" y="6"/>
                    <a:pt x="64" y="12"/>
                    <a:pt x="47" y="24"/>
                  </a:cubicBezTo>
                  <a:cubicBezTo>
                    <a:pt x="17" y="46"/>
                    <a:pt x="0" y="83"/>
                    <a:pt x="0" y="127"/>
                  </a:cubicBezTo>
                  <a:cubicBezTo>
                    <a:pt x="0" y="212"/>
                    <a:pt x="67" y="267"/>
                    <a:pt x="171" y="267"/>
                  </a:cubicBezTo>
                  <a:cubicBezTo>
                    <a:pt x="273" y="267"/>
                    <a:pt x="337" y="213"/>
                    <a:pt x="337" y="128"/>
                  </a:cubicBezTo>
                  <a:cubicBezTo>
                    <a:pt x="337" y="53"/>
                    <a:pt x="292" y="6"/>
                    <a:pt x="215" y="0"/>
                  </a:cubicBezTo>
                  <a:lnTo>
                    <a:pt x="215" y="50"/>
                  </a:lnTo>
                  <a:cubicBezTo>
                    <a:pt x="265" y="58"/>
                    <a:pt x="290" y="84"/>
                    <a:pt x="290" y="127"/>
                  </a:cubicBezTo>
                  <a:cubicBezTo>
                    <a:pt x="290" y="182"/>
                    <a:pt x="246" y="215"/>
                    <a:pt x="171" y="215"/>
                  </a:cubicBezTo>
                  <a:cubicBezTo>
                    <a:pt x="93" y="215"/>
                    <a:pt x="46" y="182"/>
                    <a:pt x="46" y="128"/>
                  </a:cubicBezTo>
                  <a:cubicBezTo>
                    <a:pt x="46" y="86"/>
                    <a:pt x="71" y="59"/>
                    <a:pt x="114" y="54"/>
                  </a:cubicBezTo>
                  <a:lnTo>
                    <a:pt x="114"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70"/>
            <p:cNvSpPr>
              <a:spLocks noEditPoints="1"/>
            </p:cNvSpPr>
            <p:nvPr/>
          </p:nvSpPr>
          <p:spPr bwMode="auto">
            <a:xfrm>
              <a:off x="4609" y="2407"/>
              <a:ext cx="174" cy="54"/>
            </a:xfrm>
            <a:custGeom>
              <a:avLst/>
              <a:gdLst>
                <a:gd name="T0" fmla="*/ 183 w 337"/>
                <a:gd name="T1" fmla="*/ 0 h 283"/>
                <a:gd name="T2" fmla="*/ 183 w 337"/>
                <a:gd name="T3" fmla="*/ 0 h 283"/>
                <a:gd name="T4" fmla="*/ 83 w 337"/>
                <a:gd name="T5" fmla="*/ 13 h 283"/>
                <a:gd name="T6" fmla="*/ 0 w 337"/>
                <a:gd name="T7" fmla="*/ 140 h 283"/>
                <a:gd name="T8" fmla="*/ 170 w 337"/>
                <a:gd name="T9" fmla="*/ 283 h 283"/>
                <a:gd name="T10" fmla="*/ 337 w 337"/>
                <a:gd name="T11" fmla="*/ 141 h 283"/>
                <a:gd name="T12" fmla="*/ 228 w 337"/>
                <a:gd name="T13" fmla="*/ 7 h 283"/>
                <a:gd name="T14" fmla="*/ 228 w 337"/>
                <a:gd name="T15" fmla="*/ 57 h 283"/>
                <a:gd name="T16" fmla="*/ 290 w 337"/>
                <a:gd name="T17" fmla="*/ 139 h 283"/>
                <a:gd name="T18" fmla="*/ 250 w 337"/>
                <a:gd name="T19" fmla="*/ 214 h 283"/>
                <a:gd name="T20" fmla="*/ 183 w 337"/>
                <a:gd name="T21" fmla="*/ 231 h 283"/>
                <a:gd name="T22" fmla="*/ 183 w 337"/>
                <a:gd name="T23" fmla="*/ 0 h 283"/>
                <a:gd name="T24" fmla="*/ 142 w 337"/>
                <a:gd name="T25" fmla="*/ 230 h 283"/>
                <a:gd name="T26" fmla="*/ 142 w 337"/>
                <a:gd name="T27" fmla="*/ 230 h 283"/>
                <a:gd name="T28" fmla="*/ 46 w 337"/>
                <a:gd name="T29" fmla="*/ 140 h 283"/>
                <a:gd name="T30" fmla="*/ 138 w 337"/>
                <a:gd name="T31" fmla="*/ 53 h 283"/>
                <a:gd name="T32" fmla="*/ 142 w 337"/>
                <a:gd name="T33" fmla="*/ 54 h 283"/>
                <a:gd name="T34" fmla="*/ 142 w 337"/>
                <a:gd name="T35" fmla="*/ 23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7" h="283">
                  <a:moveTo>
                    <a:pt x="183" y="0"/>
                  </a:moveTo>
                  <a:lnTo>
                    <a:pt x="183" y="0"/>
                  </a:lnTo>
                  <a:cubicBezTo>
                    <a:pt x="135" y="0"/>
                    <a:pt x="106" y="4"/>
                    <a:pt x="83" y="13"/>
                  </a:cubicBezTo>
                  <a:cubicBezTo>
                    <a:pt x="31" y="33"/>
                    <a:pt x="0" y="81"/>
                    <a:pt x="0" y="140"/>
                  </a:cubicBezTo>
                  <a:cubicBezTo>
                    <a:pt x="0" y="227"/>
                    <a:pt x="67" y="283"/>
                    <a:pt x="170" y="283"/>
                  </a:cubicBezTo>
                  <a:cubicBezTo>
                    <a:pt x="273" y="283"/>
                    <a:pt x="337" y="229"/>
                    <a:pt x="337" y="141"/>
                  </a:cubicBezTo>
                  <a:cubicBezTo>
                    <a:pt x="337" y="69"/>
                    <a:pt x="296" y="19"/>
                    <a:pt x="228" y="7"/>
                  </a:cubicBezTo>
                  <a:lnTo>
                    <a:pt x="228" y="57"/>
                  </a:lnTo>
                  <a:cubicBezTo>
                    <a:pt x="269" y="71"/>
                    <a:pt x="290" y="99"/>
                    <a:pt x="290" y="139"/>
                  </a:cubicBezTo>
                  <a:cubicBezTo>
                    <a:pt x="290" y="171"/>
                    <a:pt x="276" y="198"/>
                    <a:pt x="250" y="214"/>
                  </a:cubicBezTo>
                  <a:cubicBezTo>
                    <a:pt x="232" y="226"/>
                    <a:pt x="214" y="231"/>
                    <a:pt x="183" y="231"/>
                  </a:cubicBezTo>
                  <a:lnTo>
                    <a:pt x="183" y="0"/>
                  </a:lnTo>
                  <a:close/>
                  <a:moveTo>
                    <a:pt x="142" y="230"/>
                  </a:moveTo>
                  <a:lnTo>
                    <a:pt x="142" y="230"/>
                  </a:lnTo>
                  <a:cubicBezTo>
                    <a:pt x="84" y="226"/>
                    <a:pt x="46" y="191"/>
                    <a:pt x="46" y="140"/>
                  </a:cubicBezTo>
                  <a:cubicBezTo>
                    <a:pt x="46" y="91"/>
                    <a:pt x="87" y="53"/>
                    <a:pt x="138" y="53"/>
                  </a:cubicBezTo>
                  <a:cubicBezTo>
                    <a:pt x="140" y="53"/>
                    <a:pt x="141" y="53"/>
                    <a:pt x="142" y="54"/>
                  </a:cubicBezTo>
                  <a:lnTo>
                    <a:pt x="142" y="23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71"/>
            <p:cNvSpPr>
              <a:spLocks/>
            </p:cNvSpPr>
            <p:nvPr/>
          </p:nvSpPr>
          <p:spPr bwMode="auto">
            <a:xfrm>
              <a:off x="4609" y="2316"/>
              <a:ext cx="166" cy="78"/>
            </a:xfrm>
            <a:custGeom>
              <a:avLst/>
              <a:gdLst>
                <a:gd name="T0" fmla="*/ 9 w 323"/>
                <a:gd name="T1" fmla="*/ 415 h 415"/>
                <a:gd name="T2" fmla="*/ 9 w 323"/>
                <a:gd name="T3" fmla="*/ 415 h 415"/>
                <a:gd name="T4" fmla="*/ 323 w 323"/>
                <a:gd name="T5" fmla="*/ 415 h 415"/>
                <a:gd name="T6" fmla="*/ 323 w 323"/>
                <a:gd name="T7" fmla="*/ 364 h 415"/>
                <a:gd name="T8" fmla="*/ 126 w 323"/>
                <a:gd name="T9" fmla="*/ 364 h 415"/>
                <a:gd name="T10" fmla="*/ 44 w 323"/>
                <a:gd name="T11" fmla="*/ 291 h 415"/>
                <a:gd name="T12" fmla="*/ 107 w 323"/>
                <a:gd name="T13" fmla="*/ 233 h 415"/>
                <a:gd name="T14" fmla="*/ 323 w 323"/>
                <a:gd name="T15" fmla="*/ 233 h 415"/>
                <a:gd name="T16" fmla="*/ 323 w 323"/>
                <a:gd name="T17" fmla="*/ 182 h 415"/>
                <a:gd name="T18" fmla="*/ 126 w 323"/>
                <a:gd name="T19" fmla="*/ 182 h 415"/>
                <a:gd name="T20" fmla="*/ 44 w 323"/>
                <a:gd name="T21" fmla="*/ 109 h 415"/>
                <a:gd name="T22" fmla="*/ 107 w 323"/>
                <a:gd name="T23" fmla="*/ 51 h 415"/>
                <a:gd name="T24" fmla="*/ 323 w 323"/>
                <a:gd name="T25" fmla="*/ 51 h 415"/>
                <a:gd name="T26" fmla="*/ 323 w 323"/>
                <a:gd name="T27" fmla="*/ 0 h 415"/>
                <a:gd name="T28" fmla="*/ 87 w 323"/>
                <a:gd name="T29" fmla="*/ 0 h 415"/>
                <a:gd name="T30" fmla="*/ 0 w 323"/>
                <a:gd name="T31" fmla="*/ 91 h 415"/>
                <a:gd name="T32" fmla="*/ 48 w 323"/>
                <a:gd name="T33" fmla="*/ 188 h 415"/>
                <a:gd name="T34" fmla="*/ 0 w 323"/>
                <a:gd name="T35" fmla="*/ 272 h 415"/>
                <a:gd name="T36" fmla="*/ 53 w 323"/>
                <a:gd name="T37" fmla="*/ 369 h 415"/>
                <a:gd name="T38" fmla="*/ 9 w 323"/>
                <a:gd name="T39" fmla="*/ 369 h 415"/>
                <a:gd name="T40" fmla="*/ 9 w 323"/>
                <a:gd name="T41" fmla="*/ 41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3" h="415">
                  <a:moveTo>
                    <a:pt x="9" y="415"/>
                  </a:moveTo>
                  <a:lnTo>
                    <a:pt x="9" y="415"/>
                  </a:lnTo>
                  <a:lnTo>
                    <a:pt x="323" y="415"/>
                  </a:lnTo>
                  <a:lnTo>
                    <a:pt x="323" y="364"/>
                  </a:lnTo>
                  <a:lnTo>
                    <a:pt x="126" y="364"/>
                  </a:lnTo>
                  <a:cubicBezTo>
                    <a:pt x="80" y="364"/>
                    <a:pt x="44" y="332"/>
                    <a:pt x="44" y="291"/>
                  </a:cubicBezTo>
                  <a:cubicBezTo>
                    <a:pt x="44" y="254"/>
                    <a:pt x="66" y="233"/>
                    <a:pt x="107" y="233"/>
                  </a:cubicBezTo>
                  <a:lnTo>
                    <a:pt x="323" y="233"/>
                  </a:lnTo>
                  <a:lnTo>
                    <a:pt x="323" y="182"/>
                  </a:lnTo>
                  <a:lnTo>
                    <a:pt x="126" y="182"/>
                  </a:lnTo>
                  <a:cubicBezTo>
                    <a:pt x="80" y="182"/>
                    <a:pt x="44" y="149"/>
                    <a:pt x="44" y="109"/>
                  </a:cubicBezTo>
                  <a:cubicBezTo>
                    <a:pt x="44" y="72"/>
                    <a:pt x="67" y="51"/>
                    <a:pt x="107" y="51"/>
                  </a:cubicBezTo>
                  <a:lnTo>
                    <a:pt x="323" y="51"/>
                  </a:lnTo>
                  <a:lnTo>
                    <a:pt x="323" y="0"/>
                  </a:lnTo>
                  <a:lnTo>
                    <a:pt x="87" y="0"/>
                  </a:lnTo>
                  <a:cubicBezTo>
                    <a:pt x="31" y="0"/>
                    <a:pt x="0" y="33"/>
                    <a:pt x="0" y="91"/>
                  </a:cubicBezTo>
                  <a:cubicBezTo>
                    <a:pt x="0" y="133"/>
                    <a:pt x="13" y="158"/>
                    <a:pt x="48" y="188"/>
                  </a:cubicBezTo>
                  <a:cubicBezTo>
                    <a:pt x="14" y="206"/>
                    <a:pt x="0" y="231"/>
                    <a:pt x="0" y="272"/>
                  </a:cubicBezTo>
                  <a:cubicBezTo>
                    <a:pt x="0" y="314"/>
                    <a:pt x="16" y="342"/>
                    <a:pt x="53" y="369"/>
                  </a:cubicBezTo>
                  <a:lnTo>
                    <a:pt x="9" y="369"/>
                  </a:lnTo>
                  <a:lnTo>
                    <a:pt x="9" y="415"/>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72"/>
            <p:cNvSpPr>
              <a:spLocks noEditPoints="1"/>
            </p:cNvSpPr>
            <p:nvPr/>
          </p:nvSpPr>
          <p:spPr bwMode="auto">
            <a:xfrm>
              <a:off x="4609" y="2250"/>
              <a:ext cx="174" cy="53"/>
            </a:xfrm>
            <a:custGeom>
              <a:avLst/>
              <a:gdLst>
                <a:gd name="T0" fmla="*/ 183 w 337"/>
                <a:gd name="T1" fmla="*/ 0 h 283"/>
                <a:gd name="T2" fmla="*/ 183 w 337"/>
                <a:gd name="T3" fmla="*/ 0 h 283"/>
                <a:gd name="T4" fmla="*/ 83 w 337"/>
                <a:gd name="T5" fmla="*/ 12 h 283"/>
                <a:gd name="T6" fmla="*/ 0 w 337"/>
                <a:gd name="T7" fmla="*/ 139 h 283"/>
                <a:gd name="T8" fmla="*/ 170 w 337"/>
                <a:gd name="T9" fmla="*/ 283 h 283"/>
                <a:gd name="T10" fmla="*/ 337 w 337"/>
                <a:gd name="T11" fmla="*/ 140 h 283"/>
                <a:gd name="T12" fmla="*/ 228 w 337"/>
                <a:gd name="T13" fmla="*/ 6 h 283"/>
                <a:gd name="T14" fmla="*/ 228 w 337"/>
                <a:gd name="T15" fmla="*/ 57 h 283"/>
                <a:gd name="T16" fmla="*/ 290 w 337"/>
                <a:gd name="T17" fmla="*/ 139 h 283"/>
                <a:gd name="T18" fmla="*/ 250 w 337"/>
                <a:gd name="T19" fmla="*/ 214 h 283"/>
                <a:gd name="T20" fmla="*/ 183 w 337"/>
                <a:gd name="T21" fmla="*/ 231 h 283"/>
                <a:gd name="T22" fmla="*/ 183 w 337"/>
                <a:gd name="T23" fmla="*/ 0 h 283"/>
                <a:gd name="T24" fmla="*/ 142 w 337"/>
                <a:gd name="T25" fmla="*/ 230 h 283"/>
                <a:gd name="T26" fmla="*/ 142 w 337"/>
                <a:gd name="T27" fmla="*/ 230 h 283"/>
                <a:gd name="T28" fmla="*/ 46 w 337"/>
                <a:gd name="T29" fmla="*/ 140 h 283"/>
                <a:gd name="T30" fmla="*/ 138 w 337"/>
                <a:gd name="T31" fmla="*/ 53 h 283"/>
                <a:gd name="T32" fmla="*/ 142 w 337"/>
                <a:gd name="T33" fmla="*/ 54 h 283"/>
                <a:gd name="T34" fmla="*/ 142 w 337"/>
                <a:gd name="T35" fmla="*/ 23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7" h="283">
                  <a:moveTo>
                    <a:pt x="183" y="0"/>
                  </a:moveTo>
                  <a:lnTo>
                    <a:pt x="183" y="0"/>
                  </a:lnTo>
                  <a:cubicBezTo>
                    <a:pt x="135" y="0"/>
                    <a:pt x="106" y="3"/>
                    <a:pt x="83" y="12"/>
                  </a:cubicBezTo>
                  <a:cubicBezTo>
                    <a:pt x="31" y="33"/>
                    <a:pt x="0" y="80"/>
                    <a:pt x="0" y="139"/>
                  </a:cubicBezTo>
                  <a:cubicBezTo>
                    <a:pt x="0" y="227"/>
                    <a:pt x="67" y="283"/>
                    <a:pt x="170" y="283"/>
                  </a:cubicBezTo>
                  <a:cubicBezTo>
                    <a:pt x="273" y="283"/>
                    <a:pt x="337" y="228"/>
                    <a:pt x="337" y="140"/>
                  </a:cubicBezTo>
                  <a:cubicBezTo>
                    <a:pt x="337" y="69"/>
                    <a:pt x="296" y="19"/>
                    <a:pt x="228" y="6"/>
                  </a:cubicBezTo>
                  <a:lnTo>
                    <a:pt x="228" y="57"/>
                  </a:lnTo>
                  <a:cubicBezTo>
                    <a:pt x="269" y="70"/>
                    <a:pt x="290" y="98"/>
                    <a:pt x="290" y="139"/>
                  </a:cubicBezTo>
                  <a:cubicBezTo>
                    <a:pt x="290" y="170"/>
                    <a:pt x="276" y="197"/>
                    <a:pt x="250" y="214"/>
                  </a:cubicBezTo>
                  <a:cubicBezTo>
                    <a:pt x="232" y="226"/>
                    <a:pt x="214" y="230"/>
                    <a:pt x="183" y="231"/>
                  </a:cubicBezTo>
                  <a:lnTo>
                    <a:pt x="183" y="0"/>
                  </a:lnTo>
                  <a:close/>
                  <a:moveTo>
                    <a:pt x="142" y="230"/>
                  </a:moveTo>
                  <a:lnTo>
                    <a:pt x="142" y="230"/>
                  </a:lnTo>
                  <a:cubicBezTo>
                    <a:pt x="84" y="225"/>
                    <a:pt x="46" y="190"/>
                    <a:pt x="46" y="140"/>
                  </a:cubicBezTo>
                  <a:cubicBezTo>
                    <a:pt x="46" y="91"/>
                    <a:pt x="87" y="53"/>
                    <a:pt x="138" y="53"/>
                  </a:cubicBezTo>
                  <a:cubicBezTo>
                    <a:pt x="140" y="53"/>
                    <a:pt x="141" y="53"/>
                    <a:pt x="142" y="54"/>
                  </a:cubicBezTo>
                  <a:lnTo>
                    <a:pt x="142" y="23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73"/>
            <p:cNvSpPr>
              <a:spLocks/>
            </p:cNvSpPr>
            <p:nvPr/>
          </p:nvSpPr>
          <p:spPr bwMode="auto">
            <a:xfrm>
              <a:off x="4609" y="2190"/>
              <a:ext cx="166" cy="47"/>
            </a:xfrm>
            <a:custGeom>
              <a:avLst/>
              <a:gdLst>
                <a:gd name="T0" fmla="*/ 9 w 323"/>
                <a:gd name="T1" fmla="*/ 249 h 249"/>
                <a:gd name="T2" fmla="*/ 9 w 323"/>
                <a:gd name="T3" fmla="*/ 249 h 249"/>
                <a:gd name="T4" fmla="*/ 323 w 323"/>
                <a:gd name="T5" fmla="*/ 249 h 249"/>
                <a:gd name="T6" fmla="*/ 323 w 323"/>
                <a:gd name="T7" fmla="*/ 199 h 249"/>
                <a:gd name="T8" fmla="*/ 150 w 323"/>
                <a:gd name="T9" fmla="*/ 199 h 249"/>
                <a:gd name="T10" fmla="*/ 44 w 323"/>
                <a:gd name="T11" fmla="*/ 114 h 249"/>
                <a:gd name="T12" fmla="*/ 105 w 323"/>
                <a:gd name="T13" fmla="*/ 49 h 249"/>
                <a:gd name="T14" fmla="*/ 323 w 323"/>
                <a:gd name="T15" fmla="*/ 49 h 249"/>
                <a:gd name="T16" fmla="*/ 323 w 323"/>
                <a:gd name="T17" fmla="*/ 0 h 249"/>
                <a:gd name="T18" fmla="*/ 86 w 323"/>
                <a:gd name="T19" fmla="*/ 0 h 249"/>
                <a:gd name="T20" fmla="*/ 0 w 323"/>
                <a:gd name="T21" fmla="*/ 99 h 249"/>
                <a:gd name="T22" fmla="*/ 62 w 323"/>
                <a:gd name="T23" fmla="*/ 203 h 249"/>
                <a:gd name="T24" fmla="*/ 9 w 323"/>
                <a:gd name="T25" fmla="*/ 203 h 249"/>
                <a:gd name="T26" fmla="*/ 9 w 323"/>
                <a:gd name="T27" fmla="*/ 249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3" h="249">
                  <a:moveTo>
                    <a:pt x="9" y="249"/>
                  </a:moveTo>
                  <a:lnTo>
                    <a:pt x="9" y="249"/>
                  </a:lnTo>
                  <a:lnTo>
                    <a:pt x="323" y="249"/>
                  </a:lnTo>
                  <a:lnTo>
                    <a:pt x="323" y="199"/>
                  </a:lnTo>
                  <a:lnTo>
                    <a:pt x="150" y="199"/>
                  </a:lnTo>
                  <a:cubicBezTo>
                    <a:pt x="86" y="199"/>
                    <a:pt x="44" y="166"/>
                    <a:pt x="44" y="114"/>
                  </a:cubicBezTo>
                  <a:cubicBezTo>
                    <a:pt x="44" y="74"/>
                    <a:pt x="68" y="49"/>
                    <a:pt x="105" y="49"/>
                  </a:cubicBezTo>
                  <a:lnTo>
                    <a:pt x="323" y="49"/>
                  </a:lnTo>
                  <a:lnTo>
                    <a:pt x="323" y="0"/>
                  </a:lnTo>
                  <a:lnTo>
                    <a:pt x="86" y="0"/>
                  </a:lnTo>
                  <a:cubicBezTo>
                    <a:pt x="34" y="0"/>
                    <a:pt x="0" y="39"/>
                    <a:pt x="0" y="99"/>
                  </a:cubicBezTo>
                  <a:cubicBezTo>
                    <a:pt x="0" y="146"/>
                    <a:pt x="18" y="176"/>
                    <a:pt x="62" y="203"/>
                  </a:cubicBezTo>
                  <a:lnTo>
                    <a:pt x="9" y="203"/>
                  </a:lnTo>
                  <a:lnTo>
                    <a:pt x="9" y="24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74"/>
            <p:cNvSpPr>
              <a:spLocks/>
            </p:cNvSpPr>
            <p:nvPr/>
          </p:nvSpPr>
          <p:spPr bwMode="auto">
            <a:xfrm>
              <a:off x="4570" y="2153"/>
              <a:ext cx="213" cy="27"/>
            </a:xfrm>
            <a:custGeom>
              <a:avLst/>
              <a:gdLst>
                <a:gd name="T0" fmla="*/ 86 w 414"/>
                <a:gd name="T1" fmla="*/ 0 h 143"/>
                <a:gd name="T2" fmla="*/ 86 w 414"/>
                <a:gd name="T3" fmla="*/ 0 h 143"/>
                <a:gd name="T4" fmla="*/ 86 w 414"/>
                <a:gd name="T5" fmla="*/ 51 h 143"/>
                <a:gd name="T6" fmla="*/ 0 w 414"/>
                <a:gd name="T7" fmla="*/ 51 h 143"/>
                <a:gd name="T8" fmla="*/ 0 w 414"/>
                <a:gd name="T9" fmla="*/ 101 h 143"/>
                <a:gd name="T10" fmla="*/ 86 w 414"/>
                <a:gd name="T11" fmla="*/ 101 h 143"/>
                <a:gd name="T12" fmla="*/ 86 w 414"/>
                <a:gd name="T13" fmla="*/ 143 h 143"/>
                <a:gd name="T14" fmla="*/ 127 w 414"/>
                <a:gd name="T15" fmla="*/ 143 h 143"/>
                <a:gd name="T16" fmla="*/ 127 w 414"/>
                <a:gd name="T17" fmla="*/ 101 h 143"/>
                <a:gd name="T18" fmla="*/ 364 w 414"/>
                <a:gd name="T19" fmla="*/ 101 h 143"/>
                <a:gd name="T20" fmla="*/ 414 w 414"/>
                <a:gd name="T21" fmla="*/ 40 h 143"/>
                <a:gd name="T22" fmla="*/ 409 w 414"/>
                <a:gd name="T23" fmla="*/ 0 h 143"/>
                <a:gd name="T24" fmla="*/ 367 w 414"/>
                <a:gd name="T25" fmla="*/ 0 h 143"/>
                <a:gd name="T26" fmla="*/ 370 w 414"/>
                <a:gd name="T27" fmla="*/ 24 h 143"/>
                <a:gd name="T28" fmla="*/ 342 w 414"/>
                <a:gd name="T29" fmla="*/ 51 h 143"/>
                <a:gd name="T30" fmla="*/ 127 w 414"/>
                <a:gd name="T31" fmla="*/ 51 h 143"/>
                <a:gd name="T32" fmla="*/ 127 w 414"/>
                <a:gd name="T33" fmla="*/ 0 h 143"/>
                <a:gd name="T34" fmla="*/ 86 w 414"/>
                <a:gd name="T3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4" h="143">
                  <a:moveTo>
                    <a:pt x="86" y="0"/>
                  </a:moveTo>
                  <a:lnTo>
                    <a:pt x="86" y="0"/>
                  </a:lnTo>
                  <a:lnTo>
                    <a:pt x="86" y="51"/>
                  </a:lnTo>
                  <a:lnTo>
                    <a:pt x="0" y="51"/>
                  </a:lnTo>
                  <a:lnTo>
                    <a:pt x="0" y="101"/>
                  </a:lnTo>
                  <a:lnTo>
                    <a:pt x="86" y="101"/>
                  </a:lnTo>
                  <a:lnTo>
                    <a:pt x="86" y="143"/>
                  </a:lnTo>
                  <a:lnTo>
                    <a:pt x="127" y="143"/>
                  </a:lnTo>
                  <a:lnTo>
                    <a:pt x="127" y="101"/>
                  </a:lnTo>
                  <a:lnTo>
                    <a:pt x="364" y="101"/>
                  </a:lnTo>
                  <a:cubicBezTo>
                    <a:pt x="396" y="101"/>
                    <a:pt x="414" y="79"/>
                    <a:pt x="414" y="40"/>
                  </a:cubicBezTo>
                  <a:cubicBezTo>
                    <a:pt x="414" y="28"/>
                    <a:pt x="412" y="16"/>
                    <a:pt x="409" y="0"/>
                  </a:cubicBezTo>
                  <a:lnTo>
                    <a:pt x="367" y="0"/>
                  </a:lnTo>
                  <a:cubicBezTo>
                    <a:pt x="369" y="6"/>
                    <a:pt x="370" y="14"/>
                    <a:pt x="370" y="24"/>
                  </a:cubicBezTo>
                  <a:cubicBezTo>
                    <a:pt x="370" y="45"/>
                    <a:pt x="364" y="51"/>
                    <a:pt x="342" y="51"/>
                  </a:cubicBezTo>
                  <a:lnTo>
                    <a:pt x="127" y="51"/>
                  </a:lnTo>
                  <a:lnTo>
                    <a:pt x="127" y="0"/>
                  </a:lnTo>
                  <a:lnTo>
                    <a:pt x="86"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75"/>
            <p:cNvSpPr>
              <a:spLocks/>
            </p:cNvSpPr>
            <p:nvPr/>
          </p:nvSpPr>
          <p:spPr bwMode="auto">
            <a:xfrm>
              <a:off x="4551" y="2086"/>
              <a:ext cx="290" cy="25"/>
            </a:xfrm>
            <a:custGeom>
              <a:avLst/>
              <a:gdLst>
                <a:gd name="T0" fmla="*/ 0 w 564"/>
                <a:gd name="T1" fmla="*/ 33 h 130"/>
                <a:gd name="T2" fmla="*/ 0 w 564"/>
                <a:gd name="T3" fmla="*/ 33 h 130"/>
                <a:gd name="T4" fmla="*/ 282 w 564"/>
                <a:gd name="T5" fmla="*/ 130 h 130"/>
                <a:gd name="T6" fmla="*/ 564 w 564"/>
                <a:gd name="T7" fmla="*/ 33 h 130"/>
                <a:gd name="T8" fmla="*/ 564 w 564"/>
                <a:gd name="T9" fmla="*/ 0 h 130"/>
                <a:gd name="T10" fmla="*/ 282 w 564"/>
                <a:gd name="T11" fmla="*/ 82 h 130"/>
                <a:gd name="T12" fmla="*/ 0 w 564"/>
                <a:gd name="T13" fmla="*/ 0 h 130"/>
                <a:gd name="T14" fmla="*/ 0 w 564"/>
                <a:gd name="T15" fmla="*/ 33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4" h="130">
                  <a:moveTo>
                    <a:pt x="0" y="33"/>
                  </a:moveTo>
                  <a:lnTo>
                    <a:pt x="0" y="33"/>
                  </a:lnTo>
                  <a:cubicBezTo>
                    <a:pt x="79" y="93"/>
                    <a:pt x="188" y="130"/>
                    <a:pt x="282" y="130"/>
                  </a:cubicBezTo>
                  <a:cubicBezTo>
                    <a:pt x="376" y="130"/>
                    <a:pt x="485" y="93"/>
                    <a:pt x="564" y="33"/>
                  </a:cubicBezTo>
                  <a:lnTo>
                    <a:pt x="564" y="0"/>
                  </a:lnTo>
                  <a:cubicBezTo>
                    <a:pt x="478" y="53"/>
                    <a:pt x="378" y="82"/>
                    <a:pt x="282" y="82"/>
                  </a:cubicBezTo>
                  <a:cubicBezTo>
                    <a:pt x="186" y="82"/>
                    <a:pt x="85" y="53"/>
                    <a:pt x="0" y="0"/>
                  </a:cubicBezTo>
                  <a:lnTo>
                    <a:pt x="0" y="3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76"/>
            <p:cNvSpPr>
              <a:spLocks noEditPoints="1"/>
            </p:cNvSpPr>
            <p:nvPr/>
          </p:nvSpPr>
          <p:spPr bwMode="auto">
            <a:xfrm>
              <a:off x="4551" y="2064"/>
              <a:ext cx="224" cy="10"/>
            </a:xfrm>
            <a:custGeom>
              <a:avLst/>
              <a:gdLst>
                <a:gd name="T0" fmla="*/ 123 w 437"/>
                <a:gd name="T1" fmla="*/ 0 h 51"/>
                <a:gd name="T2" fmla="*/ 123 w 437"/>
                <a:gd name="T3" fmla="*/ 0 h 51"/>
                <a:gd name="T4" fmla="*/ 123 w 437"/>
                <a:gd name="T5" fmla="*/ 50 h 51"/>
                <a:gd name="T6" fmla="*/ 437 w 437"/>
                <a:gd name="T7" fmla="*/ 50 h 51"/>
                <a:gd name="T8" fmla="*/ 437 w 437"/>
                <a:gd name="T9" fmla="*/ 0 h 51"/>
                <a:gd name="T10" fmla="*/ 123 w 437"/>
                <a:gd name="T11" fmla="*/ 0 h 51"/>
                <a:gd name="T12" fmla="*/ 0 w 437"/>
                <a:gd name="T13" fmla="*/ 0 h 51"/>
                <a:gd name="T14" fmla="*/ 0 w 437"/>
                <a:gd name="T15" fmla="*/ 0 h 51"/>
                <a:gd name="T16" fmla="*/ 0 w 437"/>
                <a:gd name="T17" fmla="*/ 51 h 51"/>
                <a:gd name="T18" fmla="*/ 63 w 437"/>
                <a:gd name="T19" fmla="*/ 51 h 51"/>
                <a:gd name="T20" fmla="*/ 63 w 437"/>
                <a:gd name="T21" fmla="*/ 0 h 51"/>
                <a:gd name="T22" fmla="*/ 0 w 437"/>
                <a:gd name="T23"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7" h="51">
                  <a:moveTo>
                    <a:pt x="123" y="0"/>
                  </a:moveTo>
                  <a:lnTo>
                    <a:pt x="123" y="0"/>
                  </a:lnTo>
                  <a:lnTo>
                    <a:pt x="123" y="50"/>
                  </a:lnTo>
                  <a:lnTo>
                    <a:pt x="437" y="50"/>
                  </a:lnTo>
                  <a:lnTo>
                    <a:pt x="437" y="0"/>
                  </a:lnTo>
                  <a:lnTo>
                    <a:pt x="123" y="0"/>
                  </a:lnTo>
                  <a:close/>
                  <a:moveTo>
                    <a:pt x="0" y="0"/>
                  </a:moveTo>
                  <a:lnTo>
                    <a:pt x="0" y="0"/>
                  </a:lnTo>
                  <a:lnTo>
                    <a:pt x="0" y="51"/>
                  </a:lnTo>
                  <a:lnTo>
                    <a:pt x="63" y="51"/>
                  </a:lnTo>
                  <a:lnTo>
                    <a:pt x="63"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77"/>
            <p:cNvSpPr>
              <a:spLocks/>
            </p:cNvSpPr>
            <p:nvPr/>
          </p:nvSpPr>
          <p:spPr bwMode="auto">
            <a:xfrm>
              <a:off x="4609" y="2001"/>
              <a:ext cx="166" cy="47"/>
            </a:xfrm>
            <a:custGeom>
              <a:avLst/>
              <a:gdLst>
                <a:gd name="T0" fmla="*/ 9 w 323"/>
                <a:gd name="T1" fmla="*/ 250 h 250"/>
                <a:gd name="T2" fmla="*/ 9 w 323"/>
                <a:gd name="T3" fmla="*/ 250 h 250"/>
                <a:gd name="T4" fmla="*/ 323 w 323"/>
                <a:gd name="T5" fmla="*/ 250 h 250"/>
                <a:gd name="T6" fmla="*/ 323 w 323"/>
                <a:gd name="T7" fmla="*/ 200 h 250"/>
                <a:gd name="T8" fmla="*/ 150 w 323"/>
                <a:gd name="T9" fmla="*/ 200 h 250"/>
                <a:gd name="T10" fmla="*/ 44 w 323"/>
                <a:gd name="T11" fmla="*/ 115 h 250"/>
                <a:gd name="T12" fmla="*/ 105 w 323"/>
                <a:gd name="T13" fmla="*/ 50 h 250"/>
                <a:gd name="T14" fmla="*/ 323 w 323"/>
                <a:gd name="T15" fmla="*/ 50 h 250"/>
                <a:gd name="T16" fmla="*/ 323 w 323"/>
                <a:gd name="T17" fmla="*/ 0 h 250"/>
                <a:gd name="T18" fmla="*/ 86 w 323"/>
                <a:gd name="T19" fmla="*/ 0 h 250"/>
                <a:gd name="T20" fmla="*/ 0 w 323"/>
                <a:gd name="T21" fmla="*/ 100 h 250"/>
                <a:gd name="T22" fmla="*/ 62 w 323"/>
                <a:gd name="T23" fmla="*/ 204 h 250"/>
                <a:gd name="T24" fmla="*/ 9 w 323"/>
                <a:gd name="T25" fmla="*/ 204 h 250"/>
                <a:gd name="T26" fmla="*/ 9 w 323"/>
                <a:gd name="T27" fmla="*/ 25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3" h="250">
                  <a:moveTo>
                    <a:pt x="9" y="250"/>
                  </a:moveTo>
                  <a:lnTo>
                    <a:pt x="9" y="250"/>
                  </a:lnTo>
                  <a:lnTo>
                    <a:pt x="323" y="250"/>
                  </a:lnTo>
                  <a:lnTo>
                    <a:pt x="323" y="200"/>
                  </a:lnTo>
                  <a:lnTo>
                    <a:pt x="150" y="200"/>
                  </a:lnTo>
                  <a:cubicBezTo>
                    <a:pt x="86" y="200"/>
                    <a:pt x="44" y="166"/>
                    <a:pt x="44" y="115"/>
                  </a:cubicBezTo>
                  <a:cubicBezTo>
                    <a:pt x="44" y="75"/>
                    <a:pt x="68" y="50"/>
                    <a:pt x="105" y="50"/>
                  </a:cubicBezTo>
                  <a:lnTo>
                    <a:pt x="323" y="50"/>
                  </a:lnTo>
                  <a:lnTo>
                    <a:pt x="323" y="0"/>
                  </a:lnTo>
                  <a:lnTo>
                    <a:pt x="86" y="0"/>
                  </a:lnTo>
                  <a:cubicBezTo>
                    <a:pt x="34" y="0"/>
                    <a:pt x="0" y="39"/>
                    <a:pt x="0" y="100"/>
                  </a:cubicBezTo>
                  <a:cubicBezTo>
                    <a:pt x="0" y="147"/>
                    <a:pt x="18" y="177"/>
                    <a:pt x="62" y="204"/>
                  </a:cubicBezTo>
                  <a:lnTo>
                    <a:pt x="9" y="204"/>
                  </a:lnTo>
                  <a:lnTo>
                    <a:pt x="9" y="25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78"/>
            <p:cNvSpPr>
              <a:spLocks/>
            </p:cNvSpPr>
            <p:nvPr/>
          </p:nvSpPr>
          <p:spPr bwMode="auto">
            <a:xfrm>
              <a:off x="4609" y="1939"/>
              <a:ext cx="174" cy="50"/>
            </a:xfrm>
            <a:custGeom>
              <a:avLst/>
              <a:gdLst>
                <a:gd name="T0" fmla="*/ 114 w 337"/>
                <a:gd name="T1" fmla="*/ 3 h 267"/>
                <a:gd name="T2" fmla="*/ 114 w 337"/>
                <a:gd name="T3" fmla="*/ 3 h 267"/>
                <a:gd name="T4" fmla="*/ 47 w 337"/>
                <a:gd name="T5" fmla="*/ 24 h 267"/>
                <a:gd name="T6" fmla="*/ 0 w 337"/>
                <a:gd name="T7" fmla="*/ 127 h 267"/>
                <a:gd name="T8" fmla="*/ 171 w 337"/>
                <a:gd name="T9" fmla="*/ 267 h 267"/>
                <a:gd name="T10" fmla="*/ 337 w 337"/>
                <a:gd name="T11" fmla="*/ 128 h 267"/>
                <a:gd name="T12" fmla="*/ 215 w 337"/>
                <a:gd name="T13" fmla="*/ 0 h 267"/>
                <a:gd name="T14" fmla="*/ 215 w 337"/>
                <a:gd name="T15" fmla="*/ 50 h 267"/>
                <a:gd name="T16" fmla="*/ 290 w 337"/>
                <a:gd name="T17" fmla="*/ 127 h 267"/>
                <a:gd name="T18" fmla="*/ 171 w 337"/>
                <a:gd name="T19" fmla="*/ 215 h 267"/>
                <a:gd name="T20" fmla="*/ 46 w 337"/>
                <a:gd name="T21" fmla="*/ 128 h 267"/>
                <a:gd name="T22" fmla="*/ 114 w 337"/>
                <a:gd name="T23" fmla="*/ 54 h 267"/>
                <a:gd name="T24" fmla="*/ 114 w 337"/>
                <a:gd name="T25" fmla="*/ 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 h="267">
                  <a:moveTo>
                    <a:pt x="114" y="3"/>
                  </a:moveTo>
                  <a:lnTo>
                    <a:pt x="114" y="3"/>
                  </a:lnTo>
                  <a:cubicBezTo>
                    <a:pt x="84" y="6"/>
                    <a:pt x="64" y="12"/>
                    <a:pt x="47" y="24"/>
                  </a:cubicBezTo>
                  <a:cubicBezTo>
                    <a:pt x="17" y="46"/>
                    <a:pt x="0" y="84"/>
                    <a:pt x="0" y="127"/>
                  </a:cubicBezTo>
                  <a:cubicBezTo>
                    <a:pt x="0" y="212"/>
                    <a:pt x="67" y="267"/>
                    <a:pt x="171" y="267"/>
                  </a:cubicBezTo>
                  <a:cubicBezTo>
                    <a:pt x="273" y="267"/>
                    <a:pt x="337" y="213"/>
                    <a:pt x="337" y="128"/>
                  </a:cubicBezTo>
                  <a:cubicBezTo>
                    <a:pt x="337" y="53"/>
                    <a:pt x="292" y="6"/>
                    <a:pt x="215" y="0"/>
                  </a:cubicBezTo>
                  <a:lnTo>
                    <a:pt x="215" y="50"/>
                  </a:lnTo>
                  <a:cubicBezTo>
                    <a:pt x="265" y="58"/>
                    <a:pt x="290" y="84"/>
                    <a:pt x="290" y="127"/>
                  </a:cubicBezTo>
                  <a:cubicBezTo>
                    <a:pt x="290" y="182"/>
                    <a:pt x="246" y="215"/>
                    <a:pt x="171" y="215"/>
                  </a:cubicBezTo>
                  <a:cubicBezTo>
                    <a:pt x="93" y="215"/>
                    <a:pt x="46" y="182"/>
                    <a:pt x="46" y="128"/>
                  </a:cubicBezTo>
                  <a:cubicBezTo>
                    <a:pt x="46" y="86"/>
                    <a:pt x="71" y="60"/>
                    <a:pt x="114" y="54"/>
                  </a:cubicBezTo>
                  <a:lnTo>
                    <a:pt x="114"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79"/>
            <p:cNvSpPr>
              <a:spLocks/>
            </p:cNvSpPr>
            <p:nvPr/>
          </p:nvSpPr>
          <p:spPr bwMode="auto">
            <a:xfrm>
              <a:off x="4551" y="1881"/>
              <a:ext cx="224" cy="47"/>
            </a:xfrm>
            <a:custGeom>
              <a:avLst/>
              <a:gdLst>
                <a:gd name="T0" fmla="*/ 0 w 437"/>
                <a:gd name="T1" fmla="*/ 250 h 250"/>
                <a:gd name="T2" fmla="*/ 0 w 437"/>
                <a:gd name="T3" fmla="*/ 250 h 250"/>
                <a:gd name="T4" fmla="*/ 437 w 437"/>
                <a:gd name="T5" fmla="*/ 250 h 250"/>
                <a:gd name="T6" fmla="*/ 437 w 437"/>
                <a:gd name="T7" fmla="*/ 200 h 250"/>
                <a:gd name="T8" fmla="*/ 264 w 437"/>
                <a:gd name="T9" fmla="*/ 200 h 250"/>
                <a:gd name="T10" fmla="*/ 158 w 437"/>
                <a:gd name="T11" fmla="*/ 115 h 250"/>
                <a:gd name="T12" fmla="*/ 172 w 437"/>
                <a:gd name="T13" fmla="*/ 70 h 250"/>
                <a:gd name="T14" fmla="*/ 219 w 437"/>
                <a:gd name="T15" fmla="*/ 50 h 250"/>
                <a:gd name="T16" fmla="*/ 437 w 437"/>
                <a:gd name="T17" fmla="*/ 50 h 250"/>
                <a:gd name="T18" fmla="*/ 437 w 437"/>
                <a:gd name="T19" fmla="*/ 0 h 250"/>
                <a:gd name="T20" fmla="*/ 200 w 437"/>
                <a:gd name="T21" fmla="*/ 0 h 250"/>
                <a:gd name="T22" fmla="*/ 114 w 437"/>
                <a:gd name="T23" fmla="*/ 99 h 250"/>
                <a:gd name="T24" fmla="*/ 166 w 437"/>
                <a:gd name="T25" fmla="*/ 200 h 250"/>
                <a:gd name="T26" fmla="*/ 0 w 437"/>
                <a:gd name="T27" fmla="*/ 200 h 250"/>
                <a:gd name="T28" fmla="*/ 0 w 437"/>
                <a:gd name="T29" fmla="*/ 25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7" h="250">
                  <a:moveTo>
                    <a:pt x="0" y="250"/>
                  </a:moveTo>
                  <a:lnTo>
                    <a:pt x="0" y="250"/>
                  </a:lnTo>
                  <a:lnTo>
                    <a:pt x="437" y="250"/>
                  </a:lnTo>
                  <a:lnTo>
                    <a:pt x="437" y="200"/>
                  </a:lnTo>
                  <a:lnTo>
                    <a:pt x="264" y="200"/>
                  </a:lnTo>
                  <a:cubicBezTo>
                    <a:pt x="200" y="200"/>
                    <a:pt x="158" y="166"/>
                    <a:pt x="158" y="115"/>
                  </a:cubicBezTo>
                  <a:cubicBezTo>
                    <a:pt x="158" y="99"/>
                    <a:pt x="163" y="82"/>
                    <a:pt x="172" y="70"/>
                  </a:cubicBezTo>
                  <a:cubicBezTo>
                    <a:pt x="182" y="56"/>
                    <a:pt x="197" y="50"/>
                    <a:pt x="219" y="50"/>
                  </a:cubicBezTo>
                  <a:lnTo>
                    <a:pt x="437" y="50"/>
                  </a:lnTo>
                  <a:lnTo>
                    <a:pt x="437" y="0"/>
                  </a:lnTo>
                  <a:lnTo>
                    <a:pt x="200" y="0"/>
                  </a:lnTo>
                  <a:cubicBezTo>
                    <a:pt x="147" y="0"/>
                    <a:pt x="114" y="38"/>
                    <a:pt x="114" y="99"/>
                  </a:cubicBezTo>
                  <a:cubicBezTo>
                    <a:pt x="114" y="144"/>
                    <a:pt x="128" y="171"/>
                    <a:pt x="166" y="200"/>
                  </a:cubicBezTo>
                  <a:lnTo>
                    <a:pt x="0" y="200"/>
                  </a:lnTo>
                  <a:lnTo>
                    <a:pt x="0" y="25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80"/>
            <p:cNvSpPr>
              <a:spLocks noEditPoints="1"/>
            </p:cNvSpPr>
            <p:nvPr/>
          </p:nvSpPr>
          <p:spPr bwMode="auto">
            <a:xfrm>
              <a:off x="4609" y="1815"/>
              <a:ext cx="174" cy="54"/>
            </a:xfrm>
            <a:custGeom>
              <a:avLst/>
              <a:gdLst>
                <a:gd name="T0" fmla="*/ 183 w 337"/>
                <a:gd name="T1" fmla="*/ 0 h 283"/>
                <a:gd name="T2" fmla="*/ 183 w 337"/>
                <a:gd name="T3" fmla="*/ 0 h 283"/>
                <a:gd name="T4" fmla="*/ 83 w 337"/>
                <a:gd name="T5" fmla="*/ 12 h 283"/>
                <a:gd name="T6" fmla="*/ 0 w 337"/>
                <a:gd name="T7" fmla="*/ 139 h 283"/>
                <a:gd name="T8" fmla="*/ 170 w 337"/>
                <a:gd name="T9" fmla="*/ 283 h 283"/>
                <a:gd name="T10" fmla="*/ 337 w 337"/>
                <a:gd name="T11" fmla="*/ 140 h 283"/>
                <a:gd name="T12" fmla="*/ 228 w 337"/>
                <a:gd name="T13" fmla="*/ 6 h 283"/>
                <a:gd name="T14" fmla="*/ 228 w 337"/>
                <a:gd name="T15" fmla="*/ 57 h 283"/>
                <a:gd name="T16" fmla="*/ 290 w 337"/>
                <a:gd name="T17" fmla="*/ 139 h 283"/>
                <a:gd name="T18" fmla="*/ 250 w 337"/>
                <a:gd name="T19" fmla="*/ 214 h 283"/>
                <a:gd name="T20" fmla="*/ 183 w 337"/>
                <a:gd name="T21" fmla="*/ 231 h 283"/>
                <a:gd name="T22" fmla="*/ 183 w 337"/>
                <a:gd name="T23" fmla="*/ 0 h 283"/>
                <a:gd name="T24" fmla="*/ 142 w 337"/>
                <a:gd name="T25" fmla="*/ 230 h 283"/>
                <a:gd name="T26" fmla="*/ 142 w 337"/>
                <a:gd name="T27" fmla="*/ 230 h 283"/>
                <a:gd name="T28" fmla="*/ 46 w 337"/>
                <a:gd name="T29" fmla="*/ 140 h 283"/>
                <a:gd name="T30" fmla="*/ 138 w 337"/>
                <a:gd name="T31" fmla="*/ 53 h 283"/>
                <a:gd name="T32" fmla="*/ 142 w 337"/>
                <a:gd name="T33" fmla="*/ 54 h 283"/>
                <a:gd name="T34" fmla="*/ 142 w 337"/>
                <a:gd name="T35" fmla="*/ 23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7" h="283">
                  <a:moveTo>
                    <a:pt x="183" y="0"/>
                  </a:moveTo>
                  <a:lnTo>
                    <a:pt x="183" y="0"/>
                  </a:lnTo>
                  <a:cubicBezTo>
                    <a:pt x="135" y="0"/>
                    <a:pt x="106" y="3"/>
                    <a:pt x="83" y="12"/>
                  </a:cubicBezTo>
                  <a:cubicBezTo>
                    <a:pt x="31" y="33"/>
                    <a:pt x="0" y="80"/>
                    <a:pt x="0" y="139"/>
                  </a:cubicBezTo>
                  <a:cubicBezTo>
                    <a:pt x="0" y="227"/>
                    <a:pt x="67" y="283"/>
                    <a:pt x="170" y="283"/>
                  </a:cubicBezTo>
                  <a:cubicBezTo>
                    <a:pt x="273" y="283"/>
                    <a:pt x="337" y="228"/>
                    <a:pt x="337" y="140"/>
                  </a:cubicBezTo>
                  <a:cubicBezTo>
                    <a:pt x="337" y="69"/>
                    <a:pt x="296" y="19"/>
                    <a:pt x="228" y="6"/>
                  </a:cubicBezTo>
                  <a:lnTo>
                    <a:pt x="228" y="57"/>
                  </a:lnTo>
                  <a:cubicBezTo>
                    <a:pt x="269" y="70"/>
                    <a:pt x="290" y="98"/>
                    <a:pt x="290" y="139"/>
                  </a:cubicBezTo>
                  <a:cubicBezTo>
                    <a:pt x="290" y="170"/>
                    <a:pt x="276" y="197"/>
                    <a:pt x="250" y="214"/>
                  </a:cubicBezTo>
                  <a:cubicBezTo>
                    <a:pt x="232" y="226"/>
                    <a:pt x="214" y="230"/>
                    <a:pt x="183" y="231"/>
                  </a:cubicBezTo>
                  <a:lnTo>
                    <a:pt x="183" y="0"/>
                  </a:lnTo>
                  <a:close/>
                  <a:moveTo>
                    <a:pt x="142" y="230"/>
                  </a:moveTo>
                  <a:lnTo>
                    <a:pt x="142" y="230"/>
                  </a:lnTo>
                  <a:cubicBezTo>
                    <a:pt x="84" y="225"/>
                    <a:pt x="46" y="190"/>
                    <a:pt x="46" y="140"/>
                  </a:cubicBezTo>
                  <a:cubicBezTo>
                    <a:pt x="46" y="91"/>
                    <a:pt x="87" y="53"/>
                    <a:pt x="138" y="53"/>
                  </a:cubicBezTo>
                  <a:cubicBezTo>
                    <a:pt x="140" y="53"/>
                    <a:pt x="141" y="53"/>
                    <a:pt x="142" y="54"/>
                  </a:cubicBezTo>
                  <a:lnTo>
                    <a:pt x="142" y="23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81"/>
            <p:cNvSpPr>
              <a:spLocks/>
            </p:cNvSpPr>
            <p:nvPr/>
          </p:nvSpPr>
          <p:spPr bwMode="auto">
            <a:xfrm>
              <a:off x="4609" y="1758"/>
              <a:ext cx="174" cy="48"/>
            </a:xfrm>
            <a:custGeom>
              <a:avLst/>
              <a:gdLst>
                <a:gd name="T0" fmla="*/ 96 w 337"/>
                <a:gd name="T1" fmla="*/ 13 h 255"/>
                <a:gd name="T2" fmla="*/ 96 w 337"/>
                <a:gd name="T3" fmla="*/ 13 h 255"/>
                <a:gd name="T4" fmla="*/ 0 w 337"/>
                <a:gd name="T5" fmla="*/ 127 h 255"/>
                <a:gd name="T6" fmla="*/ 96 w 337"/>
                <a:gd name="T7" fmla="*/ 247 h 255"/>
                <a:gd name="T8" fmla="*/ 186 w 337"/>
                <a:gd name="T9" fmla="*/ 148 h 255"/>
                <a:gd name="T10" fmla="*/ 198 w 337"/>
                <a:gd name="T11" fmla="*/ 101 h 255"/>
                <a:gd name="T12" fmla="*/ 241 w 337"/>
                <a:gd name="T13" fmla="*/ 52 h 255"/>
                <a:gd name="T14" fmla="*/ 290 w 337"/>
                <a:gd name="T15" fmla="*/ 126 h 255"/>
                <a:gd name="T16" fmla="*/ 270 w 337"/>
                <a:gd name="T17" fmla="*/ 188 h 255"/>
                <a:gd name="T18" fmla="*/ 229 w 337"/>
                <a:gd name="T19" fmla="*/ 202 h 255"/>
                <a:gd name="T20" fmla="*/ 229 w 337"/>
                <a:gd name="T21" fmla="*/ 255 h 255"/>
                <a:gd name="T22" fmla="*/ 337 w 337"/>
                <a:gd name="T23" fmla="*/ 130 h 255"/>
                <a:gd name="T24" fmla="*/ 237 w 337"/>
                <a:gd name="T25" fmla="*/ 0 h 255"/>
                <a:gd name="T26" fmla="*/ 150 w 337"/>
                <a:gd name="T27" fmla="*/ 89 h 255"/>
                <a:gd name="T28" fmla="*/ 138 w 337"/>
                <a:gd name="T29" fmla="*/ 137 h 255"/>
                <a:gd name="T30" fmla="*/ 93 w 337"/>
                <a:gd name="T31" fmla="*/ 195 h 255"/>
                <a:gd name="T32" fmla="*/ 46 w 337"/>
                <a:gd name="T33" fmla="*/ 129 h 255"/>
                <a:gd name="T34" fmla="*/ 96 w 337"/>
                <a:gd name="T35" fmla="*/ 66 h 255"/>
                <a:gd name="T36" fmla="*/ 96 w 337"/>
                <a:gd name="T37" fmla="*/ 13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7" h="255">
                  <a:moveTo>
                    <a:pt x="96" y="13"/>
                  </a:moveTo>
                  <a:lnTo>
                    <a:pt x="96" y="13"/>
                  </a:lnTo>
                  <a:cubicBezTo>
                    <a:pt x="35" y="14"/>
                    <a:pt x="0" y="54"/>
                    <a:pt x="0" y="127"/>
                  </a:cubicBezTo>
                  <a:cubicBezTo>
                    <a:pt x="0" y="200"/>
                    <a:pt x="38" y="247"/>
                    <a:pt x="96" y="247"/>
                  </a:cubicBezTo>
                  <a:cubicBezTo>
                    <a:pt x="145" y="247"/>
                    <a:pt x="168" y="222"/>
                    <a:pt x="186" y="148"/>
                  </a:cubicBezTo>
                  <a:lnTo>
                    <a:pt x="198" y="101"/>
                  </a:lnTo>
                  <a:cubicBezTo>
                    <a:pt x="206" y="66"/>
                    <a:pt x="219" y="52"/>
                    <a:pt x="241" y="52"/>
                  </a:cubicBezTo>
                  <a:cubicBezTo>
                    <a:pt x="271" y="52"/>
                    <a:pt x="290" y="82"/>
                    <a:pt x="290" y="126"/>
                  </a:cubicBezTo>
                  <a:cubicBezTo>
                    <a:pt x="290" y="153"/>
                    <a:pt x="283" y="175"/>
                    <a:pt x="270" y="188"/>
                  </a:cubicBezTo>
                  <a:cubicBezTo>
                    <a:pt x="261" y="196"/>
                    <a:pt x="252" y="199"/>
                    <a:pt x="229" y="202"/>
                  </a:cubicBezTo>
                  <a:lnTo>
                    <a:pt x="229" y="255"/>
                  </a:lnTo>
                  <a:cubicBezTo>
                    <a:pt x="302" y="253"/>
                    <a:pt x="337" y="212"/>
                    <a:pt x="337" y="130"/>
                  </a:cubicBezTo>
                  <a:cubicBezTo>
                    <a:pt x="337" y="51"/>
                    <a:pt x="298" y="0"/>
                    <a:pt x="237" y="0"/>
                  </a:cubicBezTo>
                  <a:cubicBezTo>
                    <a:pt x="190" y="0"/>
                    <a:pt x="165" y="27"/>
                    <a:pt x="150" y="89"/>
                  </a:cubicBezTo>
                  <a:lnTo>
                    <a:pt x="138" y="137"/>
                  </a:lnTo>
                  <a:cubicBezTo>
                    <a:pt x="129" y="178"/>
                    <a:pt x="116" y="195"/>
                    <a:pt x="93" y="195"/>
                  </a:cubicBezTo>
                  <a:cubicBezTo>
                    <a:pt x="65" y="195"/>
                    <a:pt x="46" y="169"/>
                    <a:pt x="46" y="129"/>
                  </a:cubicBezTo>
                  <a:cubicBezTo>
                    <a:pt x="46" y="88"/>
                    <a:pt x="63" y="67"/>
                    <a:pt x="96" y="66"/>
                  </a:cubicBezTo>
                  <a:lnTo>
                    <a:pt x="96" y="1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82"/>
            <p:cNvSpPr>
              <a:spLocks/>
            </p:cNvSpPr>
            <p:nvPr/>
          </p:nvSpPr>
          <p:spPr bwMode="auto">
            <a:xfrm>
              <a:off x="4551" y="1725"/>
              <a:ext cx="290" cy="24"/>
            </a:xfrm>
            <a:custGeom>
              <a:avLst/>
              <a:gdLst>
                <a:gd name="T0" fmla="*/ 564 w 564"/>
                <a:gd name="T1" fmla="*/ 98 h 131"/>
                <a:gd name="T2" fmla="*/ 564 w 564"/>
                <a:gd name="T3" fmla="*/ 98 h 131"/>
                <a:gd name="T4" fmla="*/ 282 w 564"/>
                <a:gd name="T5" fmla="*/ 0 h 131"/>
                <a:gd name="T6" fmla="*/ 0 w 564"/>
                <a:gd name="T7" fmla="*/ 98 h 131"/>
                <a:gd name="T8" fmla="*/ 0 w 564"/>
                <a:gd name="T9" fmla="*/ 131 h 131"/>
                <a:gd name="T10" fmla="*/ 282 w 564"/>
                <a:gd name="T11" fmla="*/ 48 h 131"/>
                <a:gd name="T12" fmla="*/ 564 w 564"/>
                <a:gd name="T13" fmla="*/ 131 h 131"/>
                <a:gd name="T14" fmla="*/ 564 w 564"/>
                <a:gd name="T15" fmla="*/ 98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4" h="131">
                  <a:moveTo>
                    <a:pt x="564" y="98"/>
                  </a:moveTo>
                  <a:lnTo>
                    <a:pt x="564" y="98"/>
                  </a:lnTo>
                  <a:cubicBezTo>
                    <a:pt x="485" y="38"/>
                    <a:pt x="376" y="0"/>
                    <a:pt x="282" y="0"/>
                  </a:cubicBezTo>
                  <a:cubicBezTo>
                    <a:pt x="188" y="0"/>
                    <a:pt x="79" y="38"/>
                    <a:pt x="0" y="98"/>
                  </a:cubicBezTo>
                  <a:lnTo>
                    <a:pt x="0" y="131"/>
                  </a:lnTo>
                  <a:cubicBezTo>
                    <a:pt x="86" y="78"/>
                    <a:pt x="186" y="48"/>
                    <a:pt x="282" y="48"/>
                  </a:cubicBezTo>
                  <a:cubicBezTo>
                    <a:pt x="378" y="48"/>
                    <a:pt x="479" y="78"/>
                    <a:pt x="564" y="131"/>
                  </a:cubicBezTo>
                  <a:lnTo>
                    <a:pt x="564" y="9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92"/>
            <p:cNvSpPr>
              <a:spLocks noEditPoints="1"/>
            </p:cNvSpPr>
            <p:nvPr/>
          </p:nvSpPr>
          <p:spPr bwMode="auto">
            <a:xfrm>
              <a:off x="654" y="1329"/>
              <a:ext cx="3402" cy="1973"/>
            </a:xfrm>
            <a:custGeom>
              <a:avLst/>
              <a:gdLst>
                <a:gd name="T0" fmla="*/ 5459 w 6623"/>
                <a:gd name="T1" fmla="*/ 1236 h 10442"/>
                <a:gd name="T2" fmla="*/ 5459 w 6623"/>
                <a:gd name="T3" fmla="*/ 1236 h 10442"/>
                <a:gd name="T4" fmla="*/ 5459 w 6623"/>
                <a:gd name="T5" fmla="*/ 0 h 10442"/>
                <a:gd name="T6" fmla="*/ 6623 w 6623"/>
                <a:gd name="T7" fmla="*/ 10442 h 10442"/>
                <a:gd name="T8" fmla="*/ 6623 w 6623"/>
                <a:gd name="T9" fmla="*/ 10442 h 10442"/>
                <a:gd name="T10" fmla="*/ 6448 w 6623"/>
                <a:gd name="T11" fmla="*/ 10442 h 10442"/>
                <a:gd name="T12" fmla="*/ 6275 w 6623"/>
                <a:gd name="T13" fmla="*/ 10438 h 10442"/>
                <a:gd name="T14" fmla="*/ 6100 w 6623"/>
                <a:gd name="T15" fmla="*/ 10414 h 10442"/>
                <a:gd name="T16" fmla="*/ 5925 w 6623"/>
                <a:gd name="T17" fmla="*/ 10392 h 10442"/>
                <a:gd name="T18" fmla="*/ 5751 w 6623"/>
                <a:gd name="T19" fmla="*/ 10367 h 10442"/>
                <a:gd name="T20" fmla="*/ 5577 w 6623"/>
                <a:gd name="T21" fmla="*/ 10264 h 10442"/>
                <a:gd name="T22" fmla="*/ 5403 w 6623"/>
                <a:gd name="T23" fmla="*/ 10218 h 10442"/>
                <a:gd name="T24" fmla="*/ 5228 w 6623"/>
                <a:gd name="T25" fmla="*/ 10190 h 10442"/>
                <a:gd name="T26" fmla="*/ 5055 w 6623"/>
                <a:gd name="T27" fmla="*/ 10187 h 10442"/>
                <a:gd name="T28" fmla="*/ 4880 w 6623"/>
                <a:gd name="T29" fmla="*/ 10050 h 10442"/>
                <a:gd name="T30" fmla="*/ 4705 w 6623"/>
                <a:gd name="T31" fmla="*/ 9984 h 10442"/>
                <a:gd name="T32" fmla="*/ 4531 w 6623"/>
                <a:gd name="T33" fmla="*/ 9967 h 10442"/>
                <a:gd name="T34" fmla="*/ 4357 w 6623"/>
                <a:gd name="T35" fmla="*/ 9664 h 10442"/>
                <a:gd name="T36" fmla="*/ 4183 w 6623"/>
                <a:gd name="T37" fmla="*/ 9592 h 10442"/>
                <a:gd name="T38" fmla="*/ 4008 w 6623"/>
                <a:gd name="T39" fmla="*/ 9588 h 10442"/>
                <a:gd name="T40" fmla="*/ 3835 w 6623"/>
                <a:gd name="T41" fmla="*/ 9434 h 10442"/>
                <a:gd name="T42" fmla="*/ 3660 w 6623"/>
                <a:gd name="T43" fmla="*/ 9380 h 10442"/>
                <a:gd name="T44" fmla="*/ 3485 w 6623"/>
                <a:gd name="T45" fmla="*/ 9270 h 10442"/>
                <a:gd name="T46" fmla="*/ 3311 w 6623"/>
                <a:gd name="T47" fmla="*/ 9208 h 10442"/>
                <a:gd name="T48" fmla="*/ 3137 w 6623"/>
                <a:gd name="T49" fmla="*/ 9152 h 10442"/>
                <a:gd name="T50" fmla="*/ 2963 w 6623"/>
                <a:gd name="T51" fmla="*/ 8930 h 10442"/>
                <a:gd name="T52" fmla="*/ 2788 w 6623"/>
                <a:gd name="T53" fmla="*/ 8871 h 10442"/>
                <a:gd name="T54" fmla="*/ 2615 w 6623"/>
                <a:gd name="T55" fmla="*/ 8390 h 10442"/>
                <a:gd name="T56" fmla="*/ 2440 w 6623"/>
                <a:gd name="T57" fmla="*/ 8319 h 10442"/>
                <a:gd name="T58" fmla="*/ 2265 w 6623"/>
                <a:gd name="T59" fmla="*/ 8167 h 10442"/>
                <a:gd name="T60" fmla="*/ 2092 w 6623"/>
                <a:gd name="T61" fmla="*/ 7886 h 10442"/>
                <a:gd name="T62" fmla="*/ 1917 w 6623"/>
                <a:gd name="T63" fmla="*/ 7672 h 10442"/>
                <a:gd name="T64" fmla="*/ 1743 w 6623"/>
                <a:gd name="T65" fmla="*/ 7388 h 10442"/>
                <a:gd name="T66" fmla="*/ 1568 w 6623"/>
                <a:gd name="T67" fmla="*/ 7196 h 10442"/>
                <a:gd name="T68" fmla="*/ 1395 w 6623"/>
                <a:gd name="T69" fmla="*/ 7066 h 10442"/>
                <a:gd name="T70" fmla="*/ 1220 w 6623"/>
                <a:gd name="T71" fmla="*/ 6783 h 10442"/>
                <a:gd name="T72" fmla="*/ 1045 w 6623"/>
                <a:gd name="T73" fmla="*/ 6272 h 10442"/>
                <a:gd name="T74" fmla="*/ 872 w 6623"/>
                <a:gd name="T75" fmla="*/ 6166 h 10442"/>
                <a:gd name="T76" fmla="*/ 697 w 6623"/>
                <a:gd name="T77" fmla="*/ 5583 h 10442"/>
                <a:gd name="T78" fmla="*/ 523 w 6623"/>
                <a:gd name="T79" fmla="*/ 4535 h 10442"/>
                <a:gd name="T80" fmla="*/ 348 w 6623"/>
                <a:gd name="T81" fmla="*/ 3519 h 10442"/>
                <a:gd name="T82" fmla="*/ 175 w 6623"/>
                <a:gd name="T83" fmla="*/ 1642 h 10442"/>
                <a:gd name="T84" fmla="*/ 0 w 6623"/>
                <a:gd name="T85" fmla="*/ 739 h 10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23" h="10442">
                  <a:moveTo>
                    <a:pt x="5459" y="1236"/>
                  </a:moveTo>
                  <a:lnTo>
                    <a:pt x="5459" y="1236"/>
                  </a:lnTo>
                  <a:lnTo>
                    <a:pt x="5459" y="0"/>
                  </a:lnTo>
                  <a:moveTo>
                    <a:pt x="6623" y="10442"/>
                  </a:moveTo>
                  <a:lnTo>
                    <a:pt x="6623" y="10442"/>
                  </a:lnTo>
                  <a:lnTo>
                    <a:pt x="6448" y="10442"/>
                  </a:lnTo>
                  <a:lnTo>
                    <a:pt x="6275" y="10438"/>
                  </a:lnTo>
                  <a:lnTo>
                    <a:pt x="6100" y="10414"/>
                  </a:lnTo>
                  <a:lnTo>
                    <a:pt x="5925" y="10392"/>
                  </a:lnTo>
                  <a:lnTo>
                    <a:pt x="5751" y="10367"/>
                  </a:lnTo>
                  <a:lnTo>
                    <a:pt x="5577" y="10264"/>
                  </a:lnTo>
                  <a:lnTo>
                    <a:pt x="5403" y="10218"/>
                  </a:lnTo>
                  <a:lnTo>
                    <a:pt x="5228" y="10190"/>
                  </a:lnTo>
                  <a:lnTo>
                    <a:pt x="5055" y="10187"/>
                  </a:lnTo>
                  <a:lnTo>
                    <a:pt x="4880" y="10050"/>
                  </a:lnTo>
                  <a:lnTo>
                    <a:pt x="4705" y="9984"/>
                  </a:lnTo>
                  <a:lnTo>
                    <a:pt x="4531" y="9967"/>
                  </a:lnTo>
                  <a:lnTo>
                    <a:pt x="4357" y="9664"/>
                  </a:lnTo>
                  <a:lnTo>
                    <a:pt x="4183" y="9592"/>
                  </a:lnTo>
                  <a:lnTo>
                    <a:pt x="4008" y="9588"/>
                  </a:lnTo>
                  <a:lnTo>
                    <a:pt x="3835" y="9434"/>
                  </a:lnTo>
                  <a:lnTo>
                    <a:pt x="3660" y="9380"/>
                  </a:lnTo>
                  <a:lnTo>
                    <a:pt x="3485" y="9270"/>
                  </a:lnTo>
                  <a:lnTo>
                    <a:pt x="3311" y="9208"/>
                  </a:lnTo>
                  <a:lnTo>
                    <a:pt x="3137" y="9152"/>
                  </a:lnTo>
                  <a:lnTo>
                    <a:pt x="2963" y="8930"/>
                  </a:lnTo>
                  <a:lnTo>
                    <a:pt x="2788" y="8871"/>
                  </a:lnTo>
                  <a:lnTo>
                    <a:pt x="2615" y="8390"/>
                  </a:lnTo>
                  <a:lnTo>
                    <a:pt x="2440" y="8319"/>
                  </a:lnTo>
                  <a:lnTo>
                    <a:pt x="2265" y="8167"/>
                  </a:lnTo>
                  <a:lnTo>
                    <a:pt x="2092" y="7886"/>
                  </a:lnTo>
                  <a:lnTo>
                    <a:pt x="1917" y="7672"/>
                  </a:lnTo>
                  <a:lnTo>
                    <a:pt x="1743" y="7388"/>
                  </a:lnTo>
                  <a:lnTo>
                    <a:pt x="1568" y="7196"/>
                  </a:lnTo>
                  <a:lnTo>
                    <a:pt x="1395" y="7066"/>
                  </a:lnTo>
                  <a:lnTo>
                    <a:pt x="1220" y="6783"/>
                  </a:lnTo>
                  <a:lnTo>
                    <a:pt x="1045" y="6272"/>
                  </a:lnTo>
                  <a:lnTo>
                    <a:pt x="872" y="6166"/>
                  </a:lnTo>
                  <a:lnTo>
                    <a:pt x="697" y="5583"/>
                  </a:lnTo>
                  <a:lnTo>
                    <a:pt x="523" y="4535"/>
                  </a:lnTo>
                  <a:lnTo>
                    <a:pt x="348" y="3519"/>
                  </a:lnTo>
                  <a:lnTo>
                    <a:pt x="175" y="1642"/>
                  </a:lnTo>
                  <a:lnTo>
                    <a:pt x="0" y="739"/>
                  </a:lnTo>
                </a:path>
              </a:pathLst>
            </a:custGeom>
            <a:noFill/>
            <a:ln w="53975" cap="flat">
              <a:solidFill>
                <a:srgbClr val="4F82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 name="Freeform 101"/>
            <p:cNvSpPr>
              <a:spLocks noEditPoints="1"/>
            </p:cNvSpPr>
            <p:nvPr/>
          </p:nvSpPr>
          <p:spPr bwMode="auto">
            <a:xfrm>
              <a:off x="654" y="1220"/>
              <a:ext cx="3402" cy="2113"/>
            </a:xfrm>
            <a:custGeom>
              <a:avLst/>
              <a:gdLst>
                <a:gd name="T0" fmla="*/ 0 w 6623"/>
                <a:gd name="T1" fmla="*/ 11182 h 11182"/>
                <a:gd name="T2" fmla="*/ 0 w 6623"/>
                <a:gd name="T3" fmla="*/ 11182 h 11182"/>
                <a:gd name="T4" fmla="*/ 6623 w 6623"/>
                <a:gd name="T5" fmla="*/ 11182 h 11182"/>
                <a:gd name="T6" fmla="*/ 6623 w 6623"/>
                <a:gd name="T7" fmla="*/ 0 h 11182"/>
                <a:gd name="T8" fmla="*/ 0 w 6623"/>
                <a:gd name="T9" fmla="*/ 11182 h 11182"/>
                <a:gd name="T10" fmla="*/ 0 w 6623"/>
                <a:gd name="T11" fmla="*/ 11182 h 11182"/>
              </a:gdLst>
              <a:ahLst/>
              <a:cxnLst>
                <a:cxn ang="0">
                  <a:pos x="T0" y="T1"/>
                </a:cxn>
                <a:cxn ang="0">
                  <a:pos x="T2" y="T3"/>
                </a:cxn>
                <a:cxn ang="0">
                  <a:pos x="T4" y="T5"/>
                </a:cxn>
                <a:cxn ang="0">
                  <a:pos x="T6" y="T7"/>
                </a:cxn>
                <a:cxn ang="0">
                  <a:pos x="T8" y="T9"/>
                </a:cxn>
                <a:cxn ang="0">
                  <a:pos x="T10" y="T11"/>
                </a:cxn>
              </a:cxnLst>
              <a:rect l="0" t="0" r="r" b="b"/>
              <a:pathLst>
                <a:path w="6623" h="11182">
                  <a:moveTo>
                    <a:pt x="0" y="11182"/>
                  </a:moveTo>
                  <a:lnTo>
                    <a:pt x="0" y="11182"/>
                  </a:lnTo>
                  <a:lnTo>
                    <a:pt x="6623" y="11182"/>
                  </a:lnTo>
                  <a:lnTo>
                    <a:pt x="6623" y="0"/>
                  </a:lnTo>
                  <a:moveTo>
                    <a:pt x="0" y="11182"/>
                  </a:moveTo>
                  <a:lnTo>
                    <a:pt x="0" y="1118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normAutofit fontScale="90000"/>
          </a:bodyPr>
          <a:lstStyle/>
          <a:p>
            <a:r>
              <a:rPr lang="en-US" dirty="0"/>
              <a:t>Feasibility of “Alignment by Motion” </a:t>
            </a:r>
          </a:p>
        </p:txBody>
      </p:sp>
      <p:sp>
        <p:nvSpPr>
          <p:cNvPr id="35" name="Content Placeholder 2"/>
          <p:cNvSpPr txBox="1">
            <a:spLocks/>
          </p:cNvSpPr>
          <p:nvPr/>
        </p:nvSpPr>
        <p:spPr>
          <a:xfrm>
            <a:off x="272241" y="5801725"/>
            <a:ext cx="8457863" cy="756710"/>
          </a:xfrm>
          <a:prstGeom prst="rect">
            <a:avLst/>
          </a:prstGeom>
          <a:solidFill>
            <a:srgbClr val="A9403D"/>
          </a:solidFill>
          <a:ln w="9525">
            <a:solidFill>
              <a:schemeClr val="bg2"/>
            </a:solidFill>
            <a:miter lim="800000"/>
            <a:headEnd/>
            <a:tailEnd/>
          </a:ln>
          <a:effectLst>
            <a:outerShdw dist="107763" dir="2700000" algn="ctr" rotWithShape="0">
              <a:schemeClr val="bg2">
                <a:alpha val="50000"/>
              </a:schemeClr>
            </a:outerShdw>
          </a:effectLst>
          <a:scene3d>
            <a:camera prst="orthographicFront"/>
            <a:lightRig rig="threePt" dir="t"/>
          </a:scene3d>
          <a:sp3d>
            <a:bevelT w="165100" prst="coolSlant"/>
          </a:sp3d>
        </p:spPr>
        <p:txBody>
          <a:bodyPr lIns="90488" tIns="137160" rIns="90488" bIns="44450"/>
          <a:lstStyle>
            <a:defPPr>
              <a:defRPr lang="en-US"/>
            </a:defPPr>
            <a:lvl1pPr marL="231775" algn="ctr" defTabSz="457200">
              <a:defRPr sz="3000">
                <a:solidFill>
                  <a:schemeClr val="bg1"/>
                </a:solidFill>
                <a:latin typeface="Calibri" pitchFamily="34" charset="0"/>
                <a:ea typeface="Batang" pitchFamily="18" charset="-127"/>
                <a:cs typeface="Calibri" pitchFamily="34" charset="0"/>
              </a:defRPr>
            </a:lvl1pPr>
            <a:lvl2pPr defTabSz="457200">
              <a:defRPr>
                <a:solidFill>
                  <a:schemeClr val="tx1"/>
                </a:solidFill>
              </a:defRPr>
            </a:lvl2pPr>
            <a:lvl3pPr defTabSz="457200">
              <a:defRPr>
                <a:solidFill>
                  <a:schemeClr val="tx1"/>
                </a:solidFill>
              </a:defRPr>
            </a:lvl3pPr>
            <a:lvl4pPr defTabSz="457200">
              <a:defRPr>
                <a:solidFill>
                  <a:schemeClr val="tx1"/>
                </a:solidFill>
              </a:defRPr>
            </a:lvl4pPr>
            <a:lvl5pPr defTabSz="457200">
              <a:defRPr>
                <a:solidFill>
                  <a:schemeClr val="tx1"/>
                </a:solidFill>
              </a:defRPr>
            </a:lvl5pPr>
            <a:lvl6pPr defTabSz="457200">
              <a:defRPr>
                <a:solidFill>
                  <a:schemeClr val="tx1"/>
                </a:solidFill>
              </a:defRPr>
            </a:lvl6pPr>
            <a:lvl7pPr defTabSz="457200">
              <a:defRPr>
                <a:solidFill>
                  <a:schemeClr val="tx1"/>
                </a:solidFill>
              </a:defRPr>
            </a:lvl7pPr>
            <a:lvl8pPr defTabSz="457200">
              <a:defRPr>
                <a:solidFill>
                  <a:schemeClr val="tx1"/>
                </a:solidFill>
              </a:defRPr>
            </a:lvl8pPr>
            <a:lvl9pPr lvl="8" algn="ctr" defTabSz="457200">
              <a:spcBef>
                <a:spcPct val="50000"/>
              </a:spcBef>
              <a:buFont typeface="Arial" pitchFamily="34" charset="0"/>
              <a:buChar char="•"/>
              <a:defRPr sz="3200" b="0" i="0">
                <a:solidFill>
                  <a:schemeClr val="bg1"/>
                </a:solidFill>
                <a:latin typeface="Comic Sans MS" pitchFamily="66" charset="0"/>
              </a:defRPr>
            </a:lvl9pPr>
          </a:lstStyle>
          <a:p>
            <a:r>
              <a:rPr lang="en-US" dirty="0" smtClean="0"/>
              <a:t>Why is the required displacement small?</a:t>
            </a:r>
            <a:endParaRPr lang="en-US" dirty="0"/>
          </a:p>
        </p:txBody>
      </p:sp>
      <p:cxnSp>
        <p:nvCxnSpPr>
          <p:cNvPr id="36" name="Straight Arrow Connector 35"/>
          <p:cNvCxnSpPr/>
          <p:nvPr/>
        </p:nvCxnSpPr>
        <p:spPr>
          <a:xfrm>
            <a:off x="2449247" y="3662216"/>
            <a:ext cx="708416" cy="78216"/>
          </a:xfrm>
          <a:prstGeom prst="straightConnector1">
            <a:avLst/>
          </a:prstGeom>
          <a:ln w="9525" cmpd="sng">
            <a:solidFill>
              <a:schemeClr val="tx1"/>
            </a:solidFill>
            <a:prstDash val="solid"/>
            <a:tailEnd type="arrow"/>
          </a:ln>
          <a:effectLst/>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3173057" y="3509599"/>
            <a:ext cx="2304387" cy="461665"/>
          </a:xfrm>
          <a:prstGeom prst="rect">
            <a:avLst/>
          </a:prstGeom>
          <a:noFill/>
        </p:spPr>
        <p:txBody>
          <a:bodyPr wrap="none" rtlCol="0">
            <a:spAutoFit/>
          </a:bodyPr>
          <a:lstStyle/>
          <a:p>
            <a:r>
              <a:rPr lang="en-US" sz="2400" b="1" dirty="0" smtClean="0"/>
              <a:t>Median:</a:t>
            </a:r>
            <a:r>
              <a:rPr lang="en-US" sz="2400" dirty="0" smtClean="0"/>
              <a:t> 0.3 inch</a:t>
            </a:r>
            <a:endParaRPr lang="en-US" sz="2400" dirty="0"/>
          </a:p>
        </p:txBody>
      </p:sp>
      <p:cxnSp>
        <p:nvCxnSpPr>
          <p:cNvPr id="38" name="Straight Arrow Connector 37"/>
          <p:cNvCxnSpPr/>
          <p:nvPr/>
        </p:nvCxnSpPr>
        <p:spPr>
          <a:xfrm>
            <a:off x="4501173" y="2267525"/>
            <a:ext cx="708416" cy="78216"/>
          </a:xfrm>
          <a:prstGeom prst="straightConnector1">
            <a:avLst/>
          </a:prstGeom>
          <a:ln w="9525" cmpd="sng">
            <a:solidFill>
              <a:schemeClr val="tx1"/>
            </a:solidFill>
            <a:prstDash val="solid"/>
            <a:tailEnd type="arrow"/>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5224983" y="2114908"/>
            <a:ext cx="2939476" cy="461665"/>
          </a:xfrm>
          <a:prstGeom prst="rect">
            <a:avLst/>
          </a:prstGeom>
          <a:noFill/>
        </p:spPr>
        <p:txBody>
          <a:bodyPr wrap="none" rtlCol="0">
            <a:spAutoFit/>
          </a:bodyPr>
          <a:lstStyle/>
          <a:p>
            <a:r>
              <a:rPr lang="en-US" sz="2400" b="1" dirty="0" smtClean="0"/>
              <a:t>90</a:t>
            </a:r>
            <a:r>
              <a:rPr lang="en-US" sz="2400" b="1" baseline="30000" dirty="0" smtClean="0"/>
              <a:t>th</a:t>
            </a:r>
            <a:r>
              <a:rPr lang="en-US" sz="2400" b="1" dirty="0" smtClean="0"/>
              <a:t> Percentile:</a:t>
            </a:r>
            <a:r>
              <a:rPr lang="en-US" sz="2400" dirty="0" smtClean="0"/>
              <a:t> 1 inch</a:t>
            </a:r>
            <a:endParaRPr lang="en-US" sz="2400" dirty="0"/>
          </a:p>
        </p:txBody>
      </p:sp>
      <p:sp>
        <p:nvSpPr>
          <p:cNvPr id="108" name="Rectangle 107"/>
          <p:cNvSpPr/>
          <p:nvPr/>
        </p:nvSpPr>
        <p:spPr>
          <a:xfrm>
            <a:off x="6890194" y="4645681"/>
            <a:ext cx="946603" cy="20063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688670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A Simple Example</a:t>
            </a:r>
            <a:endParaRPr lang="en-US" sz="3600" dirty="0"/>
          </a:p>
        </p:txBody>
      </p:sp>
      <p:grpSp>
        <p:nvGrpSpPr>
          <p:cNvPr id="13" name="Group 12"/>
          <p:cNvGrpSpPr/>
          <p:nvPr/>
        </p:nvGrpSpPr>
        <p:grpSpPr>
          <a:xfrm>
            <a:off x="3732765" y="1674381"/>
            <a:ext cx="3927046" cy="3890522"/>
            <a:chOff x="757816" y="5065147"/>
            <a:chExt cx="2678779" cy="2059508"/>
          </a:xfrm>
        </p:grpSpPr>
        <p:sp>
          <p:nvSpPr>
            <p:cNvPr id="57" name="TextBox 56"/>
            <p:cNvSpPr txBox="1"/>
            <p:nvPr/>
          </p:nvSpPr>
          <p:spPr>
            <a:xfrm>
              <a:off x="1935451" y="6726225"/>
              <a:ext cx="1501144" cy="276975"/>
            </a:xfrm>
            <a:prstGeom prst="rect">
              <a:avLst/>
            </a:prstGeom>
            <a:noFill/>
          </p:spPr>
          <p:txBody>
            <a:bodyPr wrap="square" rtlCol="0">
              <a:spAutoFit/>
            </a:bodyPr>
            <a:lstStyle/>
            <a:p>
              <a:r>
                <a:rPr lang="en-US" sz="2800" dirty="0" smtClean="0"/>
                <a:t>antenna 1</a:t>
              </a:r>
              <a:endParaRPr lang="en-US" sz="2800" dirty="0"/>
            </a:p>
          </p:txBody>
        </p:sp>
        <p:sp>
          <p:nvSpPr>
            <p:cNvPr id="59" name="TextBox 58"/>
            <p:cNvSpPr txBox="1"/>
            <p:nvPr/>
          </p:nvSpPr>
          <p:spPr>
            <a:xfrm>
              <a:off x="2319974" y="5439118"/>
              <a:ext cx="380711" cy="276975"/>
            </a:xfrm>
            <a:prstGeom prst="rect">
              <a:avLst/>
            </a:prstGeom>
            <a:noFill/>
          </p:spPr>
          <p:txBody>
            <a:bodyPr wrap="none" rtlCol="0">
              <a:spAutoFit/>
            </a:bodyPr>
            <a:lstStyle/>
            <a:p>
              <a:r>
                <a:rPr lang="en-US" sz="2800" dirty="0" smtClean="0"/>
                <a:t>C1 </a:t>
              </a:r>
              <a:endParaRPr lang="en-US" sz="2800" dirty="0"/>
            </a:p>
          </p:txBody>
        </p:sp>
        <p:grpSp>
          <p:nvGrpSpPr>
            <p:cNvPr id="77" name="Group 76"/>
            <p:cNvGrpSpPr/>
            <p:nvPr/>
          </p:nvGrpSpPr>
          <p:grpSpPr>
            <a:xfrm>
              <a:off x="757816" y="5770821"/>
              <a:ext cx="1562158" cy="1093892"/>
              <a:chOff x="3539246" y="4995157"/>
              <a:chExt cx="1562158" cy="1093892"/>
            </a:xfrm>
          </p:grpSpPr>
          <p:cxnSp>
            <p:nvCxnSpPr>
              <p:cNvPr id="78" name="Straight Arrow Connector 77"/>
              <p:cNvCxnSpPr/>
              <p:nvPr/>
            </p:nvCxnSpPr>
            <p:spPr>
              <a:xfrm flipV="1">
                <a:off x="4332447" y="4995157"/>
                <a:ext cx="768957" cy="836575"/>
              </a:xfrm>
              <a:prstGeom prst="straightConnector1">
                <a:avLst/>
              </a:prstGeom>
              <a:ln w="57150" cmpd="sng">
                <a:solidFill>
                  <a:srgbClr val="953735"/>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flipV="1">
                <a:off x="3539246" y="5836938"/>
                <a:ext cx="793222" cy="252111"/>
              </a:xfrm>
              <a:prstGeom prst="straightConnector1">
                <a:avLst/>
              </a:prstGeom>
              <a:ln>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80" name="TextBox 79"/>
            <p:cNvSpPr txBox="1"/>
            <p:nvPr/>
          </p:nvSpPr>
          <p:spPr>
            <a:xfrm rot="16200000">
              <a:off x="574699" y="5806896"/>
              <a:ext cx="1116373" cy="356908"/>
            </a:xfrm>
            <a:prstGeom prst="rect">
              <a:avLst/>
            </a:prstGeom>
            <a:noFill/>
          </p:spPr>
          <p:txBody>
            <a:bodyPr wrap="square" rtlCol="0">
              <a:spAutoFit/>
            </a:bodyPr>
            <a:lstStyle/>
            <a:p>
              <a:r>
                <a:rPr lang="en-US" sz="2800" dirty="0" smtClean="0"/>
                <a:t>antenna 2</a:t>
              </a:r>
              <a:endParaRPr lang="en-US" sz="2800" dirty="0"/>
            </a:p>
          </p:txBody>
        </p:sp>
        <p:cxnSp>
          <p:nvCxnSpPr>
            <p:cNvPr id="81" name="Straight Arrow Connector 80"/>
            <p:cNvCxnSpPr/>
            <p:nvPr/>
          </p:nvCxnSpPr>
          <p:spPr>
            <a:xfrm flipV="1">
              <a:off x="1537688" y="5065147"/>
              <a:ext cx="0" cy="1558362"/>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p:nvPr/>
          </p:nvCxnSpPr>
          <p:spPr>
            <a:xfrm>
              <a:off x="1530084" y="6616754"/>
              <a:ext cx="1828800"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160510" flipH="1" flipV="1">
              <a:off x="1525726" y="6612825"/>
              <a:ext cx="190894" cy="511830"/>
            </a:xfrm>
            <a:prstGeom prst="straightConnector1">
              <a:avLst/>
            </a:prstGeom>
            <a:ln>
              <a:solidFill>
                <a:schemeClr val="bg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24" name="TextBox 23"/>
          <p:cNvSpPr txBox="1"/>
          <p:nvPr/>
        </p:nvSpPr>
        <p:spPr>
          <a:xfrm>
            <a:off x="720479" y="4083822"/>
            <a:ext cx="879142" cy="523220"/>
          </a:xfrm>
          <a:prstGeom prst="rect">
            <a:avLst/>
          </a:prstGeom>
          <a:noFill/>
        </p:spPr>
        <p:txBody>
          <a:bodyPr wrap="none" rtlCol="0">
            <a:spAutoFit/>
          </a:bodyPr>
          <a:lstStyle/>
          <a:p>
            <a:r>
              <a:rPr lang="en-US" sz="2800" dirty="0" smtClean="0"/>
              <a:t>align</a:t>
            </a:r>
            <a:endParaRPr lang="en-US" sz="2800" dirty="0"/>
          </a:p>
        </p:txBody>
      </p:sp>
      <p:cxnSp>
        <p:nvCxnSpPr>
          <p:cNvPr id="126" name="Straight Arrow Connector 125"/>
          <p:cNvCxnSpPr/>
          <p:nvPr/>
        </p:nvCxnSpPr>
        <p:spPr>
          <a:xfrm>
            <a:off x="4876045" y="4587772"/>
            <a:ext cx="1487323" cy="30439"/>
          </a:xfrm>
          <a:prstGeom prst="straightConnector1">
            <a:avLst/>
          </a:prstGeom>
          <a:ln w="57150" cmpd="sng">
            <a:solidFill>
              <a:srgbClr val="0000FF"/>
            </a:solidFill>
            <a:prstDash val="sysDash"/>
            <a:tailEnd type="arrow"/>
          </a:ln>
          <a:effectLst/>
        </p:spPr>
        <p:style>
          <a:lnRef idx="2">
            <a:schemeClr val="accent1"/>
          </a:lnRef>
          <a:fillRef idx="0">
            <a:schemeClr val="accent1"/>
          </a:fillRef>
          <a:effectRef idx="1">
            <a:schemeClr val="accent1"/>
          </a:effectRef>
          <a:fontRef idx="minor">
            <a:schemeClr val="tx1"/>
          </a:fontRef>
        </p:style>
      </p:cxnSp>
      <p:sp>
        <p:nvSpPr>
          <p:cNvPr id="30" name="TextBox 29"/>
          <p:cNvSpPr txBox="1"/>
          <p:nvPr/>
        </p:nvSpPr>
        <p:spPr>
          <a:xfrm>
            <a:off x="6181745" y="4002539"/>
            <a:ext cx="1669523" cy="523220"/>
          </a:xfrm>
          <a:prstGeom prst="rect">
            <a:avLst/>
          </a:prstGeom>
          <a:noFill/>
        </p:spPr>
        <p:txBody>
          <a:bodyPr wrap="none" rtlCol="0">
            <a:spAutoFit/>
          </a:bodyPr>
          <a:lstStyle/>
          <a:p>
            <a:r>
              <a:rPr lang="en-US" sz="2800" dirty="0" smtClean="0"/>
              <a:t>Reference</a:t>
            </a:r>
            <a:endParaRPr lang="en-US" sz="2800" dirty="0"/>
          </a:p>
        </p:txBody>
      </p:sp>
      <p:cxnSp>
        <p:nvCxnSpPr>
          <p:cNvPr id="32" name="Straight Arrow Connector 31"/>
          <p:cNvCxnSpPr/>
          <p:nvPr/>
        </p:nvCxnSpPr>
        <p:spPr>
          <a:xfrm flipH="1" flipV="1">
            <a:off x="1749775" y="3481852"/>
            <a:ext cx="634512" cy="863580"/>
          </a:xfrm>
          <a:prstGeom prst="straightConnector1">
            <a:avLst/>
          </a:prstGeom>
          <a:ln>
            <a:solidFill>
              <a:srgbClr val="0000FF"/>
            </a:solidFill>
            <a:prstDash val="solid"/>
            <a:tailEnd type="arrow"/>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2348157" y="4264149"/>
            <a:ext cx="1289728" cy="369332"/>
          </a:xfrm>
          <a:prstGeom prst="rect">
            <a:avLst/>
          </a:prstGeom>
          <a:noFill/>
          <a:ln>
            <a:noFill/>
          </a:ln>
        </p:spPr>
        <p:txBody>
          <a:bodyPr wrap="square" rtlCol="0">
            <a:spAutoFit/>
          </a:bodyPr>
          <a:lstStyle/>
          <a:p>
            <a:pPr algn="ctr"/>
            <a:r>
              <a:rPr lang="en-US" b="1" dirty="0" smtClean="0"/>
              <a:t>Reference</a:t>
            </a:r>
            <a:endParaRPr lang="en-US" b="1" dirty="0"/>
          </a:p>
        </p:txBody>
      </p:sp>
      <p:cxnSp>
        <p:nvCxnSpPr>
          <p:cNvPr id="96" name="Straight Arrow Connector 95"/>
          <p:cNvCxnSpPr/>
          <p:nvPr/>
        </p:nvCxnSpPr>
        <p:spPr>
          <a:xfrm flipH="1" flipV="1">
            <a:off x="1569357" y="3481852"/>
            <a:ext cx="216088" cy="1351354"/>
          </a:xfrm>
          <a:prstGeom prst="straightConnector1">
            <a:avLst/>
          </a:prstGeom>
          <a:ln>
            <a:solidFill>
              <a:schemeClr val="accent2">
                <a:lumMod val="75000"/>
              </a:schemeClr>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45" name="Isosceles Triangle 114"/>
          <p:cNvSpPr/>
          <p:nvPr/>
        </p:nvSpPr>
        <p:spPr>
          <a:xfrm rot="10800000" flipV="1">
            <a:off x="1160361" y="3228749"/>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6" name="102 Grupo"/>
          <p:cNvGrpSpPr/>
          <p:nvPr/>
        </p:nvGrpSpPr>
        <p:grpSpPr>
          <a:xfrm>
            <a:off x="1815089" y="5016439"/>
            <a:ext cx="149977" cy="306351"/>
            <a:chOff x="2251055" y="6011612"/>
            <a:chExt cx="151905" cy="359487"/>
          </a:xfrm>
        </p:grpSpPr>
        <p:sp>
          <p:nvSpPr>
            <p:cNvPr id="147" name="Isosceles Triangle 146"/>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8" name="Straight Connector 147"/>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49" name="Rectangle 148"/>
          <p:cNvSpPr/>
          <p:nvPr/>
        </p:nvSpPr>
        <p:spPr>
          <a:xfrm>
            <a:off x="1410622" y="5338500"/>
            <a:ext cx="967179" cy="407538"/>
          </a:xfrm>
          <a:prstGeom prst="rect">
            <a:avLst/>
          </a:prstGeom>
          <a:solidFill>
            <a:schemeClr val="accent2">
              <a:lumMod val="60000"/>
              <a:lumOff val="40000"/>
            </a:schemeClr>
          </a:solid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sp>
        <p:nvSpPr>
          <p:cNvPr id="150" name="TextBox 149"/>
          <p:cNvSpPr txBox="1"/>
          <p:nvPr/>
        </p:nvSpPr>
        <p:spPr>
          <a:xfrm>
            <a:off x="888034" y="3049211"/>
            <a:ext cx="301660" cy="369332"/>
          </a:xfrm>
          <a:prstGeom prst="rect">
            <a:avLst/>
          </a:prstGeom>
          <a:noFill/>
        </p:spPr>
        <p:txBody>
          <a:bodyPr wrap="none" rtlCol="0">
            <a:spAutoFit/>
          </a:bodyPr>
          <a:lstStyle/>
          <a:p>
            <a:r>
              <a:rPr lang="en-US" dirty="0" smtClean="0"/>
              <a:t>1</a:t>
            </a:r>
            <a:endParaRPr lang="en-US" dirty="0"/>
          </a:p>
        </p:txBody>
      </p:sp>
      <p:grpSp>
        <p:nvGrpSpPr>
          <p:cNvPr id="151" name="Group 150"/>
          <p:cNvGrpSpPr/>
          <p:nvPr/>
        </p:nvGrpSpPr>
        <p:grpSpPr>
          <a:xfrm>
            <a:off x="1779420" y="2992669"/>
            <a:ext cx="462558" cy="420025"/>
            <a:chOff x="2125234" y="3640458"/>
            <a:chExt cx="462558" cy="420025"/>
          </a:xfrm>
        </p:grpSpPr>
        <p:cxnSp>
          <p:nvCxnSpPr>
            <p:cNvPr id="152" name="Straight Connector 121"/>
            <p:cNvCxnSpPr/>
            <p:nvPr/>
          </p:nvCxnSpPr>
          <p:spPr>
            <a:xfrm flipH="1">
              <a:off x="2225721" y="364045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53" name="Isosceles Triangle 114"/>
            <p:cNvSpPr/>
            <p:nvPr/>
          </p:nvSpPr>
          <p:spPr>
            <a:xfrm rot="10800000" flipV="1">
              <a:off x="2125234" y="387630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TextBox 153"/>
            <p:cNvSpPr txBox="1"/>
            <p:nvPr/>
          </p:nvSpPr>
          <p:spPr>
            <a:xfrm>
              <a:off x="2286132" y="3691151"/>
              <a:ext cx="301660" cy="369332"/>
            </a:xfrm>
            <a:prstGeom prst="rect">
              <a:avLst/>
            </a:prstGeom>
            <a:noFill/>
          </p:spPr>
          <p:txBody>
            <a:bodyPr wrap="none" rtlCol="0">
              <a:spAutoFit/>
            </a:bodyPr>
            <a:lstStyle/>
            <a:p>
              <a:r>
                <a:rPr lang="en-US" dirty="0" smtClean="0"/>
                <a:t>2</a:t>
              </a:r>
              <a:endParaRPr lang="en-US" dirty="0"/>
            </a:p>
          </p:txBody>
        </p:sp>
      </p:grpSp>
      <p:cxnSp>
        <p:nvCxnSpPr>
          <p:cNvPr id="155" name="Straight Connector 115"/>
          <p:cNvCxnSpPr/>
          <p:nvPr/>
        </p:nvCxnSpPr>
        <p:spPr>
          <a:xfrm flipH="1">
            <a:off x="1260033" y="2977749"/>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56" name="Rounded Rectangle 155"/>
          <p:cNvSpPr/>
          <p:nvPr/>
        </p:nvSpPr>
        <p:spPr>
          <a:xfrm>
            <a:off x="922605" y="2685961"/>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57" name="TextBox 156"/>
          <p:cNvSpPr txBox="1"/>
          <p:nvPr/>
        </p:nvSpPr>
        <p:spPr>
          <a:xfrm>
            <a:off x="922605" y="2685961"/>
            <a:ext cx="1289729" cy="369332"/>
          </a:xfrm>
          <a:prstGeom prst="rect">
            <a:avLst/>
          </a:prstGeom>
          <a:noFill/>
        </p:spPr>
        <p:txBody>
          <a:bodyPr wrap="square" rtlCol="0">
            <a:spAutoFit/>
          </a:bodyPr>
          <a:lstStyle/>
          <a:p>
            <a:pPr algn="ctr"/>
            <a:r>
              <a:rPr lang="en-US" b="1" dirty="0" smtClean="0"/>
              <a:t>AP 1</a:t>
            </a:r>
            <a:endParaRPr lang="en-US" b="1" dirty="0"/>
          </a:p>
        </p:txBody>
      </p:sp>
      <p:cxnSp>
        <p:nvCxnSpPr>
          <p:cNvPr id="33" name="Straight Arrow Connector 32"/>
          <p:cNvCxnSpPr/>
          <p:nvPr/>
        </p:nvCxnSpPr>
        <p:spPr>
          <a:xfrm flipV="1">
            <a:off x="4855634" y="3007437"/>
            <a:ext cx="1167229" cy="28318"/>
          </a:xfrm>
          <a:prstGeom prst="straightConnector1">
            <a:avLst/>
          </a:prstGeom>
          <a:ln>
            <a:solidFill>
              <a:schemeClr val="accent2">
                <a:lumMod val="75000"/>
              </a:schemeClr>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2105773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0" grpId="0"/>
      <p:bldP spid="4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A Simple Example</a:t>
            </a:r>
            <a:endParaRPr lang="en-US" sz="3600" dirty="0"/>
          </a:p>
        </p:txBody>
      </p:sp>
      <p:grpSp>
        <p:nvGrpSpPr>
          <p:cNvPr id="13" name="Group 12"/>
          <p:cNvGrpSpPr/>
          <p:nvPr/>
        </p:nvGrpSpPr>
        <p:grpSpPr>
          <a:xfrm>
            <a:off x="3732765" y="1674381"/>
            <a:ext cx="3927046" cy="3890522"/>
            <a:chOff x="757816" y="5065147"/>
            <a:chExt cx="2678779" cy="2059508"/>
          </a:xfrm>
        </p:grpSpPr>
        <p:sp>
          <p:nvSpPr>
            <p:cNvPr id="57" name="TextBox 56"/>
            <p:cNvSpPr txBox="1"/>
            <p:nvPr/>
          </p:nvSpPr>
          <p:spPr>
            <a:xfrm>
              <a:off x="1935451" y="6726225"/>
              <a:ext cx="1501144" cy="276975"/>
            </a:xfrm>
            <a:prstGeom prst="rect">
              <a:avLst/>
            </a:prstGeom>
            <a:noFill/>
          </p:spPr>
          <p:txBody>
            <a:bodyPr wrap="square" rtlCol="0">
              <a:spAutoFit/>
            </a:bodyPr>
            <a:lstStyle/>
            <a:p>
              <a:r>
                <a:rPr lang="en-US" sz="2800" dirty="0" smtClean="0"/>
                <a:t>antenna 1</a:t>
              </a:r>
              <a:endParaRPr lang="en-US" sz="2800" dirty="0"/>
            </a:p>
          </p:txBody>
        </p:sp>
        <p:sp>
          <p:nvSpPr>
            <p:cNvPr id="59" name="TextBox 58"/>
            <p:cNvSpPr txBox="1"/>
            <p:nvPr/>
          </p:nvSpPr>
          <p:spPr>
            <a:xfrm>
              <a:off x="1262239" y="6416665"/>
              <a:ext cx="267845" cy="309560"/>
            </a:xfrm>
            <a:prstGeom prst="rect">
              <a:avLst/>
            </a:prstGeom>
            <a:noFill/>
          </p:spPr>
          <p:txBody>
            <a:bodyPr wrap="none" rtlCol="0">
              <a:spAutoFit/>
            </a:bodyPr>
            <a:lstStyle/>
            <a:p>
              <a:r>
                <a:rPr lang="en-US" sz="3200" b="1" dirty="0" smtClean="0">
                  <a:solidFill>
                    <a:schemeClr val="accent2">
                      <a:lumMod val="75000"/>
                    </a:schemeClr>
                  </a:solidFill>
                </a:rPr>
                <a:t>0</a:t>
              </a:r>
              <a:endParaRPr lang="en-US" sz="3200" b="1" dirty="0">
                <a:solidFill>
                  <a:schemeClr val="accent2">
                    <a:lumMod val="75000"/>
                  </a:schemeClr>
                </a:solidFill>
              </a:endParaRPr>
            </a:p>
          </p:txBody>
        </p:sp>
        <p:cxnSp>
          <p:nvCxnSpPr>
            <p:cNvPr id="79" name="Straight Arrow Connector 78"/>
            <p:cNvCxnSpPr/>
            <p:nvPr/>
          </p:nvCxnSpPr>
          <p:spPr>
            <a:xfrm flipV="1">
              <a:off x="757816" y="6612602"/>
              <a:ext cx="793222" cy="252111"/>
            </a:xfrm>
            <a:prstGeom prst="straightConnector1">
              <a:avLst/>
            </a:prstGeom>
            <a:ln>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p:nvPr/>
          </p:nvCxnSpPr>
          <p:spPr>
            <a:xfrm flipV="1">
              <a:off x="1537688" y="5065147"/>
              <a:ext cx="0" cy="1558362"/>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p:nvPr/>
          </p:nvCxnSpPr>
          <p:spPr>
            <a:xfrm>
              <a:off x="1530084" y="6616754"/>
              <a:ext cx="1828800"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160510" flipH="1" flipV="1">
              <a:off x="1525726" y="6612825"/>
              <a:ext cx="190894" cy="511830"/>
            </a:xfrm>
            <a:prstGeom prst="straightConnector1">
              <a:avLst/>
            </a:prstGeom>
            <a:ln>
              <a:solidFill>
                <a:schemeClr val="bg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24" name="TextBox 23"/>
          <p:cNvSpPr txBox="1"/>
          <p:nvPr/>
        </p:nvSpPr>
        <p:spPr>
          <a:xfrm>
            <a:off x="720479" y="4083822"/>
            <a:ext cx="879142" cy="523220"/>
          </a:xfrm>
          <a:prstGeom prst="rect">
            <a:avLst/>
          </a:prstGeom>
          <a:noFill/>
        </p:spPr>
        <p:txBody>
          <a:bodyPr wrap="none" rtlCol="0">
            <a:spAutoFit/>
          </a:bodyPr>
          <a:lstStyle/>
          <a:p>
            <a:r>
              <a:rPr lang="en-US" sz="2800" dirty="0" smtClean="0"/>
              <a:t>align</a:t>
            </a:r>
            <a:endParaRPr lang="en-US" sz="2800" dirty="0"/>
          </a:p>
        </p:txBody>
      </p:sp>
      <p:cxnSp>
        <p:nvCxnSpPr>
          <p:cNvPr id="126" name="Straight Arrow Connector 125"/>
          <p:cNvCxnSpPr/>
          <p:nvPr/>
        </p:nvCxnSpPr>
        <p:spPr>
          <a:xfrm>
            <a:off x="4876045" y="4587772"/>
            <a:ext cx="1487323" cy="30439"/>
          </a:xfrm>
          <a:prstGeom prst="straightConnector1">
            <a:avLst/>
          </a:prstGeom>
          <a:ln w="57150" cmpd="sng">
            <a:solidFill>
              <a:srgbClr val="0000FF"/>
            </a:solidFill>
            <a:prstDash val="sysDash"/>
            <a:tailEnd type="arrow"/>
          </a:ln>
          <a:effectLst/>
        </p:spPr>
        <p:style>
          <a:lnRef idx="2">
            <a:schemeClr val="accent1"/>
          </a:lnRef>
          <a:fillRef idx="0">
            <a:schemeClr val="accent1"/>
          </a:fillRef>
          <a:effectRef idx="1">
            <a:schemeClr val="accent1"/>
          </a:effectRef>
          <a:fontRef idx="minor">
            <a:schemeClr val="tx1"/>
          </a:fontRef>
        </p:style>
      </p:cxnSp>
      <p:sp>
        <p:nvSpPr>
          <p:cNvPr id="30" name="TextBox 29"/>
          <p:cNvSpPr txBox="1"/>
          <p:nvPr/>
        </p:nvSpPr>
        <p:spPr>
          <a:xfrm>
            <a:off x="6181745" y="4002539"/>
            <a:ext cx="1669523" cy="523220"/>
          </a:xfrm>
          <a:prstGeom prst="rect">
            <a:avLst/>
          </a:prstGeom>
          <a:noFill/>
        </p:spPr>
        <p:txBody>
          <a:bodyPr wrap="none" rtlCol="0">
            <a:spAutoFit/>
          </a:bodyPr>
          <a:lstStyle/>
          <a:p>
            <a:r>
              <a:rPr lang="en-US" sz="2800" dirty="0" smtClean="0"/>
              <a:t>Reference</a:t>
            </a:r>
            <a:endParaRPr lang="en-US" sz="2800" dirty="0"/>
          </a:p>
        </p:txBody>
      </p:sp>
      <p:cxnSp>
        <p:nvCxnSpPr>
          <p:cNvPr id="32" name="Straight Arrow Connector 31"/>
          <p:cNvCxnSpPr/>
          <p:nvPr/>
        </p:nvCxnSpPr>
        <p:spPr>
          <a:xfrm flipH="1" flipV="1">
            <a:off x="1749775" y="3481852"/>
            <a:ext cx="634512" cy="863580"/>
          </a:xfrm>
          <a:prstGeom prst="straightConnector1">
            <a:avLst/>
          </a:prstGeom>
          <a:ln>
            <a:solidFill>
              <a:srgbClr val="0000FF"/>
            </a:solidFill>
            <a:prstDash val="solid"/>
            <a:tailEnd type="arrow"/>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2348157" y="4264149"/>
            <a:ext cx="1289728" cy="369332"/>
          </a:xfrm>
          <a:prstGeom prst="rect">
            <a:avLst/>
          </a:prstGeom>
          <a:noFill/>
          <a:ln>
            <a:noFill/>
          </a:ln>
        </p:spPr>
        <p:txBody>
          <a:bodyPr wrap="square" rtlCol="0">
            <a:spAutoFit/>
          </a:bodyPr>
          <a:lstStyle/>
          <a:p>
            <a:pPr algn="ctr"/>
            <a:r>
              <a:rPr lang="en-US" b="1" dirty="0" smtClean="0"/>
              <a:t>Reference</a:t>
            </a:r>
            <a:endParaRPr lang="en-US" b="1" dirty="0"/>
          </a:p>
        </p:txBody>
      </p:sp>
      <p:cxnSp>
        <p:nvCxnSpPr>
          <p:cNvPr id="96" name="Straight Arrow Connector 95"/>
          <p:cNvCxnSpPr/>
          <p:nvPr/>
        </p:nvCxnSpPr>
        <p:spPr>
          <a:xfrm flipH="1" flipV="1">
            <a:off x="1569357" y="3481852"/>
            <a:ext cx="216088" cy="1351354"/>
          </a:xfrm>
          <a:prstGeom prst="straightConnector1">
            <a:avLst/>
          </a:prstGeom>
          <a:ln>
            <a:solidFill>
              <a:schemeClr val="accent2">
                <a:lumMod val="75000"/>
              </a:schemeClr>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145" name="Isosceles Triangle 114"/>
          <p:cNvSpPr/>
          <p:nvPr/>
        </p:nvSpPr>
        <p:spPr>
          <a:xfrm rot="10800000" flipV="1">
            <a:off x="1160361" y="3228749"/>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6" name="102 Grupo"/>
          <p:cNvGrpSpPr/>
          <p:nvPr/>
        </p:nvGrpSpPr>
        <p:grpSpPr>
          <a:xfrm>
            <a:off x="1815089" y="5016439"/>
            <a:ext cx="149977" cy="306351"/>
            <a:chOff x="2251055" y="6011612"/>
            <a:chExt cx="151905" cy="359487"/>
          </a:xfrm>
        </p:grpSpPr>
        <p:sp>
          <p:nvSpPr>
            <p:cNvPr id="147" name="Isosceles Triangle 146"/>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8" name="Straight Connector 147"/>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49" name="Rectangle 148"/>
          <p:cNvSpPr/>
          <p:nvPr/>
        </p:nvSpPr>
        <p:spPr>
          <a:xfrm>
            <a:off x="1410622" y="5338500"/>
            <a:ext cx="967179" cy="407538"/>
          </a:xfrm>
          <a:prstGeom prst="rect">
            <a:avLst/>
          </a:prstGeom>
          <a:solidFill>
            <a:schemeClr val="accent2">
              <a:lumMod val="60000"/>
              <a:lumOff val="40000"/>
            </a:schemeClr>
          </a:solid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sp>
        <p:nvSpPr>
          <p:cNvPr id="150" name="TextBox 149"/>
          <p:cNvSpPr txBox="1"/>
          <p:nvPr/>
        </p:nvSpPr>
        <p:spPr>
          <a:xfrm>
            <a:off x="888034" y="3049211"/>
            <a:ext cx="301660" cy="369332"/>
          </a:xfrm>
          <a:prstGeom prst="rect">
            <a:avLst/>
          </a:prstGeom>
          <a:noFill/>
        </p:spPr>
        <p:txBody>
          <a:bodyPr wrap="none" rtlCol="0">
            <a:spAutoFit/>
          </a:bodyPr>
          <a:lstStyle/>
          <a:p>
            <a:r>
              <a:rPr lang="en-US" dirty="0" smtClean="0"/>
              <a:t>1</a:t>
            </a:r>
            <a:endParaRPr lang="en-US" dirty="0"/>
          </a:p>
        </p:txBody>
      </p:sp>
      <p:grpSp>
        <p:nvGrpSpPr>
          <p:cNvPr id="151" name="Group 150"/>
          <p:cNvGrpSpPr/>
          <p:nvPr/>
        </p:nvGrpSpPr>
        <p:grpSpPr>
          <a:xfrm>
            <a:off x="1779420" y="2992669"/>
            <a:ext cx="462558" cy="420025"/>
            <a:chOff x="2125234" y="3640458"/>
            <a:chExt cx="462558" cy="420025"/>
          </a:xfrm>
        </p:grpSpPr>
        <p:cxnSp>
          <p:nvCxnSpPr>
            <p:cNvPr id="152" name="Straight Connector 121"/>
            <p:cNvCxnSpPr/>
            <p:nvPr/>
          </p:nvCxnSpPr>
          <p:spPr>
            <a:xfrm flipH="1">
              <a:off x="2225721" y="364045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53" name="Isosceles Triangle 114"/>
            <p:cNvSpPr/>
            <p:nvPr/>
          </p:nvSpPr>
          <p:spPr>
            <a:xfrm rot="10800000" flipV="1">
              <a:off x="2125234" y="387630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TextBox 153"/>
            <p:cNvSpPr txBox="1"/>
            <p:nvPr/>
          </p:nvSpPr>
          <p:spPr>
            <a:xfrm>
              <a:off x="2286132" y="3691151"/>
              <a:ext cx="301660" cy="369332"/>
            </a:xfrm>
            <a:prstGeom prst="rect">
              <a:avLst/>
            </a:prstGeom>
            <a:noFill/>
          </p:spPr>
          <p:txBody>
            <a:bodyPr wrap="none" rtlCol="0">
              <a:spAutoFit/>
            </a:bodyPr>
            <a:lstStyle/>
            <a:p>
              <a:r>
                <a:rPr lang="en-US" dirty="0" smtClean="0"/>
                <a:t>2</a:t>
              </a:r>
              <a:endParaRPr lang="en-US" dirty="0"/>
            </a:p>
          </p:txBody>
        </p:sp>
      </p:grpSp>
      <p:cxnSp>
        <p:nvCxnSpPr>
          <p:cNvPr id="155" name="Straight Connector 115"/>
          <p:cNvCxnSpPr/>
          <p:nvPr/>
        </p:nvCxnSpPr>
        <p:spPr>
          <a:xfrm flipH="1">
            <a:off x="1260033" y="2977749"/>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56" name="Rounded Rectangle 155"/>
          <p:cNvSpPr/>
          <p:nvPr/>
        </p:nvSpPr>
        <p:spPr>
          <a:xfrm>
            <a:off x="922605" y="2685961"/>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57" name="TextBox 156"/>
          <p:cNvSpPr txBox="1"/>
          <p:nvPr/>
        </p:nvSpPr>
        <p:spPr>
          <a:xfrm>
            <a:off x="922605" y="2685961"/>
            <a:ext cx="1289729" cy="369332"/>
          </a:xfrm>
          <a:prstGeom prst="rect">
            <a:avLst/>
          </a:prstGeom>
          <a:noFill/>
        </p:spPr>
        <p:txBody>
          <a:bodyPr wrap="square" rtlCol="0">
            <a:spAutoFit/>
          </a:bodyPr>
          <a:lstStyle/>
          <a:p>
            <a:pPr algn="ctr"/>
            <a:r>
              <a:rPr lang="en-US" b="1" dirty="0" smtClean="0"/>
              <a:t>AP 1</a:t>
            </a:r>
            <a:endParaRPr lang="en-US" b="1" dirty="0"/>
          </a:p>
        </p:txBody>
      </p:sp>
      <p:cxnSp>
        <p:nvCxnSpPr>
          <p:cNvPr id="35" name="Straight Arrow Connector 34"/>
          <p:cNvCxnSpPr/>
          <p:nvPr/>
        </p:nvCxnSpPr>
        <p:spPr>
          <a:xfrm>
            <a:off x="4895585" y="4587773"/>
            <a:ext cx="1127278" cy="19269"/>
          </a:xfrm>
          <a:prstGeom prst="straightConnector1">
            <a:avLst/>
          </a:prstGeom>
          <a:ln w="57150" cmpd="sng">
            <a:solidFill>
              <a:srgbClr val="953735"/>
            </a:solidFill>
            <a:tailEnd type="arrow"/>
          </a:ln>
          <a:effectLst/>
        </p:spPr>
        <p:style>
          <a:lnRef idx="2">
            <a:schemeClr val="accent1"/>
          </a:lnRef>
          <a:fillRef idx="0">
            <a:schemeClr val="accent1"/>
          </a:fillRef>
          <a:effectRef idx="1">
            <a:schemeClr val="accent1"/>
          </a:effectRef>
          <a:fontRef idx="minor">
            <a:schemeClr val="tx1"/>
          </a:fontRef>
        </p:style>
      </p:cxnSp>
      <p:sp>
        <p:nvSpPr>
          <p:cNvPr id="38" name="Content Placeholder 2"/>
          <p:cNvSpPr txBox="1">
            <a:spLocks/>
          </p:cNvSpPr>
          <p:nvPr/>
        </p:nvSpPr>
        <p:spPr>
          <a:xfrm>
            <a:off x="243309" y="5746038"/>
            <a:ext cx="8457863" cy="756710"/>
          </a:xfrm>
          <a:prstGeom prst="rect">
            <a:avLst/>
          </a:prstGeom>
          <a:solidFill>
            <a:srgbClr val="A9403D"/>
          </a:solidFill>
          <a:ln w="9525">
            <a:solidFill>
              <a:schemeClr val="bg2"/>
            </a:solidFill>
            <a:miter lim="800000"/>
            <a:headEnd/>
            <a:tailEnd/>
          </a:ln>
          <a:effectLst>
            <a:outerShdw dist="107763" dir="2700000" algn="ctr" rotWithShape="0">
              <a:schemeClr val="bg2">
                <a:alpha val="50000"/>
              </a:schemeClr>
            </a:outerShdw>
          </a:effectLst>
          <a:scene3d>
            <a:camera prst="orthographicFront"/>
            <a:lightRig rig="threePt" dir="t"/>
          </a:scene3d>
          <a:sp3d>
            <a:bevelT w="165100" prst="coolSlant"/>
          </a:sp3d>
        </p:spPr>
        <p:txBody>
          <a:bodyPr lIns="90488" tIns="137160" rIns="90488" bIns="44450"/>
          <a:lstStyle>
            <a:defPPr>
              <a:defRPr lang="en-US"/>
            </a:defPPr>
            <a:lvl1pPr marL="231775" algn="ctr" defTabSz="457200">
              <a:defRPr sz="3000">
                <a:solidFill>
                  <a:schemeClr val="bg1"/>
                </a:solidFill>
                <a:latin typeface="Calibri" pitchFamily="34" charset="0"/>
                <a:ea typeface="Batang" pitchFamily="18" charset="-127"/>
                <a:cs typeface="Calibri" pitchFamily="34" charset="0"/>
              </a:defRPr>
            </a:lvl1pPr>
            <a:lvl2pPr defTabSz="457200">
              <a:defRPr>
                <a:solidFill>
                  <a:schemeClr val="tx1"/>
                </a:solidFill>
              </a:defRPr>
            </a:lvl2pPr>
            <a:lvl3pPr defTabSz="457200">
              <a:defRPr>
                <a:solidFill>
                  <a:schemeClr val="tx1"/>
                </a:solidFill>
              </a:defRPr>
            </a:lvl3pPr>
            <a:lvl4pPr defTabSz="457200">
              <a:defRPr>
                <a:solidFill>
                  <a:schemeClr val="tx1"/>
                </a:solidFill>
              </a:defRPr>
            </a:lvl4pPr>
            <a:lvl5pPr defTabSz="457200">
              <a:defRPr>
                <a:solidFill>
                  <a:schemeClr val="tx1"/>
                </a:solidFill>
              </a:defRPr>
            </a:lvl5pPr>
            <a:lvl6pPr defTabSz="457200">
              <a:defRPr>
                <a:solidFill>
                  <a:schemeClr val="tx1"/>
                </a:solidFill>
              </a:defRPr>
            </a:lvl6pPr>
            <a:lvl7pPr defTabSz="457200">
              <a:defRPr>
                <a:solidFill>
                  <a:schemeClr val="tx1"/>
                </a:solidFill>
              </a:defRPr>
            </a:lvl7pPr>
            <a:lvl8pPr defTabSz="457200">
              <a:defRPr>
                <a:solidFill>
                  <a:schemeClr val="tx1"/>
                </a:solidFill>
              </a:defRPr>
            </a:lvl8pPr>
            <a:lvl9pPr lvl="8" algn="ctr" defTabSz="457200">
              <a:spcBef>
                <a:spcPct val="50000"/>
              </a:spcBef>
              <a:buFont typeface="Arial" pitchFamily="34" charset="0"/>
              <a:buChar char="•"/>
              <a:defRPr sz="3200" b="0" i="0">
                <a:solidFill>
                  <a:schemeClr val="bg1"/>
                </a:solidFill>
                <a:latin typeface="Comic Sans MS" pitchFamily="66" charset="0"/>
              </a:defRPr>
            </a:lvl9pPr>
          </a:lstStyle>
          <a:p>
            <a:r>
              <a:rPr lang="en-US" u="sng" dirty="0" smtClean="0"/>
              <a:t>Goal</a:t>
            </a:r>
            <a:r>
              <a:rPr lang="en-US" dirty="0" smtClean="0"/>
              <a:t>: Minimize signal from C1 to antenna 2 </a:t>
            </a:r>
            <a:endParaRPr lang="en-US" dirty="0"/>
          </a:p>
        </p:txBody>
      </p:sp>
      <p:sp>
        <p:nvSpPr>
          <p:cNvPr id="33" name="TextBox 32"/>
          <p:cNvSpPr txBox="1"/>
          <p:nvPr/>
        </p:nvSpPr>
        <p:spPr>
          <a:xfrm>
            <a:off x="5349979" y="3965861"/>
            <a:ext cx="558116" cy="523220"/>
          </a:xfrm>
          <a:prstGeom prst="rect">
            <a:avLst/>
          </a:prstGeom>
          <a:noFill/>
        </p:spPr>
        <p:txBody>
          <a:bodyPr wrap="none" rtlCol="0">
            <a:spAutoFit/>
          </a:bodyPr>
          <a:lstStyle/>
          <a:p>
            <a:r>
              <a:rPr lang="en-US" sz="2800" dirty="0" smtClean="0"/>
              <a:t>C1 </a:t>
            </a:r>
            <a:endParaRPr lang="en-US" sz="2800" dirty="0"/>
          </a:p>
        </p:txBody>
      </p:sp>
      <p:sp>
        <p:nvSpPr>
          <p:cNvPr id="34" name="TextBox 33"/>
          <p:cNvSpPr txBox="1"/>
          <p:nvPr/>
        </p:nvSpPr>
        <p:spPr>
          <a:xfrm rot="16200000">
            <a:off x="3228166" y="3151084"/>
            <a:ext cx="2108889" cy="523221"/>
          </a:xfrm>
          <a:prstGeom prst="rect">
            <a:avLst/>
          </a:prstGeom>
          <a:noFill/>
        </p:spPr>
        <p:txBody>
          <a:bodyPr wrap="square" rtlCol="0">
            <a:spAutoFit/>
          </a:bodyPr>
          <a:lstStyle/>
          <a:p>
            <a:r>
              <a:rPr lang="en-US" sz="2800" dirty="0" smtClean="0"/>
              <a:t>antenna 2</a:t>
            </a:r>
            <a:endParaRPr lang="en-US" sz="2800" dirty="0"/>
          </a:p>
        </p:txBody>
      </p:sp>
    </p:spTree>
    <p:extLst>
      <p:ext uri="{BB962C8B-B14F-4D97-AF65-F5344CB8AC3E}">
        <p14:creationId xmlns:p14="http://schemas.microsoft.com/office/powerpoint/2010/main" val="117110675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Content Placeholder 2"/>
          <p:cNvSpPr txBox="1">
            <a:spLocks/>
          </p:cNvSpPr>
          <p:nvPr/>
        </p:nvSpPr>
        <p:spPr>
          <a:xfrm>
            <a:off x="3092824" y="1600200"/>
            <a:ext cx="6132456" cy="493268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3000" dirty="0" smtClean="0"/>
              <a:t>Paths combine constructively or destructively based on phase</a:t>
            </a:r>
            <a:endParaRPr lang="en-US" sz="3000" baseline="-25000" dirty="0" smtClean="0"/>
          </a:p>
          <a:p>
            <a:endParaRPr lang="en-US" sz="3000" baseline="-25000" dirty="0" smtClean="0"/>
          </a:p>
          <a:p>
            <a:pPr marL="0" indent="0">
              <a:buFont typeface="Arial"/>
              <a:buNone/>
            </a:pPr>
            <a:endParaRPr lang="en-US" sz="3000" dirty="0" smtClean="0"/>
          </a:p>
          <a:p>
            <a:pPr marL="0" indent="0">
              <a:buFont typeface="Arial"/>
              <a:buNone/>
            </a:pPr>
            <a:endParaRPr lang="en-US" sz="3000" dirty="0" smtClean="0"/>
          </a:p>
          <a:p>
            <a:pPr marL="0" indent="0">
              <a:buFont typeface="Arial"/>
              <a:buNone/>
            </a:pPr>
            <a:endParaRPr lang="en-US" sz="3000" dirty="0" smtClean="0"/>
          </a:p>
          <a:p>
            <a:pPr marL="0" indent="0">
              <a:buFont typeface="Arial"/>
              <a:buNone/>
            </a:pPr>
            <a:endParaRPr lang="en-US" sz="3000" dirty="0" smtClean="0"/>
          </a:p>
          <a:p>
            <a:pPr marL="0" indent="0">
              <a:buFont typeface="Arial"/>
              <a:buNone/>
            </a:pPr>
            <a:endParaRPr lang="en-US" sz="3000" dirty="0" smtClean="0"/>
          </a:p>
          <a:p>
            <a:endParaRPr lang="en-US" sz="3000" dirty="0" smtClean="0"/>
          </a:p>
          <a:p>
            <a:endParaRPr lang="en-US" sz="3000" dirty="0" smtClean="0"/>
          </a:p>
          <a:p>
            <a:endParaRPr lang="en-US" sz="3000" dirty="0"/>
          </a:p>
        </p:txBody>
      </p:sp>
      <p:sp>
        <p:nvSpPr>
          <p:cNvPr id="2" name="Title 1"/>
          <p:cNvSpPr>
            <a:spLocks noGrp="1"/>
          </p:cNvSpPr>
          <p:nvPr>
            <p:ph type="title"/>
          </p:nvPr>
        </p:nvSpPr>
        <p:spPr/>
        <p:txBody>
          <a:bodyPr>
            <a:normAutofit fontScale="90000"/>
          </a:bodyPr>
          <a:lstStyle/>
          <a:p>
            <a:r>
              <a:rPr lang="en-US" dirty="0" smtClean="0"/>
              <a:t>Indoor Environments Rich in Multipath</a:t>
            </a:r>
            <a:endParaRPr lang="en-US" dirty="0"/>
          </a:p>
        </p:txBody>
      </p:sp>
      <p:grpSp>
        <p:nvGrpSpPr>
          <p:cNvPr id="55" name="Group 54"/>
          <p:cNvGrpSpPr/>
          <p:nvPr/>
        </p:nvGrpSpPr>
        <p:grpSpPr>
          <a:xfrm>
            <a:off x="592993" y="3584129"/>
            <a:ext cx="137845" cy="1399440"/>
            <a:chOff x="538787" y="2729280"/>
            <a:chExt cx="162407" cy="1399440"/>
          </a:xfrm>
        </p:grpSpPr>
        <p:cxnSp>
          <p:nvCxnSpPr>
            <p:cNvPr id="6" name="Straight Connector 5"/>
            <p:cNvCxnSpPr/>
            <p:nvPr/>
          </p:nvCxnSpPr>
          <p:spPr>
            <a:xfrm>
              <a:off x="675793" y="2729280"/>
              <a:ext cx="23091" cy="139944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flipH="1">
              <a:off x="541097" y="2866286"/>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flipH="1">
              <a:off x="538787" y="3018686"/>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flipH="1">
              <a:off x="548794" y="3177243"/>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flipH="1">
              <a:off x="546484" y="3329643"/>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flipH="1">
              <a:off x="551104" y="3475181"/>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flipH="1">
              <a:off x="548794" y="3627581"/>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flipH="1">
              <a:off x="558801" y="3786138"/>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flipH="1">
              <a:off x="556491" y="3938538"/>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grpSp>
      <p:grpSp>
        <p:nvGrpSpPr>
          <p:cNvPr id="3" name="Group 2"/>
          <p:cNvGrpSpPr/>
          <p:nvPr/>
        </p:nvGrpSpPr>
        <p:grpSpPr>
          <a:xfrm>
            <a:off x="1881934" y="3344010"/>
            <a:ext cx="268529" cy="1658097"/>
            <a:chOff x="1852290" y="2489161"/>
            <a:chExt cx="268529" cy="1658097"/>
          </a:xfrm>
        </p:grpSpPr>
        <p:grpSp>
          <p:nvGrpSpPr>
            <p:cNvPr id="58" name="Group 57"/>
            <p:cNvGrpSpPr/>
            <p:nvPr/>
          </p:nvGrpSpPr>
          <p:grpSpPr>
            <a:xfrm>
              <a:off x="1852290" y="2489161"/>
              <a:ext cx="9214" cy="1658097"/>
              <a:chOff x="1852290" y="2489161"/>
              <a:chExt cx="9214" cy="1658097"/>
            </a:xfrm>
          </p:grpSpPr>
          <p:cxnSp>
            <p:nvCxnSpPr>
              <p:cNvPr id="51" name="Straight Connector 50"/>
              <p:cNvCxnSpPr>
                <a:stCxn id="12" idx="3"/>
              </p:cNvCxnSpPr>
              <p:nvPr/>
            </p:nvCxnSpPr>
            <p:spPr>
              <a:xfrm>
                <a:off x="1852290" y="2489161"/>
                <a:ext cx="8875" cy="1658097"/>
              </a:xfrm>
              <a:prstGeom prst="line">
                <a:avLst/>
              </a:prstGeom>
              <a:ln w="19050" cmpd="sng">
                <a:solidFill>
                  <a:srgbClr val="000000"/>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1856025" y="3464361"/>
                <a:ext cx="5479" cy="163220"/>
              </a:xfrm>
              <a:prstGeom prst="line">
                <a:avLst/>
              </a:prstGeom>
              <a:ln w="6350" cmpd="sng">
                <a:solidFill>
                  <a:srgbClr val="000000"/>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80" name="TextBox 79"/>
            <p:cNvSpPr txBox="1"/>
            <p:nvPr/>
          </p:nvSpPr>
          <p:spPr>
            <a:xfrm>
              <a:off x="1936153" y="2985744"/>
              <a:ext cx="184666" cy="276999"/>
            </a:xfrm>
            <a:prstGeom prst="rect">
              <a:avLst/>
            </a:prstGeom>
            <a:noFill/>
          </p:spPr>
          <p:txBody>
            <a:bodyPr wrap="none" rtlCol="0">
              <a:spAutoFit/>
            </a:bodyPr>
            <a:lstStyle/>
            <a:p>
              <a:endParaRPr lang="en-US" baseline="-25000" dirty="0"/>
            </a:p>
          </p:txBody>
        </p:sp>
      </p:grpSp>
      <p:grpSp>
        <p:nvGrpSpPr>
          <p:cNvPr id="4" name="Group 3"/>
          <p:cNvGrpSpPr/>
          <p:nvPr/>
        </p:nvGrpSpPr>
        <p:grpSpPr>
          <a:xfrm>
            <a:off x="715444" y="3344010"/>
            <a:ext cx="1175365" cy="1658097"/>
            <a:chOff x="685800" y="2489161"/>
            <a:chExt cx="1175365" cy="1658097"/>
          </a:xfrm>
        </p:grpSpPr>
        <p:grpSp>
          <p:nvGrpSpPr>
            <p:cNvPr id="72" name="Group 71"/>
            <p:cNvGrpSpPr/>
            <p:nvPr/>
          </p:nvGrpSpPr>
          <p:grpSpPr>
            <a:xfrm>
              <a:off x="685800" y="2489161"/>
              <a:ext cx="1175365" cy="1658097"/>
              <a:chOff x="685800" y="2489161"/>
              <a:chExt cx="1175365" cy="1658097"/>
            </a:xfrm>
          </p:grpSpPr>
          <p:grpSp>
            <p:nvGrpSpPr>
              <p:cNvPr id="41" name="Group 40"/>
              <p:cNvGrpSpPr/>
              <p:nvPr/>
            </p:nvGrpSpPr>
            <p:grpSpPr>
              <a:xfrm>
                <a:off x="685800" y="2489161"/>
                <a:ext cx="1175365" cy="1658097"/>
                <a:chOff x="685800" y="2489161"/>
                <a:chExt cx="1175365" cy="1658097"/>
              </a:xfrm>
            </p:grpSpPr>
            <p:cxnSp>
              <p:nvCxnSpPr>
                <p:cNvPr id="27" name="Straight Connector 26"/>
                <p:cNvCxnSpPr>
                  <a:stCxn id="12" idx="3"/>
                </p:cNvCxnSpPr>
                <p:nvPr/>
              </p:nvCxnSpPr>
              <p:spPr>
                <a:xfrm flipH="1">
                  <a:off x="685800" y="2489161"/>
                  <a:ext cx="1166490" cy="939839"/>
                </a:xfrm>
                <a:prstGeom prst="line">
                  <a:avLst/>
                </a:prstGeom>
                <a:ln w="19050" cmpd="sng">
                  <a:solidFill>
                    <a:srgbClr val="000000"/>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flipH="1" flipV="1">
                  <a:off x="701194" y="3429000"/>
                  <a:ext cx="1159971" cy="718258"/>
                </a:xfrm>
                <a:prstGeom prst="line">
                  <a:avLst/>
                </a:prstGeom>
                <a:ln w="19050" cmpd="sng">
                  <a:solidFill>
                    <a:srgbClr val="000000"/>
                  </a:solidFill>
                  <a:headEnd type="none"/>
                  <a:tailEnd type="none"/>
                </a:ln>
                <a:effectLst/>
              </p:spPr>
              <p:style>
                <a:lnRef idx="2">
                  <a:schemeClr val="accent1"/>
                </a:lnRef>
                <a:fillRef idx="0">
                  <a:schemeClr val="accent1"/>
                </a:fillRef>
                <a:effectRef idx="1">
                  <a:schemeClr val="accent1"/>
                </a:effectRef>
                <a:fontRef idx="minor">
                  <a:schemeClr val="tx1"/>
                </a:fontRef>
              </p:style>
            </p:cxnSp>
          </p:grpSp>
          <p:cxnSp>
            <p:nvCxnSpPr>
              <p:cNvPr id="67" name="Straight Connector 66"/>
              <p:cNvCxnSpPr/>
              <p:nvPr/>
            </p:nvCxnSpPr>
            <p:spPr>
              <a:xfrm flipH="1">
                <a:off x="803349" y="3055473"/>
                <a:ext cx="343387" cy="274170"/>
              </a:xfrm>
              <a:prstGeom prst="line">
                <a:avLst/>
              </a:prstGeom>
              <a:ln w="6350" cmpd="sng">
                <a:solidFill>
                  <a:srgbClr val="000000"/>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a:off x="1326030" y="3819035"/>
                <a:ext cx="192063" cy="113596"/>
              </a:xfrm>
              <a:prstGeom prst="line">
                <a:avLst/>
              </a:prstGeom>
              <a:ln w="6350" cmpd="sng">
                <a:solidFill>
                  <a:srgbClr val="000000"/>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81" name="TextBox 80"/>
            <p:cNvSpPr txBox="1"/>
            <p:nvPr/>
          </p:nvSpPr>
          <p:spPr>
            <a:xfrm>
              <a:off x="847912" y="3202896"/>
              <a:ext cx="184666" cy="276999"/>
            </a:xfrm>
            <a:prstGeom prst="rect">
              <a:avLst/>
            </a:prstGeom>
            <a:noFill/>
          </p:spPr>
          <p:txBody>
            <a:bodyPr wrap="none" rtlCol="0">
              <a:spAutoFit/>
            </a:bodyPr>
            <a:lstStyle/>
            <a:p>
              <a:endParaRPr lang="en-US" baseline="-25000" dirty="0"/>
            </a:p>
          </p:txBody>
        </p:sp>
      </p:grpSp>
      <p:sp>
        <p:nvSpPr>
          <p:cNvPr id="82" name="TextBox 81"/>
          <p:cNvSpPr txBox="1"/>
          <p:nvPr/>
        </p:nvSpPr>
        <p:spPr>
          <a:xfrm>
            <a:off x="216453" y="1417638"/>
            <a:ext cx="2645050" cy="954107"/>
          </a:xfrm>
          <a:prstGeom prst="rect">
            <a:avLst/>
          </a:prstGeom>
          <a:noFill/>
        </p:spPr>
        <p:txBody>
          <a:bodyPr wrap="none" rtlCol="0">
            <a:spAutoFit/>
          </a:bodyPr>
          <a:lstStyle/>
          <a:p>
            <a:pPr algn="ctr"/>
            <a:r>
              <a:rPr lang="en-US" sz="2800" b="1" dirty="0" smtClean="0">
                <a:solidFill>
                  <a:srgbClr val="008000"/>
                </a:solidFill>
              </a:rPr>
              <a:t>High signal @2</a:t>
            </a:r>
          </a:p>
          <a:p>
            <a:pPr algn="ctr"/>
            <a:r>
              <a:rPr lang="en-US" sz="2800" dirty="0" smtClean="0"/>
              <a:t>(poor alignment)</a:t>
            </a:r>
            <a:endParaRPr lang="en-US" sz="2800" dirty="0"/>
          </a:p>
        </p:txBody>
      </p:sp>
      <p:pic>
        <p:nvPicPr>
          <p:cNvPr id="83" name="Picture 82"/>
          <p:cNvPicPr>
            <a:picLocks noChangeAspect="1"/>
          </p:cNvPicPr>
          <p:nvPr/>
        </p:nvPicPr>
        <p:blipFill>
          <a:blip r:embed="rId3"/>
          <a:stretch>
            <a:fillRect/>
          </a:stretch>
        </p:blipFill>
        <p:spPr>
          <a:xfrm>
            <a:off x="1915906" y="3388841"/>
            <a:ext cx="341753" cy="390575"/>
          </a:xfrm>
          <a:prstGeom prst="rect">
            <a:avLst/>
          </a:prstGeom>
        </p:spPr>
      </p:pic>
      <p:sp>
        <p:nvSpPr>
          <p:cNvPr id="54" name="Isosceles Triangle 114"/>
          <p:cNvSpPr/>
          <p:nvPr/>
        </p:nvSpPr>
        <p:spPr>
          <a:xfrm rot="10800000" flipV="1">
            <a:off x="1160361" y="3228749"/>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102 Grupo"/>
          <p:cNvGrpSpPr/>
          <p:nvPr/>
        </p:nvGrpSpPr>
        <p:grpSpPr>
          <a:xfrm>
            <a:off x="1815089" y="5016439"/>
            <a:ext cx="149977" cy="306351"/>
            <a:chOff x="2251055" y="6011612"/>
            <a:chExt cx="151905" cy="359487"/>
          </a:xfrm>
        </p:grpSpPr>
        <p:sp>
          <p:nvSpPr>
            <p:cNvPr id="59" name="Isosceles Triangle 58"/>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Connector 59"/>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61" name="Rectangle 60"/>
          <p:cNvSpPr/>
          <p:nvPr/>
        </p:nvSpPr>
        <p:spPr>
          <a:xfrm>
            <a:off x="1410622" y="5338500"/>
            <a:ext cx="967179" cy="407538"/>
          </a:xfrm>
          <a:prstGeom prst="rect">
            <a:avLst/>
          </a:prstGeom>
          <a:solidFill>
            <a:schemeClr val="accent2">
              <a:lumMod val="60000"/>
              <a:lumOff val="40000"/>
            </a:schemeClr>
          </a:solid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sp>
        <p:nvSpPr>
          <p:cNvPr id="62" name="TextBox 61"/>
          <p:cNvSpPr txBox="1"/>
          <p:nvPr/>
        </p:nvSpPr>
        <p:spPr>
          <a:xfrm>
            <a:off x="888034" y="3049211"/>
            <a:ext cx="301660" cy="369332"/>
          </a:xfrm>
          <a:prstGeom prst="rect">
            <a:avLst/>
          </a:prstGeom>
          <a:noFill/>
        </p:spPr>
        <p:txBody>
          <a:bodyPr wrap="none" rtlCol="0">
            <a:spAutoFit/>
          </a:bodyPr>
          <a:lstStyle/>
          <a:p>
            <a:r>
              <a:rPr lang="en-US" dirty="0" smtClean="0"/>
              <a:t>1</a:t>
            </a:r>
            <a:endParaRPr lang="en-US" dirty="0"/>
          </a:p>
        </p:txBody>
      </p:sp>
      <p:grpSp>
        <p:nvGrpSpPr>
          <p:cNvPr id="63" name="Group 62"/>
          <p:cNvGrpSpPr/>
          <p:nvPr/>
        </p:nvGrpSpPr>
        <p:grpSpPr>
          <a:xfrm>
            <a:off x="1779420" y="2992669"/>
            <a:ext cx="462558" cy="420025"/>
            <a:chOff x="2125234" y="3640458"/>
            <a:chExt cx="462558" cy="420025"/>
          </a:xfrm>
        </p:grpSpPr>
        <p:cxnSp>
          <p:nvCxnSpPr>
            <p:cNvPr id="64" name="Straight Connector 121"/>
            <p:cNvCxnSpPr/>
            <p:nvPr/>
          </p:nvCxnSpPr>
          <p:spPr>
            <a:xfrm flipH="1">
              <a:off x="2225721" y="364045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65" name="Isosceles Triangle 114"/>
            <p:cNvSpPr/>
            <p:nvPr/>
          </p:nvSpPr>
          <p:spPr>
            <a:xfrm rot="10800000" flipV="1">
              <a:off x="2125234" y="387630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extBox 65"/>
            <p:cNvSpPr txBox="1"/>
            <p:nvPr/>
          </p:nvSpPr>
          <p:spPr>
            <a:xfrm>
              <a:off x="2286132" y="3691151"/>
              <a:ext cx="301660" cy="369332"/>
            </a:xfrm>
            <a:prstGeom prst="rect">
              <a:avLst/>
            </a:prstGeom>
            <a:noFill/>
          </p:spPr>
          <p:txBody>
            <a:bodyPr wrap="none" rtlCol="0">
              <a:spAutoFit/>
            </a:bodyPr>
            <a:lstStyle/>
            <a:p>
              <a:r>
                <a:rPr lang="en-US" dirty="0" smtClean="0"/>
                <a:t>2</a:t>
              </a:r>
              <a:endParaRPr lang="en-US" dirty="0"/>
            </a:p>
          </p:txBody>
        </p:sp>
      </p:grpSp>
      <p:cxnSp>
        <p:nvCxnSpPr>
          <p:cNvPr id="69" name="Straight Connector 115"/>
          <p:cNvCxnSpPr/>
          <p:nvPr/>
        </p:nvCxnSpPr>
        <p:spPr>
          <a:xfrm flipH="1">
            <a:off x="1260033" y="2977749"/>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70" name="Rounded Rectangle 69"/>
          <p:cNvSpPr/>
          <p:nvPr/>
        </p:nvSpPr>
        <p:spPr>
          <a:xfrm>
            <a:off x="922605" y="2685961"/>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71" name="TextBox 70"/>
          <p:cNvSpPr txBox="1"/>
          <p:nvPr/>
        </p:nvSpPr>
        <p:spPr>
          <a:xfrm>
            <a:off x="922605" y="2685961"/>
            <a:ext cx="1289729" cy="369332"/>
          </a:xfrm>
          <a:prstGeom prst="rect">
            <a:avLst/>
          </a:prstGeom>
          <a:noFill/>
        </p:spPr>
        <p:txBody>
          <a:bodyPr wrap="square" rtlCol="0">
            <a:spAutoFit/>
          </a:bodyPr>
          <a:lstStyle/>
          <a:p>
            <a:pPr algn="ctr"/>
            <a:r>
              <a:rPr lang="en-US" b="1" dirty="0" smtClean="0"/>
              <a:t>AP 1</a:t>
            </a:r>
            <a:endParaRPr lang="en-US" b="1" dirty="0"/>
          </a:p>
        </p:txBody>
      </p:sp>
    </p:spTree>
    <p:extLst>
      <p:ext uri="{BB962C8B-B14F-4D97-AF65-F5344CB8AC3E}">
        <p14:creationId xmlns:p14="http://schemas.microsoft.com/office/powerpoint/2010/main" val="40384615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8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4000" dirty="0" smtClean="0"/>
              <a:t>Major Advances in MIMO</a:t>
            </a:r>
            <a:endParaRPr lang="en-US" sz="4000" dirty="0"/>
          </a:p>
        </p:txBody>
      </p:sp>
      <p:sp>
        <p:nvSpPr>
          <p:cNvPr id="3" name="Content Placeholder 2"/>
          <p:cNvSpPr>
            <a:spLocks noGrp="1"/>
          </p:cNvSpPr>
          <p:nvPr>
            <p:ph idx="1"/>
          </p:nvPr>
        </p:nvSpPr>
        <p:spPr>
          <a:xfrm>
            <a:off x="381946" y="1605633"/>
            <a:ext cx="8229600" cy="4864683"/>
          </a:xfrm>
        </p:spPr>
        <p:txBody>
          <a:bodyPr>
            <a:normAutofit/>
          </a:bodyPr>
          <a:lstStyle/>
          <a:p>
            <a:pPr marL="0" indent="0" algn="ctr">
              <a:buNone/>
            </a:pPr>
            <a:r>
              <a:rPr lang="en-US" dirty="0" smtClean="0"/>
              <a:t>E.g. Interference Alignment</a:t>
            </a:r>
            <a:endParaRPr lang="en-US" dirty="0"/>
          </a:p>
          <a:p>
            <a:pPr marL="0" indent="0" algn="ctr">
              <a:buNone/>
            </a:pPr>
            <a:r>
              <a:rPr lang="en-US" dirty="0" smtClean="0"/>
              <a:t>	</a:t>
            </a:r>
          </a:p>
          <a:p>
            <a:pPr marL="0" indent="0" algn="ctr">
              <a:buNone/>
            </a:pPr>
            <a:endParaRPr lang="en-US" dirty="0" smtClean="0"/>
          </a:p>
          <a:p>
            <a:pPr marL="0" indent="0" algn="ctr">
              <a:buNone/>
            </a:pPr>
            <a:endParaRPr lang="en-US" dirty="0"/>
          </a:p>
          <a:p>
            <a:pPr marL="0" indent="0" algn="ctr">
              <a:buNone/>
            </a:pPr>
            <a:endParaRPr lang="en-US" dirty="0" smtClean="0"/>
          </a:p>
          <a:p>
            <a:pPr marL="0" indent="0" algn="ctr">
              <a:buNone/>
            </a:pPr>
            <a:endParaRPr lang="en-US" dirty="0" smtClean="0"/>
          </a:p>
          <a:p>
            <a:pPr marL="0" indent="0" algn="ctr">
              <a:buNone/>
            </a:pPr>
            <a:endParaRPr lang="en-US" dirty="0"/>
          </a:p>
          <a:p>
            <a:pPr marL="0" indent="0" algn="ctr">
              <a:buNone/>
            </a:pPr>
            <a:r>
              <a:rPr lang="en-US" dirty="0" smtClean="0">
                <a:solidFill>
                  <a:srgbClr val="0000FF"/>
                </a:solidFill>
              </a:rPr>
              <a:t>	Significant gains in throughput</a:t>
            </a:r>
            <a:endParaRPr lang="en-US" dirty="0">
              <a:solidFill>
                <a:srgbClr val="0000FF"/>
              </a:solidFill>
            </a:endParaRPr>
          </a:p>
        </p:txBody>
      </p:sp>
      <p:pic>
        <p:nvPicPr>
          <p:cNvPr id="7" name="Picture 6"/>
          <p:cNvPicPr>
            <a:picLocks noChangeAspect="1"/>
          </p:cNvPicPr>
          <p:nvPr/>
        </p:nvPicPr>
        <p:blipFill>
          <a:blip r:embed="rId3"/>
          <a:stretch>
            <a:fillRect/>
          </a:stretch>
        </p:blipFill>
        <p:spPr>
          <a:xfrm>
            <a:off x="2224229" y="2666159"/>
            <a:ext cx="1186155" cy="783803"/>
          </a:xfrm>
          <a:prstGeom prst="rect">
            <a:avLst/>
          </a:prstGeom>
        </p:spPr>
      </p:pic>
      <p:pic>
        <p:nvPicPr>
          <p:cNvPr id="10" name="Picture 9"/>
          <p:cNvPicPr>
            <a:picLocks noChangeAspect="1"/>
          </p:cNvPicPr>
          <p:nvPr/>
        </p:nvPicPr>
        <p:blipFill>
          <a:blip r:embed="rId4"/>
          <a:srcRect r="58571" b="6522"/>
          <a:stretch>
            <a:fillRect/>
          </a:stretch>
        </p:blipFill>
        <p:spPr>
          <a:xfrm>
            <a:off x="3915387" y="3961559"/>
            <a:ext cx="1498737" cy="1481510"/>
          </a:xfrm>
          <a:prstGeom prst="rect">
            <a:avLst/>
          </a:prstGeom>
        </p:spPr>
      </p:pic>
      <p:pic>
        <p:nvPicPr>
          <p:cNvPr id="11" name="Picture 10"/>
          <p:cNvPicPr>
            <a:picLocks noChangeAspect="1"/>
          </p:cNvPicPr>
          <p:nvPr/>
        </p:nvPicPr>
        <p:blipFill>
          <a:blip r:embed="rId5"/>
          <a:stretch>
            <a:fillRect/>
          </a:stretch>
        </p:blipFill>
        <p:spPr>
          <a:xfrm>
            <a:off x="3913154" y="3762931"/>
            <a:ext cx="1365504" cy="1113028"/>
          </a:xfrm>
          <a:prstGeom prst="rect">
            <a:avLst/>
          </a:prstGeom>
        </p:spPr>
      </p:pic>
      <p:pic>
        <p:nvPicPr>
          <p:cNvPr id="12" name="Picture 11"/>
          <p:cNvPicPr>
            <a:picLocks noChangeAspect="1"/>
          </p:cNvPicPr>
          <p:nvPr/>
        </p:nvPicPr>
        <p:blipFill>
          <a:blip r:embed="rId6"/>
          <a:srcRect t="11774" b="14000"/>
          <a:stretch>
            <a:fillRect/>
          </a:stretch>
        </p:blipFill>
        <p:spPr>
          <a:xfrm>
            <a:off x="5784879" y="2519107"/>
            <a:ext cx="1472614" cy="1093061"/>
          </a:xfrm>
          <a:prstGeom prst="rect">
            <a:avLst/>
          </a:prstGeom>
        </p:spPr>
      </p:pic>
      <p:pic>
        <p:nvPicPr>
          <p:cNvPr id="4" name="Picture 3"/>
          <p:cNvPicPr>
            <a:picLocks noChangeAspect="1"/>
          </p:cNvPicPr>
          <p:nvPr/>
        </p:nvPicPr>
        <p:blipFill>
          <a:blip r:embed="rId7">
            <a:extLst>
              <a:ext uri="{BEBA8EAE-BF5A-486C-A8C5-ECC9F3942E4B}">
                <a14:imgProps xmlns:a14="http://schemas.microsoft.com/office/drawing/2010/main">
                  <a14:imgLayer r:embed="rId8">
                    <a14:imgEffect>
                      <a14:backgroundRemoval t="0" b="92416" l="1767" r="100000">
                        <a14:foregroundMark x1="20495" y1="69382" x2="20495" y2="69382"/>
                      </a14:backgroundRemoval>
                    </a14:imgEffect>
                  </a14:imgLayer>
                </a14:imgProps>
              </a:ext>
            </a:extLst>
          </a:blip>
          <a:stretch>
            <a:fillRect/>
          </a:stretch>
        </p:blipFill>
        <p:spPr>
          <a:xfrm>
            <a:off x="5988902" y="4172401"/>
            <a:ext cx="2020219" cy="1270668"/>
          </a:xfrm>
          <a:prstGeom prst="rect">
            <a:avLst/>
          </a:prstGeom>
        </p:spPr>
      </p:pic>
      <p:pic>
        <p:nvPicPr>
          <p:cNvPr id="13" name="Picture 12"/>
          <p:cNvPicPr>
            <a:picLocks noChangeAspect="1"/>
          </p:cNvPicPr>
          <p:nvPr/>
        </p:nvPicPr>
        <p:blipFill>
          <a:blip r:embed="rId9"/>
          <a:stretch>
            <a:fillRect/>
          </a:stretch>
        </p:blipFill>
        <p:spPr>
          <a:xfrm>
            <a:off x="1179763" y="3961559"/>
            <a:ext cx="1779729" cy="1254024"/>
          </a:xfrm>
          <a:prstGeom prst="rect">
            <a:avLst/>
          </a:prstGeom>
        </p:spPr>
      </p:pic>
      <p:pic>
        <p:nvPicPr>
          <p:cNvPr id="14" name="Picture 13"/>
          <p:cNvPicPr>
            <a:picLocks noChangeAspect="1"/>
          </p:cNvPicPr>
          <p:nvPr/>
        </p:nvPicPr>
        <p:blipFill rotWithShape="1">
          <a:blip r:embed="rId10">
            <a:extLst>
              <a:ext uri="{BEBA8EAE-BF5A-486C-A8C5-ECC9F3942E4B}">
                <a14:imgProps xmlns:a14="http://schemas.microsoft.com/office/drawing/2010/main">
                  <a14:imgLayer r:embed="rId11">
                    <a14:imgEffect>
                      <a14:backgroundRemoval t="4862" b="43757" l="68239" r="96471">
                        <a14:foregroundMark x1="79121" y1="28721" x2="79121" y2="28721"/>
                        <a14:foregroundMark x1="73516" y1="36554" x2="73516" y2="36554"/>
                      </a14:backgroundRemoval>
                    </a14:imgEffect>
                  </a14:imgLayer>
                </a14:imgProps>
              </a:ext>
            </a:extLst>
          </a:blip>
          <a:srcRect l="64710" b="51381"/>
          <a:stretch/>
        </p:blipFill>
        <p:spPr>
          <a:xfrm rot="9249930">
            <a:off x="1818760" y="3464832"/>
            <a:ext cx="491422" cy="569891"/>
          </a:xfrm>
          <a:prstGeom prst="rect">
            <a:avLst/>
          </a:prstGeom>
        </p:spPr>
      </p:pic>
      <p:pic>
        <p:nvPicPr>
          <p:cNvPr id="16" name="Picture 15"/>
          <p:cNvPicPr>
            <a:picLocks noChangeAspect="1"/>
          </p:cNvPicPr>
          <p:nvPr/>
        </p:nvPicPr>
        <p:blipFill rotWithShape="1">
          <a:blip r:embed="rId10">
            <a:extLst>
              <a:ext uri="{BEBA8EAE-BF5A-486C-A8C5-ECC9F3942E4B}">
                <a14:imgProps xmlns:a14="http://schemas.microsoft.com/office/drawing/2010/main">
                  <a14:imgLayer r:embed="rId12">
                    <a14:imgEffect>
                      <a14:backgroundRemoval t="4862" b="43757" l="68239" r="96471">
                        <a14:foregroundMark x1="79121" y1="28721" x2="79121" y2="28721"/>
                        <a14:foregroundMark x1="73516" y1="36554" x2="73516" y2="36554"/>
                      </a14:backgroundRemoval>
                    </a14:imgEffect>
                  </a14:imgLayer>
                </a14:imgProps>
              </a:ext>
            </a:extLst>
          </a:blip>
          <a:srcRect l="64710" b="51381"/>
          <a:stretch/>
        </p:blipFill>
        <p:spPr>
          <a:xfrm rot="12350070" flipH="1">
            <a:off x="6864002" y="3676613"/>
            <a:ext cx="491422" cy="569891"/>
          </a:xfrm>
          <a:prstGeom prst="rect">
            <a:avLst/>
          </a:prstGeom>
        </p:spPr>
      </p:pic>
    </p:spTree>
    <p:extLst>
      <p:ext uri="{BB962C8B-B14F-4D97-AF65-F5344CB8AC3E}">
        <p14:creationId xmlns:p14="http://schemas.microsoft.com/office/powerpoint/2010/main" val="132551355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Indoor Environments Rich in Multipath</a:t>
            </a:r>
            <a:endParaRPr lang="en-US" dirty="0"/>
          </a:p>
        </p:txBody>
      </p:sp>
      <p:sp>
        <p:nvSpPr>
          <p:cNvPr id="52" name="TextBox 51"/>
          <p:cNvSpPr txBox="1"/>
          <p:nvPr/>
        </p:nvSpPr>
        <p:spPr>
          <a:xfrm>
            <a:off x="1019430" y="5688888"/>
            <a:ext cx="1863260" cy="954107"/>
          </a:xfrm>
          <a:prstGeom prst="rect">
            <a:avLst/>
          </a:prstGeom>
          <a:noFill/>
        </p:spPr>
        <p:txBody>
          <a:bodyPr wrap="none" rtlCol="0">
            <a:spAutoFit/>
          </a:bodyPr>
          <a:lstStyle/>
          <a:p>
            <a:pPr algn="ctr"/>
            <a:r>
              <a:rPr lang="en-US" sz="2800" dirty="0">
                <a:solidFill>
                  <a:srgbClr val="0000FF"/>
                </a:solidFill>
              </a:rPr>
              <a:t>Paths </a:t>
            </a:r>
            <a:r>
              <a:rPr lang="en-US" sz="2800" dirty="0" smtClean="0">
                <a:solidFill>
                  <a:srgbClr val="0000FF"/>
                </a:solidFill>
              </a:rPr>
              <a:t>differ</a:t>
            </a:r>
          </a:p>
          <a:p>
            <a:pPr algn="ctr"/>
            <a:r>
              <a:rPr lang="en-US" sz="2800" dirty="0" smtClean="0">
                <a:solidFill>
                  <a:srgbClr val="0000FF"/>
                </a:solidFill>
              </a:rPr>
              <a:t> </a:t>
            </a:r>
            <a:r>
              <a:rPr lang="en-US" sz="2800" dirty="0">
                <a:solidFill>
                  <a:srgbClr val="0000FF"/>
                </a:solidFill>
              </a:rPr>
              <a:t>by extra 2”</a:t>
            </a:r>
          </a:p>
        </p:txBody>
      </p:sp>
      <p:sp>
        <p:nvSpPr>
          <p:cNvPr id="53" name="Content Placeholder 2"/>
          <p:cNvSpPr>
            <a:spLocks noGrp="1"/>
          </p:cNvSpPr>
          <p:nvPr>
            <p:ph idx="1"/>
          </p:nvPr>
        </p:nvSpPr>
        <p:spPr>
          <a:xfrm>
            <a:off x="3092824" y="1600200"/>
            <a:ext cx="6132456" cy="4932680"/>
          </a:xfrm>
        </p:spPr>
        <p:txBody>
          <a:bodyPr>
            <a:normAutofit/>
          </a:bodyPr>
          <a:lstStyle/>
          <a:p>
            <a:r>
              <a:rPr lang="en-US" sz="3000" dirty="0" smtClean="0"/>
              <a:t>Paths combine constructively or destructively based on phase</a:t>
            </a:r>
            <a:endParaRPr lang="en-US" sz="3000" baseline="-25000" dirty="0" smtClean="0"/>
          </a:p>
          <a:p>
            <a:endParaRPr lang="en-US" sz="3000" baseline="-25000" dirty="0"/>
          </a:p>
          <a:p>
            <a:r>
              <a:rPr lang="en-US" sz="3000" dirty="0" smtClean="0"/>
              <a:t>For Wi-Fi, 2” ≈ </a:t>
            </a:r>
            <a:r>
              <a:rPr lang="en-US" sz="3000" dirty="0" err="1" smtClean="0"/>
              <a:t>λ</a:t>
            </a:r>
            <a:r>
              <a:rPr lang="en-US" sz="3000" dirty="0" smtClean="0"/>
              <a:t>/2</a:t>
            </a:r>
          </a:p>
          <a:p>
            <a:pPr marL="0" indent="0">
              <a:buNone/>
            </a:pPr>
            <a:endParaRPr lang="en-US" sz="3000" dirty="0" smtClean="0"/>
          </a:p>
          <a:p>
            <a:pPr marL="0" indent="0">
              <a:buNone/>
            </a:pPr>
            <a:endParaRPr lang="en-US" sz="3000" dirty="0" smtClean="0"/>
          </a:p>
          <a:p>
            <a:pPr marL="0" indent="0">
              <a:buNone/>
            </a:pPr>
            <a:endParaRPr lang="en-US" sz="3000" dirty="0"/>
          </a:p>
          <a:p>
            <a:pPr marL="0" indent="0">
              <a:buNone/>
            </a:pPr>
            <a:endParaRPr lang="en-US" sz="3000" dirty="0"/>
          </a:p>
          <a:p>
            <a:pPr marL="0" indent="0">
              <a:buNone/>
            </a:pPr>
            <a:endParaRPr lang="en-US" sz="3000" dirty="0"/>
          </a:p>
          <a:p>
            <a:endParaRPr lang="en-US" sz="3000" dirty="0" smtClean="0"/>
          </a:p>
          <a:p>
            <a:endParaRPr lang="en-US" sz="3000" dirty="0"/>
          </a:p>
          <a:p>
            <a:endParaRPr lang="en-US" sz="3000" dirty="0"/>
          </a:p>
        </p:txBody>
      </p:sp>
      <p:cxnSp>
        <p:nvCxnSpPr>
          <p:cNvPr id="106" name="Straight Connector 105"/>
          <p:cNvCxnSpPr/>
          <p:nvPr/>
        </p:nvCxnSpPr>
        <p:spPr>
          <a:xfrm flipH="1">
            <a:off x="3820160" y="4499505"/>
            <a:ext cx="3566160" cy="0"/>
          </a:xfrm>
          <a:prstGeom prst="line">
            <a:avLst/>
          </a:prstGeom>
          <a:ln w="19050" cmpd="sng">
            <a:solidFill>
              <a:srgbClr val="000000"/>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7" name="Straight Connector 106"/>
          <p:cNvCxnSpPr/>
          <p:nvPr/>
        </p:nvCxnSpPr>
        <p:spPr>
          <a:xfrm flipV="1">
            <a:off x="3820160" y="3695106"/>
            <a:ext cx="0" cy="1376461"/>
          </a:xfrm>
          <a:prstGeom prst="line">
            <a:avLst/>
          </a:prstGeom>
          <a:ln w="19050" cmpd="sng">
            <a:solidFill>
              <a:srgbClr val="000000"/>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08" name="Straight Connector 107"/>
          <p:cNvCxnSpPr/>
          <p:nvPr/>
        </p:nvCxnSpPr>
        <p:spPr>
          <a:xfrm flipV="1">
            <a:off x="5867400" y="3712461"/>
            <a:ext cx="0" cy="1376461"/>
          </a:xfrm>
          <a:prstGeom prst="line">
            <a:avLst/>
          </a:prstGeom>
          <a:ln w="19050" cmpd="sng">
            <a:solidFill>
              <a:srgbClr val="000000"/>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grpSp>
        <p:nvGrpSpPr>
          <p:cNvPr id="4" name="Group 3"/>
          <p:cNvGrpSpPr/>
          <p:nvPr/>
        </p:nvGrpSpPr>
        <p:grpSpPr>
          <a:xfrm>
            <a:off x="3820160" y="3973742"/>
            <a:ext cx="2057400" cy="1471553"/>
            <a:chOff x="3820160" y="3973742"/>
            <a:chExt cx="2057400" cy="1471553"/>
          </a:xfrm>
        </p:grpSpPr>
        <p:cxnSp>
          <p:nvCxnSpPr>
            <p:cNvPr id="105" name="Curved Connector 104"/>
            <p:cNvCxnSpPr/>
            <p:nvPr/>
          </p:nvCxnSpPr>
          <p:spPr>
            <a:xfrm flipH="1">
              <a:off x="4848860" y="3973742"/>
              <a:ext cx="1028700" cy="860223"/>
            </a:xfrm>
            <a:prstGeom prst="curvedConnector3">
              <a:avLst>
                <a:gd name="adj1" fmla="val 50000"/>
              </a:avLst>
            </a:prstGeom>
            <a:ln>
              <a:solidFill>
                <a:srgbClr val="000090"/>
              </a:solidFill>
              <a:headEnd type="none"/>
              <a:tailEnd type="none"/>
            </a:ln>
            <a:effectLst/>
          </p:spPr>
          <p:style>
            <a:lnRef idx="2">
              <a:schemeClr val="accent1"/>
            </a:lnRef>
            <a:fillRef idx="0">
              <a:schemeClr val="accent1"/>
            </a:fillRef>
            <a:effectRef idx="1">
              <a:schemeClr val="accent1"/>
            </a:effectRef>
            <a:fontRef idx="minor">
              <a:schemeClr val="tx1"/>
            </a:fontRef>
          </p:style>
        </p:cxnSp>
        <p:grpSp>
          <p:nvGrpSpPr>
            <p:cNvPr id="3" name="Group 2"/>
            <p:cNvGrpSpPr/>
            <p:nvPr/>
          </p:nvGrpSpPr>
          <p:grpSpPr>
            <a:xfrm>
              <a:off x="3820160" y="3973742"/>
              <a:ext cx="2057400" cy="1471553"/>
              <a:chOff x="3820160" y="3973742"/>
              <a:chExt cx="2057400" cy="1471553"/>
            </a:xfrm>
          </p:grpSpPr>
          <p:cxnSp>
            <p:nvCxnSpPr>
              <p:cNvPr id="104" name="Curved Connector 103"/>
              <p:cNvCxnSpPr/>
              <p:nvPr/>
            </p:nvCxnSpPr>
            <p:spPr>
              <a:xfrm>
                <a:off x="3820160" y="3973742"/>
                <a:ext cx="1028700" cy="860223"/>
              </a:xfrm>
              <a:prstGeom prst="curvedConnector3">
                <a:avLst>
                  <a:gd name="adj1" fmla="val 50000"/>
                </a:avLst>
              </a:prstGeom>
              <a:ln>
                <a:solidFill>
                  <a:srgbClr val="000090"/>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09" name="Straight Connector 108"/>
              <p:cNvCxnSpPr/>
              <p:nvPr/>
            </p:nvCxnSpPr>
            <p:spPr>
              <a:xfrm flipH="1">
                <a:off x="3820160" y="4991725"/>
                <a:ext cx="2057400" cy="0"/>
              </a:xfrm>
              <a:prstGeom prst="line">
                <a:avLst/>
              </a:prstGeom>
              <a:ln w="19050" cmpd="sng">
                <a:solidFill>
                  <a:srgbClr val="000000"/>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110" name="TextBox 109"/>
              <p:cNvSpPr txBox="1"/>
              <p:nvPr/>
            </p:nvSpPr>
            <p:spPr>
              <a:xfrm>
                <a:off x="4683760" y="4922075"/>
                <a:ext cx="363701" cy="523220"/>
              </a:xfrm>
              <a:prstGeom prst="rect">
                <a:avLst/>
              </a:prstGeom>
              <a:noFill/>
            </p:spPr>
            <p:txBody>
              <a:bodyPr wrap="none" rtlCol="0">
                <a:spAutoFit/>
              </a:bodyPr>
              <a:lstStyle/>
              <a:p>
                <a:r>
                  <a:rPr lang="en-US" sz="2800" dirty="0" err="1" smtClean="0"/>
                  <a:t>λ</a:t>
                </a:r>
                <a:endParaRPr lang="en-US" sz="2800" dirty="0"/>
              </a:p>
            </p:txBody>
          </p:sp>
        </p:grpSp>
      </p:grpSp>
      <p:sp>
        <p:nvSpPr>
          <p:cNvPr id="111" name="TextBox 110"/>
          <p:cNvSpPr txBox="1"/>
          <p:nvPr/>
        </p:nvSpPr>
        <p:spPr>
          <a:xfrm>
            <a:off x="3657272" y="5038122"/>
            <a:ext cx="444954" cy="461665"/>
          </a:xfrm>
          <a:prstGeom prst="rect">
            <a:avLst/>
          </a:prstGeom>
          <a:noFill/>
        </p:spPr>
        <p:txBody>
          <a:bodyPr wrap="none" rtlCol="0">
            <a:spAutoFit/>
          </a:bodyPr>
          <a:lstStyle/>
          <a:p>
            <a:r>
              <a:rPr lang="en-US" sz="2400" dirty="0" smtClean="0"/>
              <a:t>0°</a:t>
            </a:r>
            <a:endParaRPr lang="en-US" sz="2400" dirty="0"/>
          </a:p>
        </p:txBody>
      </p:sp>
      <p:sp>
        <p:nvSpPr>
          <p:cNvPr id="112" name="TextBox 111"/>
          <p:cNvSpPr txBox="1"/>
          <p:nvPr/>
        </p:nvSpPr>
        <p:spPr>
          <a:xfrm>
            <a:off x="5532681" y="5038122"/>
            <a:ext cx="756938" cy="461665"/>
          </a:xfrm>
          <a:prstGeom prst="rect">
            <a:avLst/>
          </a:prstGeom>
          <a:noFill/>
        </p:spPr>
        <p:txBody>
          <a:bodyPr wrap="none" rtlCol="0">
            <a:spAutoFit/>
          </a:bodyPr>
          <a:lstStyle/>
          <a:p>
            <a:r>
              <a:rPr lang="en-US" sz="2400" dirty="0" smtClean="0"/>
              <a:t>360°</a:t>
            </a:r>
            <a:endParaRPr lang="en-US" sz="2400" dirty="0"/>
          </a:p>
        </p:txBody>
      </p:sp>
      <p:grpSp>
        <p:nvGrpSpPr>
          <p:cNvPr id="71" name="Group 70"/>
          <p:cNvGrpSpPr/>
          <p:nvPr/>
        </p:nvGrpSpPr>
        <p:grpSpPr>
          <a:xfrm>
            <a:off x="592993" y="3584129"/>
            <a:ext cx="137845" cy="1399440"/>
            <a:chOff x="538787" y="2729280"/>
            <a:chExt cx="162407" cy="1399440"/>
          </a:xfrm>
        </p:grpSpPr>
        <p:cxnSp>
          <p:nvCxnSpPr>
            <p:cNvPr id="73" name="Straight Connector 72"/>
            <p:cNvCxnSpPr/>
            <p:nvPr/>
          </p:nvCxnSpPr>
          <p:spPr>
            <a:xfrm>
              <a:off x="675793" y="2729280"/>
              <a:ext cx="23091" cy="139944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flipH="1">
              <a:off x="541097" y="2866286"/>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flipH="1">
              <a:off x="538787" y="3018686"/>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flipH="1">
              <a:off x="548794" y="3177243"/>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flipH="1">
              <a:off x="546484" y="3329643"/>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flipH="1">
              <a:off x="551104" y="3475181"/>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flipH="1">
              <a:off x="548794" y="3627581"/>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flipH="1">
              <a:off x="558801" y="3786138"/>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flipH="1">
              <a:off x="556491" y="3938538"/>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grpSp>
      <p:grpSp>
        <p:nvGrpSpPr>
          <p:cNvPr id="82" name="Group 81"/>
          <p:cNvGrpSpPr/>
          <p:nvPr/>
        </p:nvGrpSpPr>
        <p:grpSpPr>
          <a:xfrm rot="293813">
            <a:off x="1888592" y="3329598"/>
            <a:ext cx="331309" cy="1668354"/>
            <a:chOff x="1789510" y="2471487"/>
            <a:chExt cx="331309" cy="1668354"/>
          </a:xfrm>
        </p:grpSpPr>
        <p:grpSp>
          <p:nvGrpSpPr>
            <p:cNvPr id="83" name="Group 82"/>
            <p:cNvGrpSpPr/>
            <p:nvPr/>
          </p:nvGrpSpPr>
          <p:grpSpPr>
            <a:xfrm>
              <a:off x="1789510" y="2471487"/>
              <a:ext cx="245136" cy="1668354"/>
              <a:chOff x="1789510" y="2471487"/>
              <a:chExt cx="245136" cy="1668354"/>
            </a:xfrm>
          </p:grpSpPr>
          <p:cxnSp>
            <p:nvCxnSpPr>
              <p:cNvPr id="85" name="Straight Connector 84"/>
              <p:cNvCxnSpPr/>
              <p:nvPr/>
            </p:nvCxnSpPr>
            <p:spPr>
              <a:xfrm rot="21306187" flipH="1">
                <a:off x="1789510" y="2471487"/>
                <a:ext cx="245136" cy="1668354"/>
              </a:xfrm>
              <a:prstGeom prst="line">
                <a:avLst/>
              </a:prstGeom>
              <a:ln w="19050" cmpd="sng">
                <a:solidFill>
                  <a:srgbClr val="000000"/>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rot="21306187" flipH="1">
                <a:off x="1890713" y="3354207"/>
                <a:ext cx="24630" cy="219788"/>
              </a:xfrm>
              <a:prstGeom prst="line">
                <a:avLst/>
              </a:prstGeom>
              <a:ln w="6350" cmpd="sng">
                <a:solidFill>
                  <a:srgbClr val="000000"/>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84" name="TextBox 83"/>
            <p:cNvSpPr txBox="1"/>
            <p:nvPr/>
          </p:nvSpPr>
          <p:spPr>
            <a:xfrm>
              <a:off x="1936153" y="2985744"/>
              <a:ext cx="184666" cy="276999"/>
            </a:xfrm>
            <a:prstGeom prst="rect">
              <a:avLst/>
            </a:prstGeom>
            <a:noFill/>
          </p:spPr>
          <p:txBody>
            <a:bodyPr wrap="none" rtlCol="0">
              <a:spAutoFit/>
            </a:bodyPr>
            <a:lstStyle/>
            <a:p>
              <a:endParaRPr lang="en-US" baseline="-25000" dirty="0"/>
            </a:p>
          </p:txBody>
        </p:sp>
      </p:grpSp>
      <p:grpSp>
        <p:nvGrpSpPr>
          <p:cNvPr id="87" name="Group 86"/>
          <p:cNvGrpSpPr/>
          <p:nvPr/>
        </p:nvGrpSpPr>
        <p:grpSpPr>
          <a:xfrm>
            <a:off x="730838" y="3331140"/>
            <a:ext cx="1403048" cy="1670967"/>
            <a:chOff x="701194" y="2476291"/>
            <a:chExt cx="1403048" cy="1670967"/>
          </a:xfrm>
        </p:grpSpPr>
        <p:grpSp>
          <p:nvGrpSpPr>
            <p:cNvPr id="88" name="Group 87"/>
            <p:cNvGrpSpPr/>
            <p:nvPr/>
          </p:nvGrpSpPr>
          <p:grpSpPr>
            <a:xfrm>
              <a:off x="701194" y="2476291"/>
              <a:ext cx="1403048" cy="1670967"/>
              <a:chOff x="701194" y="2476291"/>
              <a:chExt cx="1403048" cy="1670967"/>
            </a:xfrm>
          </p:grpSpPr>
          <p:grpSp>
            <p:nvGrpSpPr>
              <p:cNvPr id="90" name="Group 89"/>
              <p:cNvGrpSpPr/>
              <p:nvPr/>
            </p:nvGrpSpPr>
            <p:grpSpPr>
              <a:xfrm>
                <a:off x="701194" y="2476291"/>
                <a:ext cx="1403048" cy="1670967"/>
                <a:chOff x="701194" y="2476291"/>
                <a:chExt cx="1403048" cy="1670967"/>
              </a:xfrm>
            </p:grpSpPr>
            <p:cxnSp>
              <p:nvCxnSpPr>
                <p:cNvPr id="93" name="Straight Connector 92"/>
                <p:cNvCxnSpPr/>
                <p:nvPr/>
              </p:nvCxnSpPr>
              <p:spPr>
                <a:xfrm flipH="1">
                  <a:off x="706264" y="2476291"/>
                  <a:ext cx="1397978" cy="957696"/>
                </a:xfrm>
                <a:prstGeom prst="line">
                  <a:avLst/>
                </a:prstGeom>
                <a:ln w="19050" cmpd="sng">
                  <a:solidFill>
                    <a:srgbClr val="000000"/>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flipH="1" flipV="1">
                  <a:off x="701194" y="3429000"/>
                  <a:ext cx="1159971" cy="718258"/>
                </a:xfrm>
                <a:prstGeom prst="line">
                  <a:avLst/>
                </a:prstGeom>
                <a:ln w="19050" cmpd="sng">
                  <a:solidFill>
                    <a:srgbClr val="000000"/>
                  </a:solidFill>
                  <a:headEnd type="none"/>
                  <a:tailEnd type="none"/>
                </a:ln>
                <a:effectLst/>
              </p:spPr>
              <p:style>
                <a:lnRef idx="2">
                  <a:schemeClr val="accent1"/>
                </a:lnRef>
                <a:fillRef idx="0">
                  <a:schemeClr val="accent1"/>
                </a:fillRef>
                <a:effectRef idx="1">
                  <a:schemeClr val="accent1"/>
                </a:effectRef>
                <a:fontRef idx="minor">
                  <a:schemeClr val="tx1"/>
                </a:fontRef>
              </p:style>
            </p:cxnSp>
          </p:grpSp>
          <p:cxnSp>
            <p:nvCxnSpPr>
              <p:cNvPr id="91" name="Straight Connector 90"/>
              <p:cNvCxnSpPr/>
              <p:nvPr/>
            </p:nvCxnSpPr>
            <p:spPr>
              <a:xfrm flipH="1">
                <a:off x="1099275" y="2971527"/>
                <a:ext cx="281703" cy="192438"/>
              </a:xfrm>
              <a:prstGeom prst="line">
                <a:avLst/>
              </a:prstGeom>
              <a:ln w="6350" cmpd="sng">
                <a:solidFill>
                  <a:srgbClr val="000000"/>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a:off x="1326030" y="3819035"/>
                <a:ext cx="192063" cy="113596"/>
              </a:xfrm>
              <a:prstGeom prst="line">
                <a:avLst/>
              </a:prstGeom>
              <a:ln w="6350" cmpd="sng">
                <a:solidFill>
                  <a:srgbClr val="000000"/>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89" name="TextBox 88"/>
            <p:cNvSpPr txBox="1"/>
            <p:nvPr/>
          </p:nvSpPr>
          <p:spPr>
            <a:xfrm>
              <a:off x="847912" y="3202896"/>
              <a:ext cx="184666" cy="276999"/>
            </a:xfrm>
            <a:prstGeom prst="rect">
              <a:avLst/>
            </a:prstGeom>
            <a:noFill/>
          </p:spPr>
          <p:txBody>
            <a:bodyPr wrap="none" rtlCol="0">
              <a:spAutoFit/>
            </a:bodyPr>
            <a:lstStyle/>
            <a:p>
              <a:endParaRPr lang="en-US" baseline="-25000" dirty="0"/>
            </a:p>
          </p:txBody>
        </p:sp>
      </p:grpSp>
      <p:sp>
        <p:nvSpPr>
          <p:cNvPr id="96" name="Isosceles Triangle 114"/>
          <p:cNvSpPr/>
          <p:nvPr/>
        </p:nvSpPr>
        <p:spPr>
          <a:xfrm rot="10800000" flipV="1">
            <a:off x="1160361" y="3228749"/>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7" name="102 Grupo"/>
          <p:cNvGrpSpPr/>
          <p:nvPr/>
        </p:nvGrpSpPr>
        <p:grpSpPr>
          <a:xfrm>
            <a:off x="1815089" y="5016439"/>
            <a:ext cx="149977" cy="306351"/>
            <a:chOff x="2251055" y="6011612"/>
            <a:chExt cx="151905" cy="359487"/>
          </a:xfrm>
        </p:grpSpPr>
        <p:sp>
          <p:nvSpPr>
            <p:cNvPr id="98" name="Isosceles Triangle 97"/>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9" name="Straight Connector 98"/>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0" name="Rectangle 99"/>
          <p:cNvSpPr/>
          <p:nvPr/>
        </p:nvSpPr>
        <p:spPr>
          <a:xfrm>
            <a:off x="1410622" y="5338500"/>
            <a:ext cx="967179" cy="407538"/>
          </a:xfrm>
          <a:prstGeom prst="rect">
            <a:avLst/>
          </a:prstGeom>
          <a:solidFill>
            <a:schemeClr val="accent2">
              <a:lumMod val="60000"/>
              <a:lumOff val="40000"/>
            </a:schemeClr>
          </a:solid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sp>
        <p:nvSpPr>
          <p:cNvPr id="101" name="TextBox 100"/>
          <p:cNvSpPr txBox="1"/>
          <p:nvPr/>
        </p:nvSpPr>
        <p:spPr>
          <a:xfrm>
            <a:off x="888034" y="3049211"/>
            <a:ext cx="301660" cy="369332"/>
          </a:xfrm>
          <a:prstGeom prst="rect">
            <a:avLst/>
          </a:prstGeom>
          <a:noFill/>
        </p:spPr>
        <p:txBody>
          <a:bodyPr wrap="none" rtlCol="0">
            <a:spAutoFit/>
          </a:bodyPr>
          <a:lstStyle/>
          <a:p>
            <a:r>
              <a:rPr lang="en-US" dirty="0" smtClean="0"/>
              <a:t>1</a:t>
            </a:r>
            <a:endParaRPr lang="en-US" dirty="0"/>
          </a:p>
        </p:txBody>
      </p:sp>
      <p:grpSp>
        <p:nvGrpSpPr>
          <p:cNvPr id="102" name="Group 101"/>
          <p:cNvGrpSpPr/>
          <p:nvPr/>
        </p:nvGrpSpPr>
        <p:grpSpPr>
          <a:xfrm>
            <a:off x="1779420" y="2992669"/>
            <a:ext cx="462558" cy="420025"/>
            <a:chOff x="2125234" y="3640458"/>
            <a:chExt cx="462558" cy="420025"/>
          </a:xfrm>
        </p:grpSpPr>
        <p:cxnSp>
          <p:nvCxnSpPr>
            <p:cNvPr id="103" name="Straight Connector 121"/>
            <p:cNvCxnSpPr/>
            <p:nvPr/>
          </p:nvCxnSpPr>
          <p:spPr>
            <a:xfrm flipH="1">
              <a:off x="2225721" y="364045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13" name="Isosceles Triangle 114"/>
            <p:cNvSpPr/>
            <p:nvPr/>
          </p:nvSpPr>
          <p:spPr>
            <a:xfrm rot="10800000" flipV="1">
              <a:off x="2125234" y="387630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TextBox 113"/>
            <p:cNvSpPr txBox="1"/>
            <p:nvPr/>
          </p:nvSpPr>
          <p:spPr>
            <a:xfrm>
              <a:off x="2286132" y="3691151"/>
              <a:ext cx="301660" cy="369332"/>
            </a:xfrm>
            <a:prstGeom prst="rect">
              <a:avLst/>
            </a:prstGeom>
            <a:noFill/>
          </p:spPr>
          <p:txBody>
            <a:bodyPr wrap="none" rtlCol="0">
              <a:spAutoFit/>
            </a:bodyPr>
            <a:lstStyle/>
            <a:p>
              <a:r>
                <a:rPr lang="en-US" dirty="0" smtClean="0"/>
                <a:t>2</a:t>
              </a:r>
              <a:endParaRPr lang="en-US" dirty="0"/>
            </a:p>
          </p:txBody>
        </p:sp>
      </p:grpSp>
      <p:cxnSp>
        <p:nvCxnSpPr>
          <p:cNvPr id="115" name="Straight Connector 115"/>
          <p:cNvCxnSpPr/>
          <p:nvPr/>
        </p:nvCxnSpPr>
        <p:spPr>
          <a:xfrm flipH="1">
            <a:off x="1260033" y="2977749"/>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16" name="Rounded Rectangle 115"/>
          <p:cNvSpPr/>
          <p:nvPr/>
        </p:nvSpPr>
        <p:spPr>
          <a:xfrm>
            <a:off x="922605" y="2685961"/>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17" name="TextBox 116"/>
          <p:cNvSpPr txBox="1"/>
          <p:nvPr/>
        </p:nvSpPr>
        <p:spPr>
          <a:xfrm>
            <a:off x="922605" y="2685961"/>
            <a:ext cx="1289729" cy="369332"/>
          </a:xfrm>
          <a:prstGeom prst="rect">
            <a:avLst/>
          </a:prstGeom>
          <a:noFill/>
        </p:spPr>
        <p:txBody>
          <a:bodyPr wrap="square" rtlCol="0">
            <a:spAutoFit/>
          </a:bodyPr>
          <a:lstStyle/>
          <a:p>
            <a:pPr algn="ctr"/>
            <a:r>
              <a:rPr lang="en-US" b="1" dirty="0" smtClean="0"/>
              <a:t>AP 1</a:t>
            </a:r>
            <a:endParaRPr lang="en-US" b="1" dirty="0"/>
          </a:p>
        </p:txBody>
      </p:sp>
    </p:spTree>
    <p:extLst>
      <p:ext uri="{BB962C8B-B14F-4D97-AF65-F5344CB8AC3E}">
        <p14:creationId xmlns:p14="http://schemas.microsoft.com/office/powerpoint/2010/main" val="19531312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8.33333E-7 -4.81481E-6 L 0.02431 -4.81481E-6 " pathEditMode="relative" ptsTypes="AA">
                                      <p:cBhvr>
                                        <p:cTn id="6" dur="2000" fill="hold"/>
                                        <p:tgtEl>
                                          <p:spTgt spid="102"/>
                                        </p:tgtEl>
                                        <p:attrNameLst>
                                          <p:attrName>ppt_x</p:attrName>
                                          <p:attrName>ppt_y</p:attrName>
                                        </p:attrNameLst>
                                      </p:cBhvr>
                                    </p:animMotion>
                                  </p:childTnLst>
                                </p:cTn>
                              </p:par>
                            </p:childTnLst>
                          </p:cTn>
                        </p:par>
                        <p:par>
                          <p:cTn id="7" fill="hold">
                            <p:stCondLst>
                              <p:cond delay="2000"/>
                            </p:stCondLst>
                            <p:childTnLst>
                              <p:par>
                                <p:cTn id="8" presetID="1" presetClass="entr" presetSubtype="0" fill="hold" nodeType="afterEffect">
                                  <p:stCondLst>
                                    <p:cond delay="0"/>
                                  </p:stCondLst>
                                  <p:childTnLst>
                                    <p:set>
                                      <p:cBhvr>
                                        <p:cTn id="9" dur="1" fill="hold">
                                          <p:stCondLst>
                                            <p:cond delay="0"/>
                                          </p:stCondLst>
                                        </p:cTn>
                                        <p:tgtEl>
                                          <p:spTgt spid="87"/>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grpId="0" nodeType="after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childTnLst>
                          </p:cTn>
                        </p:par>
                        <p:par>
                          <p:cTn id="13" fill="hold">
                            <p:stCondLst>
                              <p:cond delay="2000"/>
                            </p:stCondLst>
                            <p:childTnLst>
                              <p:par>
                                <p:cTn id="14" presetID="1" presetClass="entr" presetSubtype="0" fill="hold" nodeType="afterEffect">
                                  <p:stCondLst>
                                    <p:cond delay="0"/>
                                  </p:stCondLst>
                                  <p:childTnLst>
                                    <p:set>
                                      <p:cBhvr>
                                        <p:cTn id="15" dur="1" fill="hold">
                                          <p:stCondLst>
                                            <p:cond delay="0"/>
                                          </p:stCondLst>
                                        </p:cTn>
                                        <p:tgtEl>
                                          <p:spTgt spid="8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53">
                                            <p:txEl>
                                              <p:pRg st="2" end="2"/>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07"/>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106"/>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11"/>
                                        </p:tgtEl>
                                        <p:attrNameLst>
                                          <p:attrName>style.visibility</p:attrName>
                                        </p:attrNameLst>
                                      </p:cBhvr>
                                      <p:to>
                                        <p:strVal val="visible"/>
                                      </p:to>
                                    </p:set>
                                  </p:childTnLst>
                                </p:cTn>
                              </p:par>
                              <p:par>
                                <p:cTn id="28" presetID="22" presetClass="entr" presetSubtype="8" fill="hold"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wipe(left)">
                                      <p:cBhvr>
                                        <p:cTn id="30" dur="2000"/>
                                        <p:tgtEl>
                                          <p:spTgt spid="4"/>
                                        </p:tgtEl>
                                      </p:cBhvr>
                                    </p:animEffect>
                                  </p:childTnLst>
                                </p:cTn>
                              </p:par>
                            </p:childTnLst>
                          </p:cTn>
                        </p:par>
                        <p:par>
                          <p:cTn id="31" fill="hold">
                            <p:stCondLst>
                              <p:cond delay="2000"/>
                            </p:stCondLst>
                            <p:childTnLst>
                              <p:par>
                                <p:cTn id="32" presetID="1" presetClass="entr" presetSubtype="0" fill="hold" nodeType="afterEffect">
                                  <p:stCondLst>
                                    <p:cond delay="0"/>
                                  </p:stCondLst>
                                  <p:childTnLst>
                                    <p:set>
                                      <p:cBhvr>
                                        <p:cTn id="33" dur="1" fill="hold">
                                          <p:stCondLst>
                                            <p:cond delay="0"/>
                                          </p:stCondLst>
                                        </p:cTn>
                                        <p:tgtEl>
                                          <p:spTgt spid="108"/>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111" grpId="0"/>
      <p:bldP spid="11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Indoor Environments Rich in Multipath</a:t>
            </a:r>
            <a:endParaRPr lang="en-US" dirty="0"/>
          </a:p>
        </p:txBody>
      </p:sp>
      <p:sp>
        <p:nvSpPr>
          <p:cNvPr id="53" name="Content Placeholder 2"/>
          <p:cNvSpPr>
            <a:spLocks noGrp="1"/>
          </p:cNvSpPr>
          <p:nvPr>
            <p:ph idx="1"/>
          </p:nvPr>
        </p:nvSpPr>
        <p:spPr>
          <a:xfrm>
            <a:off x="3092824" y="1600200"/>
            <a:ext cx="6132456" cy="4932680"/>
          </a:xfrm>
        </p:spPr>
        <p:txBody>
          <a:bodyPr>
            <a:normAutofit/>
          </a:bodyPr>
          <a:lstStyle/>
          <a:p>
            <a:r>
              <a:rPr lang="en-US" sz="3000" dirty="0" smtClean="0"/>
              <a:t>Paths combine constructively or destructively based on phase</a:t>
            </a:r>
            <a:endParaRPr lang="en-US" sz="3000" baseline="-25000" dirty="0" smtClean="0"/>
          </a:p>
          <a:p>
            <a:endParaRPr lang="en-US" sz="3000" baseline="-25000" dirty="0"/>
          </a:p>
          <a:p>
            <a:r>
              <a:rPr lang="en-US" sz="3000" dirty="0" smtClean="0"/>
              <a:t>For Wi-Fi, 2” ≈ </a:t>
            </a:r>
            <a:r>
              <a:rPr lang="en-US" sz="3000" dirty="0" err="1" smtClean="0"/>
              <a:t>λ</a:t>
            </a:r>
            <a:r>
              <a:rPr lang="en-US" sz="3000" dirty="0" smtClean="0"/>
              <a:t>/2</a:t>
            </a:r>
          </a:p>
          <a:p>
            <a:endParaRPr lang="en-US" sz="3000" dirty="0"/>
          </a:p>
          <a:p>
            <a:endParaRPr lang="en-US" sz="3000" dirty="0" smtClean="0"/>
          </a:p>
          <a:p>
            <a:endParaRPr lang="en-US" sz="3000" dirty="0"/>
          </a:p>
          <a:p>
            <a:endParaRPr lang="en-US" sz="3000" dirty="0" smtClean="0"/>
          </a:p>
          <a:p>
            <a:r>
              <a:rPr lang="en-US" sz="3000" dirty="0" smtClean="0"/>
              <a:t>In-phase paths now out-of-phase!</a:t>
            </a:r>
          </a:p>
          <a:p>
            <a:pPr marL="0" indent="0">
              <a:buNone/>
            </a:pPr>
            <a:endParaRPr lang="en-US" sz="3000" dirty="0" smtClean="0"/>
          </a:p>
          <a:p>
            <a:endParaRPr lang="en-US" sz="3000" dirty="0" smtClean="0"/>
          </a:p>
          <a:p>
            <a:endParaRPr lang="en-US" sz="3000" dirty="0"/>
          </a:p>
          <a:p>
            <a:pPr marL="0" indent="0">
              <a:buNone/>
            </a:pPr>
            <a:endParaRPr lang="en-US" sz="3000" dirty="0"/>
          </a:p>
        </p:txBody>
      </p:sp>
      <p:sp>
        <p:nvSpPr>
          <p:cNvPr id="54" name="TextBox 53"/>
          <p:cNvSpPr txBox="1"/>
          <p:nvPr/>
        </p:nvSpPr>
        <p:spPr>
          <a:xfrm>
            <a:off x="261481" y="1581150"/>
            <a:ext cx="2745162" cy="954107"/>
          </a:xfrm>
          <a:prstGeom prst="rect">
            <a:avLst/>
          </a:prstGeom>
          <a:noFill/>
        </p:spPr>
        <p:txBody>
          <a:bodyPr wrap="none" rtlCol="0">
            <a:spAutoFit/>
          </a:bodyPr>
          <a:lstStyle/>
          <a:p>
            <a:pPr algn="ctr"/>
            <a:r>
              <a:rPr lang="en-US" sz="2800" b="1" dirty="0" smtClean="0">
                <a:solidFill>
                  <a:srgbClr val="FF0000"/>
                </a:solidFill>
              </a:rPr>
              <a:t>Low Signal @2 </a:t>
            </a:r>
          </a:p>
          <a:p>
            <a:pPr algn="ctr"/>
            <a:r>
              <a:rPr lang="en-US" sz="2800" b="1" dirty="0" smtClean="0">
                <a:solidFill>
                  <a:srgbClr val="000000"/>
                </a:solidFill>
              </a:rPr>
              <a:t>(good alignment)</a:t>
            </a:r>
            <a:endParaRPr lang="en-US" sz="2800" b="1" dirty="0">
              <a:solidFill>
                <a:srgbClr val="000000"/>
              </a:solidFill>
            </a:endParaRPr>
          </a:p>
        </p:txBody>
      </p:sp>
      <p:cxnSp>
        <p:nvCxnSpPr>
          <p:cNvPr id="64" name="Straight Connector 63"/>
          <p:cNvCxnSpPr/>
          <p:nvPr/>
        </p:nvCxnSpPr>
        <p:spPr>
          <a:xfrm flipH="1">
            <a:off x="3820160" y="4499505"/>
            <a:ext cx="3566160" cy="0"/>
          </a:xfrm>
          <a:prstGeom prst="line">
            <a:avLst/>
          </a:prstGeom>
          <a:ln w="19050" cmpd="sng">
            <a:solidFill>
              <a:srgbClr val="000000"/>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flipV="1">
            <a:off x="3820160" y="3695106"/>
            <a:ext cx="0" cy="1376461"/>
          </a:xfrm>
          <a:prstGeom prst="line">
            <a:avLst/>
          </a:prstGeom>
          <a:ln w="19050" cmpd="sng">
            <a:solidFill>
              <a:srgbClr val="000000"/>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66" name="Straight Connector 65"/>
          <p:cNvCxnSpPr/>
          <p:nvPr/>
        </p:nvCxnSpPr>
        <p:spPr>
          <a:xfrm flipV="1">
            <a:off x="4848860" y="3695106"/>
            <a:ext cx="0" cy="1376461"/>
          </a:xfrm>
          <a:prstGeom prst="line">
            <a:avLst/>
          </a:prstGeom>
          <a:ln w="19050" cmpd="sng">
            <a:solidFill>
              <a:srgbClr val="000000"/>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71" name="TextBox 70"/>
          <p:cNvSpPr txBox="1"/>
          <p:nvPr/>
        </p:nvSpPr>
        <p:spPr>
          <a:xfrm>
            <a:off x="3657272" y="5038122"/>
            <a:ext cx="444954" cy="461665"/>
          </a:xfrm>
          <a:prstGeom prst="rect">
            <a:avLst/>
          </a:prstGeom>
          <a:noFill/>
        </p:spPr>
        <p:txBody>
          <a:bodyPr wrap="none" rtlCol="0">
            <a:spAutoFit/>
          </a:bodyPr>
          <a:lstStyle/>
          <a:p>
            <a:r>
              <a:rPr lang="en-US" sz="2400" dirty="0" smtClean="0"/>
              <a:t>0°</a:t>
            </a:r>
            <a:endParaRPr lang="en-US" sz="2400" dirty="0"/>
          </a:p>
        </p:txBody>
      </p:sp>
      <p:sp>
        <p:nvSpPr>
          <p:cNvPr id="73" name="TextBox 72"/>
          <p:cNvSpPr txBox="1"/>
          <p:nvPr/>
        </p:nvSpPr>
        <p:spPr>
          <a:xfrm>
            <a:off x="4597961" y="5029721"/>
            <a:ext cx="756938" cy="461665"/>
          </a:xfrm>
          <a:prstGeom prst="rect">
            <a:avLst/>
          </a:prstGeom>
          <a:noFill/>
        </p:spPr>
        <p:txBody>
          <a:bodyPr wrap="none" rtlCol="0">
            <a:spAutoFit/>
          </a:bodyPr>
          <a:lstStyle/>
          <a:p>
            <a:r>
              <a:rPr lang="en-US" sz="2400" dirty="0" smtClean="0"/>
              <a:t>180°</a:t>
            </a:r>
            <a:endParaRPr lang="en-US" sz="2400" dirty="0"/>
          </a:p>
        </p:txBody>
      </p:sp>
      <p:grpSp>
        <p:nvGrpSpPr>
          <p:cNvPr id="5" name="Group 4"/>
          <p:cNvGrpSpPr/>
          <p:nvPr/>
        </p:nvGrpSpPr>
        <p:grpSpPr>
          <a:xfrm>
            <a:off x="3820160" y="3973742"/>
            <a:ext cx="1028700" cy="1764304"/>
            <a:chOff x="3820160" y="3973742"/>
            <a:chExt cx="1028700" cy="1764304"/>
          </a:xfrm>
        </p:grpSpPr>
        <p:cxnSp>
          <p:nvCxnSpPr>
            <p:cNvPr id="62" name="Curved Connector 61"/>
            <p:cNvCxnSpPr/>
            <p:nvPr/>
          </p:nvCxnSpPr>
          <p:spPr>
            <a:xfrm>
              <a:off x="3820160" y="3973742"/>
              <a:ext cx="1028700" cy="860223"/>
            </a:xfrm>
            <a:prstGeom prst="curvedConnector3">
              <a:avLst>
                <a:gd name="adj1" fmla="val 50000"/>
              </a:avLst>
            </a:prstGeom>
            <a:ln>
              <a:solidFill>
                <a:srgbClr val="000090"/>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flipH="1">
              <a:off x="3820160" y="4991725"/>
              <a:ext cx="1028700" cy="0"/>
            </a:xfrm>
            <a:prstGeom prst="line">
              <a:avLst/>
            </a:prstGeom>
            <a:ln w="19050" cmpd="sng">
              <a:solidFill>
                <a:srgbClr val="000000"/>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70" name="TextBox 69"/>
            <p:cNvSpPr txBox="1"/>
            <p:nvPr/>
          </p:nvSpPr>
          <p:spPr>
            <a:xfrm>
              <a:off x="4148553" y="4897641"/>
              <a:ext cx="363701" cy="523220"/>
            </a:xfrm>
            <a:prstGeom prst="rect">
              <a:avLst/>
            </a:prstGeom>
            <a:noFill/>
          </p:spPr>
          <p:txBody>
            <a:bodyPr wrap="none" rtlCol="0">
              <a:spAutoFit/>
            </a:bodyPr>
            <a:lstStyle/>
            <a:p>
              <a:r>
                <a:rPr lang="en-US" sz="2800" dirty="0" err="1" smtClean="0"/>
                <a:t>λ</a:t>
              </a:r>
              <a:endParaRPr lang="en-US" sz="2800" dirty="0"/>
            </a:p>
          </p:txBody>
        </p:sp>
        <p:sp>
          <p:nvSpPr>
            <p:cNvPr id="4" name="TextBox 3"/>
            <p:cNvSpPr txBox="1"/>
            <p:nvPr/>
          </p:nvSpPr>
          <p:spPr>
            <a:xfrm>
              <a:off x="4145597" y="5214826"/>
              <a:ext cx="366657" cy="523220"/>
            </a:xfrm>
            <a:prstGeom prst="rect">
              <a:avLst/>
            </a:prstGeom>
            <a:noFill/>
          </p:spPr>
          <p:txBody>
            <a:bodyPr wrap="none" rtlCol="0">
              <a:spAutoFit/>
            </a:bodyPr>
            <a:lstStyle/>
            <a:p>
              <a:r>
                <a:rPr lang="en-US" sz="2800" dirty="0" smtClean="0"/>
                <a:t>2</a:t>
              </a:r>
            </a:p>
          </p:txBody>
        </p:sp>
        <p:cxnSp>
          <p:nvCxnSpPr>
            <p:cNvPr id="74" name="Straight Connector 73"/>
            <p:cNvCxnSpPr/>
            <p:nvPr/>
          </p:nvCxnSpPr>
          <p:spPr>
            <a:xfrm flipH="1" flipV="1">
              <a:off x="4189194" y="5345919"/>
              <a:ext cx="281206" cy="1468"/>
            </a:xfrm>
            <a:prstGeom prst="line">
              <a:avLst/>
            </a:prstGeom>
            <a:ln w="19050" cmpd="sng">
              <a:solidFill>
                <a:srgbClr val="000000"/>
              </a:solidFill>
              <a:headEnd type="none"/>
              <a:tailEnd type="none"/>
            </a:ln>
            <a:effectLst/>
          </p:spPr>
          <p:style>
            <a:lnRef idx="2">
              <a:schemeClr val="accent1"/>
            </a:lnRef>
            <a:fillRef idx="0">
              <a:schemeClr val="accent1"/>
            </a:fillRef>
            <a:effectRef idx="1">
              <a:schemeClr val="accent1"/>
            </a:effectRef>
            <a:fontRef idx="minor">
              <a:schemeClr val="tx1"/>
            </a:fontRef>
          </p:style>
        </p:cxnSp>
      </p:grpSp>
      <p:grpSp>
        <p:nvGrpSpPr>
          <p:cNvPr id="75" name="Group 74"/>
          <p:cNvGrpSpPr/>
          <p:nvPr/>
        </p:nvGrpSpPr>
        <p:grpSpPr>
          <a:xfrm>
            <a:off x="592993" y="3584129"/>
            <a:ext cx="137845" cy="1399440"/>
            <a:chOff x="538787" y="2729280"/>
            <a:chExt cx="162407" cy="1399440"/>
          </a:xfrm>
        </p:grpSpPr>
        <p:cxnSp>
          <p:nvCxnSpPr>
            <p:cNvPr id="81" name="Straight Connector 80"/>
            <p:cNvCxnSpPr/>
            <p:nvPr/>
          </p:nvCxnSpPr>
          <p:spPr>
            <a:xfrm>
              <a:off x="675793" y="2729280"/>
              <a:ext cx="23091" cy="1399440"/>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flipH="1">
              <a:off x="541097" y="2866286"/>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flipH="1">
              <a:off x="538787" y="3018686"/>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flipH="1">
              <a:off x="548794" y="3177243"/>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flipH="1">
              <a:off x="546484" y="3329643"/>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flipH="1">
              <a:off x="551104" y="3475181"/>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flipH="1">
              <a:off x="548794" y="3627581"/>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88" name="Straight Connector 87"/>
            <p:cNvCxnSpPr/>
            <p:nvPr/>
          </p:nvCxnSpPr>
          <p:spPr>
            <a:xfrm flipH="1">
              <a:off x="558801" y="3786138"/>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89" name="Straight Connector 88"/>
            <p:cNvCxnSpPr/>
            <p:nvPr/>
          </p:nvCxnSpPr>
          <p:spPr>
            <a:xfrm flipH="1">
              <a:off x="556491" y="3938538"/>
              <a:ext cx="142393" cy="97047"/>
            </a:xfrm>
            <a:prstGeom prst="line">
              <a:avLst/>
            </a:prstGeom>
            <a:ln w="12700" cmpd="sng">
              <a:solidFill>
                <a:srgbClr val="000000"/>
              </a:solidFill>
            </a:ln>
            <a:effectLst/>
          </p:spPr>
          <p:style>
            <a:lnRef idx="2">
              <a:schemeClr val="accent1"/>
            </a:lnRef>
            <a:fillRef idx="0">
              <a:schemeClr val="accent1"/>
            </a:fillRef>
            <a:effectRef idx="1">
              <a:schemeClr val="accent1"/>
            </a:effectRef>
            <a:fontRef idx="minor">
              <a:schemeClr val="tx1"/>
            </a:fontRef>
          </p:style>
        </p:cxnSp>
      </p:grpSp>
      <p:grpSp>
        <p:nvGrpSpPr>
          <p:cNvPr id="90" name="Group 89"/>
          <p:cNvGrpSpPr/>
          <p:nvPr/>
        </p:nvGrpSpPr>
        <p:grpSpPr>
          <a:xfrm rot="293813">
            <a:off x="1888592" y="3329598"/>
            <a:ext cx="331309" cy="1668354"/>
            <a:chOff x="1789510" y="2471487"/>
            <a:chExt cx="331309" cy="1668354"/>
          </a:xfrm>
        </p:grpSpPr>
        <p:grpSp>
          <p:nvGrpSpPr>
            <p:cNvPr id="91" name="Group 90"/>
            <p:cNvGrpSpPr/>
            <p:nvPr/>
          </p:nvGrpSpPr>
          <p:grpSpPr>
            <a:xfrm>
              <a:off x="1789510" y="2471487"/>
              <a:ext cx="245136" cy="1668354"/>
              <a:chOff x="1789510" y="2471487"/>
              <a:chExt cx="245136" cy="1668354"/>
            </a:xfrm>
          </p:grpSpPr>
          <p:cxnSp>
            <p:nvCxnSpPr>
              <p:cNvPr id="93" name="Straight Connector 92"/>
              <p:cNvCxnSpPr/>
              <p:nvPr/>
            </p:nvCxnSpPr>
            <p:spPr>
              <a:xfrm rot="21306187" flipH="1">
                <a:off x="1789510" y="2471487"/>
                <a:ext cx="245136" cy="1668354"/>
              </a:xfrm>
              <a:prstGeom prst="line">
                <a:avLst/>
              </a:prstGeom>
              <a:ln w="19050" cmpd="sng">
                <a:solidFill>
                  <a:srgbClr val="000000"/>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rot="21306187" flipH="1">
                <a:off x="1890713" y="3354207"/>
                <a:ext cx="24630" cy="219788"/>
              </a:xfrm>
              <a:prstGeom prst="line">
                <a:avLst/>
              </a:prstGeom>
              <a:ln w="6350" cmpd="sng">
                <a:solidFill>
                  <a:srgbClr val="000000"/>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92" name="TextBox 91"/>
            <p:cNvSpPr txBox="1"/>
            <p:nvPr/>
          </p:nvSpPr>
          <p:spPr>
            <a:xfrm>
              <a:off x="1936153" y="2985744"/>
              <a:ext cx="184666" cy="276999"/>
            </a:xfrm>
            <a:prstGeom prst="rect">
              <a:avLst/>
            </a:prstGeom>
            <a:noFill/>
          </p:spPr>
          <p:txBody>
            <a:bodyPr wrap="none" rtlCol="0">
              <a:spAutoFit/>
            </a:bodyPr>
            <a:lstStyle/>
            <a:p>
              <a:endParaRPr lang="en-US" baseline="-25000" dirty="0"/>
            </a:p>
          </p:txBody>
        </p:sp>
      </p:grpSp>
      <p:grpSp>
        <p:nvGrpSpPr>
          <p:cNvPr id="95" name="Group 94"/>
          <p:cNvGrpSpPr/>
          <p:nvPr/>
        </p:nvGrpSpPr>
        <p:grpSpPr>
          <a:xfrm>
            <a:off x="730838" y="3331140"/>
            <a:ext cx="1403048" cy="1670967"/>
            <a:chOff x="701194" y="2476291"/>
            <a:chExt cx="1403048" cy="1670967"/>
          </a:xfrm>
        </p:grpSpPr>
        <p:grpSp>
          <p:nvGrpSpPr>
            <p:cNvPr id="96" name="Group 95"/>
            <p:cNvGrpSpPr/>
            <p:nvPr/>
          </p:nvGrpSpPr>
          <p:grpSpPr>
            <a:xfrm>
              <a:off x="701194" y="2476291"/>
              <a:ext cx="1403048" cy="1670967"/>
              <a:chOff x="701194" y="2476291"/>
              <a:chExt cx="1403048" cy="1670967"/>
            </a:xfrm>
          </p:grpSpPr>
          <p:grpSp>
            <p:nvGrpSpPr>
              <p:cNvPr id="98" name="Group 97"/>
              <p:cNvGrpSpPr/>
              <p:nvPr/>
            </p:nvGrpSpPr>
            <p:grpSpPr>
              <a:xfrm>
                <a:off x="701194" y="2476291"/>
                <a:ext cx="1403048" cy="1670967"/>
                <a:chOff x="701194" y="2476291"/>
                <a:chExt cx="1403048" cy="1670967"/>
              </a:xfrm>
            </p:grpSpPr>
            <p:cxnSp>
              <p:nvCxnSpPr>
                <p:cNvPr id="101" name="Straight Connector 100"/>
                <p:cNvCxnSpPr/>
                <p:nvPr/>
              </p:nvCxnSpPr>
              <p:spPr>
                <a:xfrm flipH="1">
                  <a:off x="706264" y="2476291"/>
                  <a:ext cx="1397978" cy="957696"/>
                </a:xfrm>
                <a:prstGeom prst="line">
                  <a:avLst/>
                </a:prstGeom>
                <a:ln w="19050" cmpd="sng">
                  <a:solidFill>
                    <a:srgbClr val="000000"/>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p:nvPr/>
              </p:nvCxnSpPr>
              <p:spPr>
                <a:xfrm flipH="1" flipV="1">
                  <a:off x="701194" y="3429000"/>
                  <a:ext cx="1159971" cy="718258"/>
                </a:xfrm>
                <a:prstGeom prst="line">
                  <a:avLst/>
                </a:prstGeom>
                <a:ln w="19050" cmpd="sng">
                  <a:solidFill>
                    <a:srgbClr val="000000"/>
                  </a:solidFill>
                  <a:headEnd type="none"/>
                  <a:tailEnd type="none"/>
                </a:ln>
                <a:effectLst/>
              </p:spPr>
              <p:style>
                <a:lnRef idx="2">
                  <a:schemeClr val="accent1"/>
                </a:lnRef>
                <a:fillRef idx="0">
                  <a:schemeClr val="accent1"/>
                </a:fillRef>
                <a:effectRef idx="1">
                  <a:schemeClr val="accent1"/>
                </a:effectRef>
                <a:fontRef idx="minor">
                  <a:schemeClr val="tx1"/>
                </a:fontRef>
              </p:style>
            </p:cxnSp>
          </p:grpSp>
          <p:cxnSp>
            <p:nvCxnSpPr>
              <p:cNvPr id="99" name="Straight Connector 98"/>
              <p:cNvCxnSpPr/>
              <p:nvPr/>
            </p:nvCxnSpPr>
            <p:spPr>
              <a:xfrm flipH="1">
                <a:off x="1099275" y="2971527"/>
                <a:ext cx="281703" cy="192438"/>
              </a:xfrm>
              <a:prstGeom prst="line">
                <a:avLst/>
              </a:prstGeom>
              <a:ln w="6350" cmpd="sng">
                <a:solidFill>
                  <a:srgbClr val="000000"/>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a:off x="1326030" y="3819035"/>
                <a:ext cx="192063" cy="113596"/>
              </a:xfrm>
              <a:prstGeom prst="line">
                <a:avLst/>
              </a:prstGeom>
              <a:ln w="6350" cmpd="sng">
                <a:solidFill>
                  <a:srgbClr val="000000"/>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97" name="TextBox 96"/>
            <p:cNvSpPr txBox="1"/>
            <p:nvPr/>
          </p:nvSpPr>
          <p:spPr>
            <a:xfrm>
              <a:off x="847912" y="3202896"/>
              <a:ext cx="184666" cy="276999"/>
            </a:xfrm>
            <a:prstGeom prst="rect">
              <a:avLst/>
            </a:prstGeom>
            <a:noFill/>
          </p:spPr>
          <p:txBody>
            <a:bodyPr wrap="none" rtlCol="0">
              <a:spAutoFit/>
            </a:bodyPr>
            <a:lstStyle/>
            <a:p>
              <a:endParaRPr lang="en-US" baseline="-25000" dirty="0"/>
            </a:p>
          </p:txBody>
        </p:sp>
      </p:grpSp>
      <p:sp>
        <p:nvSpPr>
          <p:cNvPr id="103" name="Isosceles Triangle 114"/>
          <p:cNvSpPr/>
          <p:nvPr/>
        </p:nvSpPr>
        <p:spPr>
          <a:xfrm rot="10800000" flipV="1">
            <a:off x="1160361" y="3228749"/>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 name="102 Grupo"/>
          <p:cNvGrpSpPr/>
          <p:nvPr/>
        </p:nvGrpSpPr>
        <p:grpSpPr>
          <a:xfrm>
            <a:off x="1815089" y="5016439"/>
            <a:ext cx="149977" cy="306351"/>
            <a:chOff x="2251055" y="6011612"/>
            <a:chExt cx="151905" cy="359487"/>
          </a:xfrm>
        </p:grpSpPr>
        <p:sp>
          <p:nvSpPr>
            <p:cNvPr id="105" name="Isosceles Triangle 104"/>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 name="Straight Connector 105"/>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7" name="Rectangle 106"/>
          <p:cNvSpPr/>
          <p:nvPr/>
        </p:nvSpPr>
        <p:spPr>
          <a:xfrm>
            <a:off x="1410622" y="5338500"/>
            <a:ext cx="967179" cy="407538"/>
          </a:xfrm>
          <a:prstGeom prst="rect">
            <a:avLst/>
          </a:prstGeom>
          <a:solidFill>
            <a:schemeClr val="accent2">
              <a:lumMod val="60000"/>
              <a:lumOff val="40000"/>
            </a:schemeClr>
          </a:solid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sp>
        <p:nvSpPr>
          <p:cNvPr id="108" name="TextBox 107"/>
          <p:cNvSpPr txBox="1"/>
          <p:nvPr/>
        </p:nvSpPr>
        <p:spPr>
          <a:xfrm>
            <a:off x="888034" y="3049211"/>
            <a:ext cx="301660" cy="369332"/>
          </a:xfrm>
          <a:prstGeom prst="rect">
            <a:avLst/>
          </a:prstGeom>
          <a:noFill/>
        </p:spPr>
        <p:txBody>
          <a:bodyPr wrap="none" rtlCol="0">
            <a:spAutoFit/>
          </a:bodyPr>
          <a:lstStyle/>
          <a:p>
            <a:r>
              <a:rPr lang="en-US" dirty="0" smtClean="0"/>
              <a:t>1</a:t>
            </a:r>
            <a:endParaRPr lang="en-US" dirty="0"/>
          </a:p>
        </p:txBody>
      </p:sp>
      <p:grpSp>
        <p:nvGrpSpPr>
          <p:cNvPr id="109" name="Group 108"/>
          <p:cNvGrpSpPr/>
          <p:nvPr/>
        </p:nvGrpSpPr>
        <p:grpSpPr>
          <a:xfrm>
            <a:off x="2000868" y="2992669"/>
            <a:ext cx="462558" cy="420025"/>
            <a:chOff x="2125234" y="3640458"/>
            <a:chExt cx="462558" cy="420025"/>
          </a:xfrm>
        </p:grpSpPr>
        <p:cxnSp>
          <p:nvCxnSpPr>
            <p:cNvPr id="110" name="Straight Connector 121"/>
            <p:cNvCxnSpPr/>
            <p:nvPr/>
          </p:nvCxnSpPr>
          <p:spPr>
            <a:xfrm flipH="1">
              <a:off x="2225721" y="364045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11" name="Isosceles Triangle 114"/>
            <p:cNvSpPr/>
            <p:nvPr/>
          </p:nvSpPr>
          <p:spPr>
            <a:xfrm rot="10800000" flipV="1">
              <a:off x="2125234" y="387630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TextBox 111"/>
            <p:cNvSpPr txBox="1"/>
            <p:nvPr/>
          </p:nvSpPr>
          <p:spPr>
            <a:xfrm>
              <a:off x="2286132" y="3691151"/>
              <a:ext cx="301660" cy="369332"/>
            </a:xfrm>
            <a:prstGeom prst="rect">
              <a:avLst/>
            </a:prstGeom>
            <a:noFill/>
          </p:spPr>
          <p:txBody>
            <a:bodyPr wrap="none" rtlCol="0">
              <a:spAutoFit/>
            </a:bodyPr>
            <a:lstStyle/>
            <a:p>
              <a:r>
                <a:rPr lang="en-US" dirty="0" smtClean="0"/>
                <a:t>2</a:t>
              </a:r>
              <a:endParaRPr lang="en-US" dirty="0"/>
            </a:p>
          </p:txBody>
        </p:sp>
      </p:grpSp>
      <p:cxnSp>
        <p:nvCxnSpPr>
          <p:cNvPr id="113" name="Straight Connector 115"/>
          <p:cNvCxnSpPr/>
          <p:nvPr/>
        </p:nvCxnSpPr>
        <p:spPr>
          <a:xfrm flipH="1">
            <a:off x="1260033" y="2977749"/>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14" name="Rounded Rectangle 113"/>
          <p:cNvSpPr/>
          <p:nvPr/>
        </p:nvSpPr>
        <p:spPr>
          <a:xfrm>
            <a:off x="922605" y="2685961"/>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15" name="TextBox 114"/>
          <p:cNvSpPr txBox="1"/>
          <p:nvPr/>
        </p:nvSpPr>
        <p:spPr>
          <a:xfrm>
            <a:off x="922605" y="2685961"/>
            <a:ext cx="1289729" cy="369332"/>
          </a:xfrm>
          <a:prstGeom prst="rect">
            <a:avLst/>
          </a:prstGeom>
          <a:noFill/>
        </p:spPr>
        <p:txBody>
          <a:bodyPr wrap="square" rtlCol="0">
            <a:spAutoFit/>
          </a:bodyPr>
          <a:lstStyle/>
          <a:p>
            <a:pPr algn="ctr"/>
            <a:r>
              <a:rPr lang="en-US" b="1" dirty="0" smtClean="0"/>
              <a:t>AP 1</a:t>
            </a:r>
            <a:endParaRPr lang="en-US" b="1" dirty="0"/>
          </a:p>
        </p:txBody>
      </p:sp>
      <p:sp>
        <p:nvSpPr>
          <p:cNvPr id="117" name="TextBox 116"/>
          <p:cNvSpPr txBox="1"/>
          <p:nvPr/>
        </p:nvSpPr>
        <p:spPr>
          <a:xfrm>
            <a:off x="1019430" y="5688888"/>
            <a:ext cx="1863260" cy="954107"/>
          </a:xfrm>
          <a:prstGeom prst="rect">
            <a:avLst/>
          </a:prstGeom>
          <a:noFill/>
        </p:spPr>
        <p:txBody>
          <a:bodyPr wrap="none" rtlCol="0">
            <a:spAutoFit/>
          </a:bodyPr>
          <a:lstStyle/>
          <a:p>
            <a:pPr algn="ctr"/>
            <a:r>
              <a:rPr lang="en-US" sz="2800" dirty="0">
                <a:solidFill>
                  <a:srgbClr val="0000FF"/>
                </a:solidFill>
              </a:rPr>
              <a:t>Paths </a:t>
            </a:r>
            <a:r>
              <a:rPr lang="en-US" sz="2800" dirty="0" smtClean="0">
                <a:solidFill>
                  <a:srgbClr val="0000FF"/>
                </a:solidFill>
              </a:rPr>
              <a:t>differ</a:t>
            </a:r>
          </a:p>
          <a:p>
            <a:pPr algn="ctr"/>
            <a:r>
              <a:rPr lang="en-US" sz="2800" dirty="0" smtClean="0">
                <a:solidFill>
                  <a:srgbClr val="0000FF"/>
                </a:solidFill>
              </a:rPr>
              <a:t> </a:t>
            </a:r>
            <a:r>
              <a:rPr lang="en-US" sz="2800" dirty="0">
                <a:solidFill>
                  <a:srgbClr val="0000FF"/>
                </a:solidFill>
              </a:rPr>
              <a:t>by extra 2”</a:t>
            </a:r>
          </a:p>
        </p:txBody>
      </p:sp>
      <p:pic>
        <p:nvPicPr>
          <p:cNvPr id="118" name="Picture 117"/>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1991882" y="3370812"/>
            <a:ext cx="233942" cy="233942"/>
          </a:xfrm>
          <a:prstGeom prst="rect">
            <a:avLst/>
          </a:prstGeom>
        </p:spPr>
      </p:pic>
      <p:sp>
        <p:nvSpPr>
          <p:cNvPr id="80" name="Content Placeholder 2"/>
          <p:cNvSpPr txBox="1">
            <a:spLocks/>
          </p:cNvSpPr>
          <p:nvPr/>
        </p:nvSpPr>
        <p:spPr>
          <a:xfrm>
            <a:off x="271801" y="1495962"/>
            <a:ext cx="8652320" cy="1481787"/>
          </a:xfrm>
          <a:prstGeom prst="rect">
            <a:avLst/>
          </a:prstGeom>
          <a:solidFill>
            <a:srgbClr val="A9403D"/>
          </a:solidFill>
          <a:ln w="9525">
            <a:solidFill>
              <a:schemeClr val="bg2"/>
            </a:solidFill>
            <a:miter lim="800000"/>
            <a:headEnd/>
            <a:tailEnd/>
          </a:ln>
          <a:effectLst>
            <a:outerShdw dist="107763" dir="2700000" algn="ctr" rotWithShape="0">
              <a:schemeClr val="bg2">
                <a:alpha val="50000"/>
              </a:schemeClr>
            </a:outerShdw>
          </a:effectLst>
          <a:scene3d>
            <a:camera prst="orthographicFront"/>
            <a:lightRig rig="threePt" dir="t"/>
          </a:scene3d>
          <a:sp3d>
            <a:bevelT w="165100" prst="coolSlant"/>
          </a:sp3d>
        </p:spPr>
        <p:txBody>
          <a:bodyPr lIns="90488" tIns="137160" rIns="90488" bIns="44450"/>
          <a:lstStyle>
            <a:defPPr>
              <a:defRPr lang="en-US"/>
            </a:defPPr>
            <a:lvl1pPr marL="231775" algn="ctr" defTabSz="457200">
              <a:defRPr sz="3000">
                <a:solidFill>
                  <a:schemeClr val="bg1"/>
                </a:solidFill>
                <a:latin typeface="Calibri" pitchFamily="34" charset="0"/>
                <a:ea typeface="Batang" pitchFamily="18" charset="-127"/>
                <a:cs typeface="Calibri" pitchFamily="34" charset="0"/>
              </a:defRPr>
            </a:lvl1pPr>
            <a:lvl2pPr defTabSz="457200">
              <a:defRPr>
                <a:solidFill>
                  <a:schemeClr val="tx1"/>
                </a:solidFill>
              </a:defRPr>
            </a:lvl2pPr>
            <a:lvl3pPr defTabSz="457200">
              <a:defRPr>
                <a:solidFill>
                  <a:schemeClr val="tx1"/>
                </a:solidFill>
              </a:defRPr>
            </a:lvl3pPr>
            <a:lvl4pPr defTabSz="457200">
              <a:defRPr>
                <a:solidFill>
                  <a:schemeClr val="tx1"/>
                </a:solidFill>
              </a:defRPr>
            </a:lvl4pPr>
            <a:lvl5pPr defTabSz="457200">
              <a:defRPr>
                <a:solidFill>
                  <a:schemeClr val="tx1"/>
                </a:solidFill>
              </a:defRPr>
            </a:lvl5pPr>
            <a:lvl6pPr defTabSz="457200">
              <a:defRPr>
                <a:solidFill>
                  <a:schemeClr val="tx1"/>
                </a:solidFill>
              </a:defRPr>
            </a:lvl6pPr>
            <a:lvl7pPr defTabSz="457200">
              <a:defRPr>
                <a:solidFill>
                  <a:schemeClr val="tx1"/>
                </a:solidFill>
              </a:defRPr>
            </a:lvl7pPr>
            <a:lvl8pPr defTabSz="457200">
              <a:defRPr>
                <a:solidFill>
                  <a:schemeClr val="tx1"/>
                </a:solidFill>
              </a:defRPr>
            </a:lvl8pPr>
            <a:lvl9pPr lvl="8" algn="ctr" defTabSz="457200">
              <a:spcBef>
                <a:spcPct val="50000"/>
              </a:spcBef>
              <a:buFont typeface="Arial" pitchFamily="34" charset="0"/>
              <a:buChar char="•"/>
              <a:defRPr sz="3200" b="0" i="0">
                <a:solidFill>
                  <a:schemeClr val="bg1"/>
                </a:solidFill>
                <a:latin typeface="Comic Sans MS" pitchFamily="66" charset="0"/>
              </a:defRPr>
            </a:lvl9pPr>
          </a:lstStyle>
          <a:p>
            <a:pPr marL="688975" indent="-457200" algn="l">
              <a:buFont typeface="Arial"/>
              <a:buChar char="•"/>
            </a:pPr>
            <a:r>
              <a:rPr lang="en-US" sz="3200" dirty="0" smtClean="0"/>
              <a:t>Small displacement suffices for alignment</a:t>
            </a:r>
          </a:p>
          <a:p>
            <a:pPr marL="688975" indent="-457200" algn="l">
              <a:buFont typeface="Arial"/>
              <a:buChar char="•"/>
            </a:pPr>
            <a:r>
              <a:rPr lang="en-US" sz="3200" dirty="0" smtClean="0"/>
              <a:t>Generalizes to many reflectors, any alignment</a:t>
            </a:r>
          </a:p>
        </p:txBody>
      </p:sp>
    </p:spTree>
    <p:extLst>
      <p:ext uri="{BB962C8B-B14F-4D97-AF65-F5344CB8AC3E}">
        <p14:creationId xmlns:p14="http://schemas.microsoft.com/office/powerpoint/2010/main" val="378885538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par>
                          <p:cTn id="8" fill="hold">
                            <p:stCondLst>
                              <p:cond delay="1000"/>
                            </p:stCondLst>
                            <p:childTnLst>
                              <p:par>
                                <p:cTn id="9" presetID="1" presetClass="entr" presetSubtype="0" fill="hold" nodeType="afterEffect">
                                  <p:stCondLst>
                                    <p:cond delay="0"/>
                                  </p:stCondLst>
                                  <p:childTnLst>
                                    <p:set>
                                      <p:cBhvr>
                                        <p:cTn id="10" dur="1" fill="hold">
                                          <p:stCondLst>
                                            <p:cond delay="0"/>
                                          </p:stCondLst>
                                        </p:cTn>
                                        <p:tgtEl>
                                          <p:spTgt spid="66"/>
                                        </p:tgtEl>
                                        <p:attrNameLst>
                                          <p:attrName>style.visibility</p:attrName>
                                        </p:attrNameLst>
                                      </p:cBhvr>
                                      <p:to>
                                        <p:strVal val="visible"/>
                                      </p:to>
                                    </p:set>
                                  </p:childTnLst>
                                </p:cTn>
                              </p:par>
                            </p:childTnLst>
                          </p:cTn>
                        </p:par>
                        <p:par>
                          <p:cTn id="11" fill="hold">
                            <p:stCondLst>
                              <p:cond delay="1000"/>
                            </p:stCondLst>
                            <p:childTnLst>
                              <p:par>
                                <p:cTn id="12" presetID="1" presetClass="entr" presetSubtype="0" fill="hold" grpId="0" nodeType="afterEffect">
                                  <p:stCondLst>
                                    <p:cond delay="0"/>
                                  </p:stCondLst>
                                  <p:childTnLst>
                                    <p:set>
                                      <p:cBhvr>
                                        <p:cTn id="13" dur="1" fill="hold">
                                          <p:stCondLst>
                                            <p:cond delay="0"/>
                                          </p:stCondLst>
                                        </p:cTn>
                                        <p:tgtEl>
                                          <p:spTgt spid="7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53">
                                            <p:txEl>
                                              <p:pRg st="7" end="7"/>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54"/>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18"/>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80"/>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80">
                                            <p:txEl>
                                              <p:pRg st="0" end="0"/>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8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73" grpId="0"/>
      <p:bldP spid="8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TextBox 69"/>
          <p:cNvSpPr txBox="1"/>
          <p:nvPr/>
        </p:nvSpPr>
        <p:spPr>
          <a:xfrm rot="19173632">
            <a:off x="6268345" y="2836331"/>
            <a:ext cx="450815" cy="1107996"/>
          </a:xfrm>
          <a:prstGeom prst="rect">
            <a:avLst/>
          </a:prstGeom>
          <a:noFill/>
        </p:spPr>
        <p:txBody>
          <a:bodyPr wrap="none" rtlCol="0">
            <a:spAutoFit/>
          </a:bodyPr>
          <a:lstStyle/>
          <a:p>
            <a:r>
              <a:rPr lang="en-US" sz="6600" dirty="0" smtClean="0"/>
              <a:t>{</a:t>
            </a:r>
            <a:endParaRPr lang="en-US" sz="6600" dirty="0"/>
          </a:p>
        </p:txBody>
      </p:sp>
      <p:sp>
        <p:nvSpPr>
          <p:cNvPr id="50" name="TextBox 49"/>
          <p:cNvSpPr txBox="1"/>
          <p:nvPr/>
        </p:nvSpPr>
        <p:spPr>
          <a:xfrm rot="19173632">
            <a:off x="1635421" y="3974481"/>
            <a:ext cx="378229" cy="830997"/>
          </a:xfrm>
          <a:prstGeom prst="rect">
            <a:avLst/>
          </a:prstGeom>
          <a:noFill/>
        </p:spPr>
        <p:txBody>
          <a:bodyPr wrap="none" rtlCol="0">
            <a:spAutoFit/>
          </a:bodyPr>
          <a:lstStyle/>
          <a:p>
            <a:r>
              <a:rPr lang="en-US" sz="4800" dirty="0" smtClean="0"/>
              <a:t>{</a:t>
            </a:r>
            <a:endParaRPr lang="en-US" sz="4800" dirty="0"/>
          </a:p>
        </p:txBody>
      </p:sp>
      <p:sp>
        <p:nvSpPr>
          <p:cNvPr id="2" name="Title 1"/>
          <p:cNvSpPr>
            <a:spLocks noGrp="1"/>
          </p:cNvSpPr>
          <p:nvPr>
            <p:ph type="title"/>
          </p:nvPr>
        </p:nvSpPr>
        <p:spPr>
          <a:xfrm>
            <a:off x="221226" y="274638"/>
            <a:ext cx="8668774" cy="1143000"/>
          </a:xfrm>
        </p:spPr>
        <p:txBody>
          <a:bodyPr>
            <a:noAutofit/>
          </a:bodyPr>
          <a:lstStyle/>
          <a:p>
            <a:r>
              <a:rPr lang="en-US" sz="3600" dirty="0" smtClean="0"/>
              <a:t>How Can We Find Good Alignment?</a:t>
            </a:r>
            <a:endParaRPr lang="en-US" sz="3600" dirty="0"/>
          </a:p>
        </p:txBody>
      </p:sp>
      <p:sp>
        <p:nvSpPr>
          <p:cNvPr id="3" name="Content Placeholder 2"/>
          <p:cNvSpPr>
            <a:spLocks noGrp="1"/>
          </p:cNvSpPr>
          <p:nvPr>
            <p:ph idx="1"/>
          </p:nvPr>
        </p:nvSpPr>
        <p:spPr>
          <a:xfrm>
            <a:off x="497938" y="1209796"/>
            <a:ext cx="8229600" cy="958645"/>
          </a:xfrm>
        </p:spPr>
        <p:txBody>
          <a:bodyPr/>
          <a:lstStyle/>
          <a:p>
            <a:pPr marL="0" indent="0" algn="ctr">
              <a:buNone/>
            </a:pPr>
            <a:r>
              <a:rPr lang="en-US" dirty="0" smtClean="0"/>
              <a:t>We must quantify goodness of alignment</a:t>
            </a:r>
            <a:endParaRPr lang="en-US" dirty="0"/>
          </a:p>
        </p:txBody>
      </p:sp>
      <p:sp>
        <p:nvSpPr>
          <p:cNvPr id="15" name="TextBox 14"/>
          <p:cNvSpPr txBox="1"/>
          <p:nvPr/>
        </p:nvSpPr>
        <p:spPr>
          <a:xfrm>
            <a:off x="2554433" y="4156487"/>
            <a:ext cx="1501144" cy="461665"/>
          </a:xfrm>
          <a:prstGeom prst="rect">
            <a:avLst/>
          </a:prstGeom>
          <a:noFill/>
        </p:spPr>
        <p:txBody>
          <a:bodyPr wrap="square" rtlCol="0">
            <a:spAutoFit/>
          </a:bodyPr>
          <a:lstStyle/>
          <a:p>
            <a:r>
              <a:rPr lang="en-US" sz="2400" dirty="0" smtClean="0"/>
              <a:t>antenna 1</a:t>
            </a:r>
            <a:endParaRPr lang="en-US" sz="2400" dirty="0"/>
          </a:p>
        </p:txBody>
      </p:sp>
      <p:sp>
        <p:nvSpPr>
          <p:cNvPr id="16" name="TextBox 15"/>
          <p:cNvSpPr txBox="1"/>
          <p:nvPr/>
        </p:nvSpPr>
        <p:spPr>
          <a:xfrm>
            <a:off x="2246838" y="2834424"/>
            <a:ext cx="504766" cy="461665"/>
          </a:xfrm>
          <a:prstGeom prst="rect">
            <a:avLst/>
          </a:prstGeom>
          <a:noFill/>
        </p:spPr>
        <p:txBody>
          <a:bodyPr wrap="none" rtlCol="0">
            <a:spAutoFit/>
          </a:bodyPr>
          <a:lstStyle/>
          <a:p>
            <a:r>
              <a:rPr lang="en-US" sz="2400" dirty="0" smtClean="0"/>
              <a:t>C1 </a:t>
            </a:r>
            <a:endParaRPr lang="en-US" sz="2400" dirty="0"/>
          </a:p>
        </p:txBody>
      </p:sp>
      <p:sp>
        <p:nvSpPr>
          <p:cNvPr id="17" name="TextBox 16"/>
          <p:cNvSpPr txBox="1"/>
          <p:nvPr/>
        </p:nvSpPr>
        <p:spPr>
          <a:xfrm>
            <a:off x="2662824" y="3497787"/>
            <a:ext cx="504766" cy="461665"/>
          </a:xfrm>
          <a:prstGeom prst="rect">
            <a:avLst/>
          </a:prstGeom>
          <a:noFill/>
        </p:spPr>
        <p:txBody>
          <a:bodyPr wrap="none" rtlCol="0">
            <a:spAutoFit/>
          </a:bodyPr>
          <a:lstStyle/>
          <a:p>
            <a:r>
              <a:rPr lang="en-US" sz="2400" dirty="0" smtClean="0"/>
              <a:t>C2 </a:t>
            </a:r>
            <a:endParaRPr lang="en-US" sz="2400" dirty="0"/>
          </a:p>
        </p:txBody>
      </p:sp>
      <p:grpSp>
        <p:nvGrpSpPr>
          <p:cNvPr id="19" name="Group 18"/>
          <p:cNvGrpSpPr/>
          <p:nvPr/>
        </p:nvGrpSpPr>
        <p:grpSpPr>
          <a:xfrm>
            <a:off x="1044665" y="3880553"/>
            <a:ext cx="1586423" cy="509428"/>
            <a:chOff x="3539246" y="5579621"/>
            <a:chExt cx="1586423" cy="509428"/>
          </a:xfrm>
        </p:grpSpPr>
        <p:cxnSp>
          <p:nvCxnSpPr>
            <p:cNvPr id="20" name="Straight Arrow Connector 19"/>
            <p:cNvCxnSpPr/>
            <p:nvPr/>
          </p:nvCxnSpPr>
          <p:spPr>
            <a:xfrm flipV="1">
              <a:off x="4332447" y="5579621"/>
              <a:ext cx="793222" cy="252111"/>
            </a:xfrm>
            <a:prstGeom prst="straightConnector1">
              <a:avLst/>
            </a:prstGeom>
            <a:ln>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V="1">
              <a:off x="3539246" y="5836938"/>
              <a:ext cx="793222" cy="252111"/>
            </a:xfrm>
            <a:prstGeom prst="straightConnector1">
              <a:avLst/>
            </a:prstGeom>
            <a:ln>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2" name="TextBox 21"/>
          <p:cNvSpPr txBox="1"/>
          <p:nvPr/>
        </p:nvSpPr>
        <p:spPr>
          <a:xfrm>
            <a:off x="378384" y="2359582"/>
            <a:ext cx="1438549" cy="461665"/>
          </a:xfrm>
          <a:prstGeom prst="rect">
            <a:avLst/>
          </a:prstGeom>
          <a:noFill/>
        </p:spPr>
        <p:txBody>
          <a:bodyPr wrap="square" rtlCol="0">
            <a:spAutoFit/>
          </a:bodyPr>
          <a:lstStyle/>
          <a:p>
            <a:r>
              <a:rPr lang="en-US" sz="2400" dirty="0" smtClean="0"/>
              <a:t>antenna 2</a:t>
            </a:r>
            <a:endParaRPr lang="en-US" sz="2400" dirty="0"/>
          </a:p>
        </p:txBody>
      </p:sp>
      <p:cxnSp>
        <p:nvCxnSpPr>
          <p:cNvPr id="23" name="Straight Arrow Connector 22"/>
          <p:cNvCxnSpPr/>
          <p:nvPr/>
        </p:nvCxnSpPr>
        <p:spPr>
          <a:xfrm flipV="1">
            <a:off x="1824537" y="2590415"/>
            <a:ext cx="0" cy="1558362"/>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a:off x="1816933" y="4142022"/>
            <a:ext cx="1828800"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flipH="1" flipV="1">
            <a:off x="1311608" y="3550280"/>
            <a:ext cx="1139845" cy="1312907"/>
          </a:xfrm>
          <a:prstGeom prst="line">
            <a:avLst/>
          </a:prstGeom>
          <a:ln w="12700" cmpd="sng">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flipV="1">
            <a:off x="2150488" y="3880554"/>
            <a:ext cx="453366" cy="594163"/>
          </a:xfrm>
          <a:prstGeom prst="line">
            <a:avLst/>
          </a:prstGeom>
          <a:ln w="12700" cmpd="sng">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rot="3131183">
            <a:off x="851879" y="4390851"/>
            <a:ext cx="1768483" cy="461665"/>
          </a:xfrm>
          <a:prstGeom prst="rect">
            <a:avLst/>
          </a:prstGeom>
          <a:noFill/>
        </p:spPr>
        <p:txBody>
          <a:bodyPr wrap="none" rtlCol="0">
            <a:spAutoFit/>
          </a:bodyPr>
          <a:lstStyle/>
          <a:p>
            <a:r>
              <a:rPr lang="en-US" sz="2400" b="1" dirty="0" smtClean="0"/>
              <a:t>interference</a:t>
            </a:r>
            <a:endParaRPr lang="en-US" sz="2400" b="1" dirty="0"/>
          </a:p>
        </p:txBody>
      </p:sp>
      <p:cxnSp>
        <p:nvCxnSpPr>
          <p:cNvPr id="39" name="Straight Connector 38"/>
          <p:cNvCxnSpPr/>
          <p:nvPr/>
        </p:nvCxnSpPr>
        <p:spPr>
          <a:xfrm flipH="1">
            <a:off x="1736121" y="3938333"/>
            <a:ext cx="112555" cy="111386"/>
          </a:xfrm>
          <a:prstGeom prst="line">
            <a:avLst/>
          </a:prstGeom>
          <a:ln w="127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flipH="1" flipV="1">
            <a:off x="1850370" y="3938333"/>
            <a:ext cx="94414" cy="111386"/>
          </a:xfrm>
          <a:prstGeom prst="line">
            <a:avLst/>
          </a:prstGeom>
          <a:ln w="127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51" name="Straight Arrow Connector 50"/>
          <p:cNvCxnSpPr/>
          <p:nvPr/>
        </p:nvCxnSpPr>
        <p:spPr>
          <a:xfrm flipV="1">
            <a:off x="4532004" y="2683287"/>
            <a:ext cx="607786" cy="372291"/>
          </a:xfrm>
          <a:prstGeom prst="straightConnector1">
            <a:avLst/>
          </a:prstGeom>
          <a:ln w="5715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p:nvPr/>
        </p:nvCxnSpPr>
        <p:spPr>
          <a:xfrm>
            <a:off x="4532004" y="3717955"/>
            <a:ext cx="666359" cy="365118"/>
          </a:xfrm>
          <a:prstGeom prst="straightConnector1">
            <a:avLst/>
          </a:prstGeom>
          <a:ln w="5715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4" name="Straight Connector 63"/>
          <p:cNvCxnSpPr/>
          <p:nvPr/>
        </p:nvCxnSpPr>
        <p:spPr>
          <a:xfrm flipH="1" flipV="1">
            <a:off x="6016276" y="2623564"/>
            <a:ext cx="953877" cy="1078205"/>
          </a:xfrm>
          <a:prstGeom prst="line">
            <a:avLst/>
          </a:prstGeom>
          <a:ln w="12700" cmpd="sng">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55" name="TextBox 54"/>
          <p:cNvSpPr txBox="1"/>
          <p:nvPr/>
        </p:nvSpPr>
        <p:spPr>
          <a:xfrm>
            <a:off x="6798921" y="2035679"/>
            <a:ext cx="504766" cy="461665"/>
          </a:xfrm>
          <a:prstGeom prst="rect">
            <a:avLst/>
          </a:prstGeom>
          <a:noFill/>
        </p:spPr>
        <p:txBody>
          <a:bodyPr wrap="none" rtlCol="0">
            <a:spAutoFit/>
          </a:bodyPr>
          <a:lstStyle/>
          <a:p>
            <a:r>
              <a:rPr lang="en-US" sz="2400" dirty="0" smtClean="0"/>
              <a:t>C1 </a:t>
            </a:r>
            <a:endParaRPr lang="en-US" sz="2400" dirty="0"/>
          </a:p>
        </p:txBody>
      </p:sp>
      <p:sp>
        <p:nvSpPr>
          <p:cNvPr id="56" name="TextBox 55"/>
          <p:cNvSpPr txBox="1"/>
          <p:nvPr/>
        </p:nvSpPr>
        <p:spPr>
          <a:xfrm>
            <a:off x="6833466" y="3093375"/>
            <a:ext cx="504766" cy="461665"/>
          </a:xfrm>
          <a:prstGeom prst="rect">
            <a:avLst/>
          </a:prstGeom>
          <a:noFill/>
        </p:spPr>
        <p:txBody>
          <a:bodyPr wrap="none" rtlCol="0">
            <a:spAutoFit/>
          </a:bodyPr>
          <a:lstStyle/>
          <a:p>
            <a:r>
              <a:rPr lang="en-US" sz="2400" dirty="0" smtClean="0"/>
              <a:t>C2 </a:t>
            </a:r>
            <a:endParaRPr lang="en-US" sz="2400" dirty="0"/>
          </a:p>
        </p:txBody>
      </p:sp>
      <p:cxnSp>
        <p:nvCxnSpPr>
          <p:cNvPr id="58" name="Straight Arrow Connector 57"/>
          <p:cNvCxnSpPr/>
          <p:nvPr/>
        </p:nvCxnSpPr>
        <p:spPr>
          <a:xfrm>
            <a:off x="6441489" y="3101839"/>
            <a:ext cx="528664" cy="453069"/>
          </a:xfrm>
          <a:prstGeom prst="straightConnector1">
            <a:avLst/>
          </a:prstGeom>
          <a:ln>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flipV="1">
            <a:off x="6445519" y="1835290"/>
            <a:ext cx="0" cy="1279781"/>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a:off x="6439156" y="3109523"/>
            <a:ext cx="1530428"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3" name="Straight Arrow Connector 62"/>
          <p:cNvCxnSpPr/>
          <p:nvPr/>
        </p:nvCxnSpPr>
        <p:spPr>
          <a:xfrm flipV="1">
            <a:off x="6456683" y="2590413"/>
            <a:ext cx="567974" cy="513782"/>
          </a:xfrm>
          <a:prstGeom prst="straightConnector1">
            <a:avLst/>
          </a:prstGeom>
          <a:ln>
            <a:solidFill>
              <a:srgbClr val="953735"/>
            </a:solidFill>
            <a:tailEnd type="arrow"/>
          </a:ln>
          <a:effectLst/>
        </p:spPr>
        <p:style>
          <a:lnRef idx="2">
            <a:schemeClr val="accent1"/>
          </a:lnRef>
          <a:fillRef idx="0">
            <a:schemeClr val="accent1"/>
          </a:fillRef>
          <a:effectRef idx="1">
            <a:schemeClr val="accent1"/>
          </a:effectRef>
          <a:fontRef idx="minor">
            <a:schemeClr val="tx1"/>
          </a:fontRef>
        </p:style>
      </p:cxnSp>
      <p:sp>
        <p:nvSpPr>
          <p:cNvPr id="66" name="TextBox 65"/>
          <p:cNvSpPr txBox="1"/>
          <p:nvPr/>
        </p:nvSpPr>
        <p:spPr>
          <a:xfrm rot="2913906">
            <a:off x="5368209" y="3181571"/>
            <a:ext cx="1785315" cy="461665"/>
          </a:xfrm>
          <a:prstGeom prst="rect">
            <a:avLst/>
          </a:prstGeom>
          <a:noFill/>
        </p:spPr>
        <p:txBody>
          <a:bodyPr wrap="square" rtlCol="0">
            <a:spAutoFit/>
          </a:bodyPr>
          <a:lstStyle/>
          <a:p>
            <a:r>
              <a:rPr lang="en-US" sz="2400" b="1" dirty="0" smtClean="0"/>
              <a:t>interference</a:t>
            </a:r>
            <a:endParaRPr lang="en-US" sz="2400" b="1" dirty="0"/>
          </a:p>
        </p:txBody>
      </p:sp>
      <p:cxnSp>
        <p:nvCxnSpPr>
          <p:cNvPr id="67" name="Straight Connector 66"/>
          <p:cNvCxnSpPr/>
          <p:nvPr/>
        </p:nvCxnSpPr>
        <p:spPr>
          <a:xfrm flipH="1">
            <a:off x="6389671" y="2951318"/>
            <a:ext cx="94191" cy="91474"/>
          </a:xfrm>
          <a:prstGeom prst="line">
            <a:avLst/>
          </a:prstGeom>
          <a:ln w="127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flipH="1" flipV="1">
            <a:off x="6483862" y="2951318"/>
            <a:ext cx="63767" cy="62578"/>
          </a:xfrm>
          <a:prstGeom prst="line">
            <a:avLst/>
          </a:prstGeom>
          <a:ln w="127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sp>
        <p:nvSpPr>
          <p:cNvPr id="73" name="TextBox 72"/>
          <p:cNvSpPr txBox="1"/>
          <p:nvPr/>
        </p:nvSpPr>
        <p:spPr>
          <a:xfrm rot="19981005">
            <a:off x="4118098" y="2461503"/>
            <a:ext cx="775573" cy="461665"/>
          </a:xfrm>
          <a:prstGeom prst="rect">
            <a:avLst/>
          </a:prstGeom>
          <a:noFill/>
        </p:spPr>
        <p:txBody>
          <a:bodyPr wrap="none" rtlCol="0">
            <a:spAutoFit/>
          </a:bodyPr>
          <a:lstStyle/>
          <a:p>
            <a:r>
              <a:rPr lang="en-US" sz="2400" dirty="0" smtClean="0"/>
              <a:t>Poor</a:t>
            </a:r>
            <a:endParaRPr lang="en-US" sz="2400" dirty="0"/>
          </a:p>
        </p:txBody>
      </p:sp>
      <p:sp>
        <p:nvSpPr>
          <p:cNvPr id="74" name="TextBox 73"/>
          <p:cNvSpPr txBox="1"/>
          <p:nvPr/>
        </p:nvSpPr>
        <p:spPr>
          <a:xfrm rot="2003842">
            <a:off x="4295013" y="3917944"/>
            <a:ext cx="865141" cy="461665"/>
          </a:xfrm>
          <a:prstGeom prst="rect">
            <a:avLst/>
          </a:prstGeom>
          <a:noFill/>
        </p:spPr>
        <p:txBody>
          <a:bodyPr wrap="none" rtlCol="0">
            <a:spAutoFit/>
          </a:bodyPr>
          <a:lstStyle/>
          <a:p>
            <a:r>
              <a:rPr lang="en-US" sz="2400" dirty="0" smtClean="0"/>
              <a:t>Good</a:t>
            </a:r>
            <a:endParaRPr lang="en-US" sz="2400" dirty="0"/>
          </a:p>
        </p:txBody>
      </p:sp>
      <p:cxnSp>
        <p:nvCxnSpPr>
          <p:cNvPr id="77" name="Straight Connector 76"/>
          <p:cNvCxnSpPr/>
          <p:nvPr/>
        </p:nvCxnSpPr>
        <p:spPr>
          <a:xfrm flipH="1" flipV="1">
            <a:off x="6114926" y="5006883"/>
            <a:ext cx="578519" cy="695727"/>
          </a:xfrm>
          <a:prstGeom prst="line">
            <a:avLst/>
          </a:prstGeom>
          <a:ln w="12700" cmpd="sng">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78" name="TextBox 77"/>
          <p:cNvSpPr txBox="1"/>
          <p:nvPr/>
        </p:nvSpPr>
        <p:spPr>
          <a:xfrm>
            <a:off x="6861350" y="4423910"/>
            <a:ext cx="504766" cy="461665"/>
          </a:xfrm>
          <a:prstGeom prst="rect">
            <a:avLst/>
          </a:prstGeom>
          <a:noFill/>
        </p:spPr>
        <p:txBody>
          <a:bodyPr wrap="none" rtlCol="0">
            <a:spAutoFit/>
          </a:bodyPr>
          <a:lstStyle/>
          <a:p>
            <a:r>
              <a:rPr lang="en-US" sz="2400" dirty="0" smtClean="0"/>
              <a:t>C1 </a:t>
            </a:r>
            <a:endParaRPr lang="en-US" sz="2400" dirty="0"/>
          </a:p>
        </p:txBody>
      </p:sp>
      <p:sp>
        <p:nvSpPr>
          <p:cNvPr id="79" name="TextBox 78"/>
          <p:cNvSpPr txBox="1"/>
          <p:nvPr/>
        </p:nvSpPr>
        <p:spPr>
          <a:xfrm>
            <a:off x="6892536" y="5033526"/>
            <a:ext cx="504766" cy="461665"/>
          </a:xfrm>
          <a:prstGeom prst="rect">
            <a:avLst/>
          </a:prstGeom>
          <a:noFill/>
        </p:spPr>
        <p:txBody>
          <a:bodyPr wrap="none" rtlCol="0">
            <a:spAutoFit/>
          </a:bodyPr>
          <a:lstStyle/>
          <a:p>
            <a:r>
              <a:rPr lang="en-US" sz="2400" dirty="0" smtClean="0"/>
              <a:t>C2 </a:t>
            </a:r>
            <a:endParaRPr lang="en-US" sz="2400" dirty="0"/>
          </a:p>
        </p:txBody>
      </p:sp>
      <p:cxnSp>
        <p:nvCxnSpPr>
          <p:cNvPr id="80" name="Straight Arrow Connector 79"/>
          <p:cNvCxnSpPr/>
          <p:nvPr/>
        </p:nvCxnSpPr>
        <p:spPr>
          <a:xfrm flipV="1">
            <a:off x="6524303" y="4225196"/>
            <a:ext cx="0" cy="1269084"/>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p:nvPr/>
        </p:nvCxnSpPr>
        <p:spPr>
          <a:xfrm>
            <a:off x="6518234" y="5488779"/>
            <a:ext cx="1459600"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p:nvPr/>
        </p:nvCxnSpPr>
        <p:spPr>
          <a:xfrm flipV="1">
            <a:off x="6534950" y="4972159"/>
            <a:ext cx="569135" cy="511336"/>
          </a:xfrm>
          <a:prstGeom prst="straightConnector1">
            <a:avLst/>
          </a:prstGeom>
          <a:ln>
            <a:solidFill>
              <a:srgbClr val="953735"/>
            </a:solidFill>
            <a:tailEnd type="arrow"/>
          </a:ln>
          <a:effectLst/>
        </p:spPr>
        <p:style>
          <a:lnRef idx="2">
            <a:schemeClr val="accent1"/>
          </a:lnRef>
          <a:fillRef idx="0">
            <a:schemeClr val="accent1"/>
          </a:fillRef>
          <a:effectRef idx="1">
            <a:schemeClr val="accent1"/>
          </a:effectRef>
          <a:fontRef idx="minor">
            <a:schemeClr val="tx1"/>
          </a:fontRef>
        </p:style>
      </p:cxnSp>
      <p:sp>
        <p:nvSpPr>
          <p:cNvPr id="83" name="TextBox 82"/>
          <p:cNvSpPr txBox="1"/>
          <p:nvPr/>
        </p:nvSpPr>
        <p:spPr>
          <a:xfrm>
            <a:off x="4544095" y="5510075"/>
            <a:ext cx="2216923" cy="461665"/>
          </a:xfrm>
          <a:prstGeom prst="rect">
            <a:avLst/>
          </a:prstGeom>
          <a:noFill/>
        </p:spPr>
        <p:txBody>
          <a:bodyPr wrap="none" rtlCol="0">
            <a:spAutoFit/>
          </a:bodyPr>
          <a:lstStyle/>
          <a:p>
            <a:r>
              <a:rPr lang="en-US" sz="2400" b="1" dirty="0" smtClean="0"/>
              <a:t>interference</a:t>
            </a:r>
            <a:r>
              <a:rPr lang="en-US" sz="2400" dirty="0" smtClean="0"/>
              <a:t> ≈ 0</a:t>
            </a:r>
            <a:endParaRPr lang="en-US" sz="2400" dirty="0"/>
          </a:p>
        </p:txBody>
      </p:sp>
      <p:cxnSp>
        <p:nvCxnSpPr>
          <p:cNvPr id="84" name="Straight Connector 83"/>
          <p:cNvCxnSpPr/>
          <p:nvPr/>
        </p:nvCxnSpPr>
        <p:spPr>
          <a:xfrm flipH="1">
            <a:off x="6471879" y="5331972"/>
            <a:ext cx="89832" cy="90709"/>
          </a:xfrm>
          <a:prstGeom prst="line">
            <a:avLst/>
          </a:prstGeom>
          <a:ln w="127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flipH="1" flipV="1">
            <a:off x="6561711" y="5331972"/>
            <a:ext cx="60816" cy="62055"/>
          </a:xfrm>
          <a:prstGeom prst="line">
            <a:avLst/>
          </a:prstGeom>
          <a:ln w="127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flipV="1">
            <a:off x="6522961" y="5096104"/>
            <a:ext cx="447192" cy="404490"/>
          </a:xfrm>
          <a:prstGeom prst="straightConnector1">
            <a:avLst/>
          </a:prstGeom>
          <a:ln>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sp>
        <p:nvSpPr>
          <p:cNvPr id="94" name="TextBox 93"/>
          <p:cNvSpPr txBox="1"/>
          <p:nvPr/>
        </p:nvSpPr>
        <p:spPr>
          <a:xfrm>
            <a:off x="365469" y="5972910"/>
            <a:ext cx="184666" cy="523220"/>
          </a:xfrm>
          <a:prstGeom prst="rect">
            <a:avLst/>
          </a:prstGeom>
          <a:noFill/>
        </p:spPr>
        <p:txBody>
          <a:bodyPr wrap="none" rtlCol="0">
            <a:spAutoFit/>
          </a:bodyPr>
          <a:lstStyle/>
          <a:p>
            <a:endParaRPr lang="en-US" sz="2800" dirty="0" smtClean="0">
              <a:solidFill>
                <a:srgbClr val="0000FF"/>
              </a:solidFill>
            </a:endParaRPr>
          </a:p>
        </p:txBody>
      </p:sp>
      <p:cxnSp>
        <p:nvCxnSpPr>
          <p:cNvPr id="47" name="Straight Connector 46"/>
          <p:cNvCxnSpPr/>
          <p:nvPr/>
        </p:nvCxnSpPr>
        <p:spPr>
          <a:xfrm flipV="1">
            <a:off x="6902589" y="3561990"/>
            <a:ext cx="32313" cy="39912"/>
          </a:xfrm>
          <a:prstGeom prst="line">
            <a:avLst/>
          </a:prstGeom>
          <a:ln w="12700" cmpd="sng">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pic>
        <p:nvPicPr>
          <p:cNvPr id="4" name="Picture 3"/>
          <p:cNvPicPr>
            <a:picLocks noChangeAspect="1"/>
          </p:cNvPicPr>
          <p:nvPr/>
        </p:nvPicPr>
        <p:blipFill>
          <a:blip r:embed="rId3"/>
          <a:stretch>
            <a:fillRect/>
          </a:stretch>
        </p:blipFill>
        <p:spPr>
          <a:xfrm rot="18474556" flipV="1">
            <a:off x="3008224" y="2845614"/>
            <a:ext cx="617103" cy="763741"/>
          </a:xfrm>
          <a:prstGeom prst="rect">
            <a:avLst/>
          </a:prstGeom>
        </p:spPr>
      </p:pic>
      <p:sp>
        <p:nvSpPr>
          <p:cNvPr id="48" name="Content Placeholder 2"/>
          <p:cNvSpPr txBox="1">
            <a:spLocks/>
          </p:cNvSpPr>
          <p:nvPr/>
        </p:nvSpPr>
        <p:spPr>
          <a:xfrm>
            <a:off x="280770" y="1950522"/>
            <a:ext cx="8457863" cy="1279781"/>
          </a:xfrm>
          <a:prstGeom prst="rect">
            <a:avLst/>
          </a:prstGeom>
          <a:solidFill>
            <a:srgbClr val="A9403D"/>
          </a:solidFill>
          <a:ln w="9525">
            <a:solidFill>
              <a:schemeClr val="bg2"/>
            </a:solidFill>
            <a:miter lim="800000"/>
            <a:headEnd/>
            <a:tailEnd/>
          </a:ln>
          <a:effectLst>
            <a:outerShdw dist="107763" dir="2700000" algn="ctr" rotWithShape="0">
              <a:schemeClr val="bg2">
                <a:alpha val="50000"/>
              </a:schemeClr>
            </a:outerShdw>
          </a:effectLst>
          <a:scene3d>
            <a:camera prst="orthographicFront"/>
            <a:lightRig rig="threePt" dir="t"/>
          </a:scene3d>
          <a:sp3d>
            <a:bevelT w="165100" prst="coolSlant"/>
          </a:sp3d>
        </p:spPr>
        <p:txBody>
          <a:bodyPr lIns="90488" tIns="137160" rIns="90488" bIns="44450"/>
          <a:lstStyle>
            <a:defPPr>
              <a:defRPr lang="en-US"/>
            </a:defPPr>
            <a:lvl1pPr marL="231775" algn="ctr" defTabSz="457200">
              <a:defRPr sz="3000">
                <a:solidFill>
                  <a:schemeClr val="bg1"/>
                </a:solidFill>
                <a:latin typeface="Calibri" pitchFamily="34" charset="0"/>
                <a:ea typeface="Batang" pitchFamily="18" charset="-127"/>
                <a:cs typeface="Calibri" pitchFamily="34" charset="0"/>
              </a:defRPr>
            </a:lvl1pPr>
            <a:lvl2pPr defTabSz="457200">
              <a:defRPr>
                <a:solidFill>
                  <a:schemeClr val="tx1"/>
                </a:solidFill>
              </a:defRPr>
            </a:lvl2pPr>
            <a:lvl3pPr defTabSz="457200">
              <a:defRPr>
                <a:solidFill>
                  <a:schemeClr val="tx1"/>
                </a:solidFill>
              </a:defRPr>
            </a:lvl3pPr>
            <a:lvl4pPr defTabSz="457200">
              <a:defRPr>
                <a:solidFill>
                  <a:schemeClr val="tx1"/>
                </a:solidFill>
              </a:defRPr>
            </a:lvl4pPr>
            <a:lvl5pPr defTabSz="457200">
              <a:defRPr>
                <a:solidFill>
                  <a:schemeClr val="tx1"/>
                </a:solidFill>
              </a:defRPr>
            </a:lvl5pPr>
            <a:lvl6pPr defTabSz="457200">
              <a:defRPr>
                <a:solidFill>
                  <a:schemeClr val="tx1"/>
                </a:solidFill>
              </a:defRPr>
            </a:lvl6pPr>
            <a:lvl7pPr defTabSz="457200">
              <a:defRPr>
                <a:solidFill>
                  <a:schemeClr val="tx1"/>
                </a:solidFill>
              </a:defRPr>
            </a:lvl7pPr>
            <a:lvl8pPr defTabSz="457200">
              <a:defRPr>
                <a:solidFill>
                  <a:schemeClr val="tx1"/>
                </a:solidFill>
              </a:defRPr>
            </a:lvl8pPr>
            <a:lvl9pPr lvl="8" algn="ctr" defTabSz="457200">
              <a:spcBef>
                <a:spcPct val="50000"/>
              </a:spcBef>
              <a:buFont typeface="Arial" pitchFamily="34" charset="0"/>
              <a:buChar char="•"/>
              <a:defRPr sz="3200" b="0" i="0">
                <a:solidFill>
                  <a:schemeClr val="bg1"/>
                </a:solidFill>
                <a:latin typeface="Comic Sans MS" pitchFamily="66" charset="0"/>
              </a:defRPr>
            </a:lvl9pPr>
          </a:lstStyle>
          <a:p>
            <a:r>
              <a:rPr lang="en-US" sz="3200" u="sng" dirty="0"/>
              <a:t>Goal:</a:t>
            </a:r>
            <a:r>
              <a:rPr lang="en-US" sz="3200" dirty="0"/>
              <a:t> Find antenna location that minimizes interference</a:t>
            </a:r>
          </a:p>
        </p:txBody>
      </p:sp>
      <p:cxnSp>
        <p:nvCxnSpPr>
          <p:cNvPr id="25" name="Straight Arrow Connector 24"/>
          <p:cNvCxnSpPr/>
          <p:nvPr/>
        </p:nvCxnSpPr>
        <p:spPr>
          <a:xfrm flipV="1">
            <a:off x="1837877" y="3411838"/>
            <a:ext cx="824947" cy="723696"/>
          </a:xfrm>
          <a:prstGeom prst="straightConnector1">
            <a:avLst/>
          </a:prstGeom>
          <a:ln>
            <a:solidFill>
              <a:srgbClr val="953735"/>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477372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6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62"/>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5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5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73"/>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1"/>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64"/>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7"/>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6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70"/>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66"/>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67"/>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87"/>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8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8"/>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79"/>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81"/>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80"/>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74"/>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53"/>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77"/>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85"/>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84"/>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83"/>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grpId="0" nodeType="clickEffect" nodePh="1">
                                  <p:stCondLst>
                                    <p:cond delay="0"/>
                                  </p:stCondLst>
                                  <p:endCondLst>
                                    <p:cond evt="begin" delay="0">
                                      <p:tn val="105"/>
                                    </p:cond>
                                  </p:endCondLst>
                                  <p:childTnLst>
                                    <p:set>
                                      <p:cBhvr>
                                        <p:cTn id="106" dur="1" fill="hold">
                                          <p:stCondLst>
                                            <p:cond delay="0"/>
                                          </p:stCondLst>
                                        </p:cTn>
                                        <p:tgtEl>
                                          <p:spTgt spid="94"/>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grpId="0" nodeType="clickEffect">
                                  <p:stCondLst>
                                    <p:cond delay="0"/>
                                  </p:stCondLst>
                                  <p:childTnLst>
                                    <p:set>
                                      <p:cBhvr>
                                        <p:cTn id="110"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50" grpId="0"/>
      <p:bldP spid="3" grpId="0" build="p"/>
      <p:bldP spid="15" grpId="0"/>
      <p:bldP spid="16" grpId="0"/>
      <p:bldP spid="17" grpId="0"/>
      <p:bldP spid="22" grpId="0"/>
      <p:bldP spid="38" grpId="0"/>
      <p:bldP spid="55" grpId="0"/>
      <p:bldP spid="56" grpId="0"/>
      <p:bldP spid="66" grpId="0"/>
      <p:bldP spid="73" grpId="0"/>
      <p:bldP spid="74" grpId="0"/>
      <p:bldP spid="78" grpId="0"/>
      <p:bldP spid="79" grpId="0"/>
      <p:bldP spid="83" grpId="0"/>
      <p:bldP spid="94" grpId="0"/>
      <p:bldP spid="4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Naïve solution</a:t>
            </a:r>
            <a:r>
              <a:rPr lang="en-US" dirty="0" smtClean="0"/>
              <a:t>: Random walk</a:t>
            </a:r>
            <a:endParaRPr lang="en-US" dirty="0"/>
          </a:p>
        </p:txBody>
      </p:sp>
      <p:sp>
        <p:nvSpPr>
          <p:cNvPr id="5" name="TextBox 4"/>
          <p:cNvSpPr txBox="1"/>
          <p:nvPr/>
        </p:nvSpPr>
        <p:spPr>
          <a:xfrm>
            <a:off x="831925" y="3050332"/>
            <a:ext cx="7854875" cy="3046988"/>
          </a:xfrm>
          <a:prstGeom prst="rect">
            <a:avLst/>
          </a:prstGeom>
          <a:noFill/>
        </p:spPr>
        <p:txBody>
          <a:bodyPr wrap="square" rtlCol="0">
            <a:spAutoFit/>
          </a:bodyPr>
          <a:lstStyle/>
          <a:p>
            <a:pPr marL="457200" indent="-457200">
              <a:buFont typeface="Arial"/>
              <a:buChar char="•"/>
            </a:pPr>
            <a:r>
              <a:rPr lang="en-US" sz="3200" dirty="0" smtClean="0">
                <a:solidFill>
                  <a:srgbClr val="000000"/>
                </a:solidFill>
              </a:rPr>
              <a:t>Simulated the spatial profile of interference</a:t>
            </a:r>
          </a:p>
          <a:p>
            <a:endParaRPr lang="en-US" sz="3200" b="1" dirty="0">
              <a:solidFill>
                <a:srgbClr val="000000"/>
              </a:solidFill>
            </a:endParaRPr>
          </a:p>
          <a:p>
            <a:pPr marL="457200" indent="-457200">
              <a:buFont typeface="Arial"/>
              <a:buChar char="•"/>
            </a:pPr>
            <a:r>
              <a:rPr lang="en-US" sz="3200" dirty="0" smtClean="0">
                <a:solidFill>
                  <a:srgbClr val="000000"/>
                </a:solidFill>
              </a:rPr>
              <a:t>Ten reflectors placed in randomly chosen locations</a:t>
            </a:r>
          </a:p>
          <a:p>
            <a:pPr marL="457200" indent="-457200">
              <a:buFont typeface="Arial"/>
              <a:buChar char="•"/>
            </a:pPr>
            <a:endParaRPr lang="en-US" sz="3200" dirty="0">
              <a:solidFill>
                <a:srgbClr val="000000"/>
              </a:solidFill>
            </a:endParaRPr>
          </a:p>
          <a:p>
            <a:pPr marL="457200" indent="-457200">
              <a:buFont typeface="Arial"/>
              <a:buChar char="•"/>
            </a:pPr>
            <a:r>
              <a:rPr lang="en-US" sz="3200" dirty="0" smtClean="0">
                <a:solidFill>
                  <a:srgbClr val="000000"/>
                </a:solidFill>
              </a:rPr>
              <a:t>Applied standard multipath models</a:t>
            </a:r>
          </a:p>
        </p:txBody>
      </p:sp>
      <p:sp>
        <p:nvSpPr>
          <p:cNvPr id="4" name="TextBox 3"/>
          <p:cNvSpPr txBox="1"/>
          <p:nvPr/>
        </p:nvSpPr>
        <p:spPr>
          <a:xfrm>
            <a:off x="2834967" y="1445655"/>
            <a:ext cx="3133415" cy="646331"/>
          </a:xfrm>
          <a:prstGeom prst="rect">
            <a:avLst/>
          </a:prstGeom>
          <a:noFill/>
        </p:spPr>
        <p:txBody>
          <a:bodyPr wrap="none" rtlCol="0">
            <a:spAutoFit/>
          </a:bodyPr>
          <a:lstStyle/>
          <a:p>
            <a:r>
              <a:rPr lang="en-US" sz="3600" b="1" dirty="0" smtClean="0">
                <a:solidFill>
                  <a:srgbClr val="FF0000"/>
                </a:solidFill>
              </a:rPr>
              <a:t>Does not work!</a:t>
            </a:r>
            <a:endParaRPr lang="en-US" sz="3600" b="1" dirty="0">
              <a:solidFill>
                <a:srgbClr val="FF0000"/>
              </a:solidFill>
            </a:endParaRPr>
          </a:p>
        </p:txBody>
      </p:sp>
    </p:spTree>
    <p:extLst>
      <p:ext uri="{BB962C8B-B14F-4D97-AF65-F5344CB8AC3E}">
        <p14:creationId xmlns:p14="http://schemas.microsoft.com/office/powerpoint/2010/main" val="25885688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7" name="Group 126"/>
          <p:cNvGrpSpPr/>
          <p:nvPr/>
        </p:nvGrpSpPr>
        <p:grpSpPr>
          <a:xfrm>
            <a:off x="457200" y="2819102"/>
            <a:ext cx="8229599" cy="4038898"/>
            <a:chOff x="464820" y="2219594"/>
            <a:chExt cx="8229599" cy="4038898"/>
          </a:xfrm>
        </p:grpSpPr>
        <p:pic>
          <p:nvPicPr>
            <p:cNvPr id="128" name="Picture 1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95" y="2438400"/>
              <a:ext cx="7312225" cy="3657600"/>
            </a:xfrm>
            <a:prstGeom prst="rect">
              <a:avLst/>
            </a:prstGeom>
          </p:spPr>
        </p:pic>
        <p:sp>
          <p:nvSpPr>
            <p:cNvPr id="129" name="Rectangle 128"/>
            <p:cNvSpPr/>
            <p:nvPr/>
          </p:nvSpPr>
          <p:spPr>
            <a:xfrm>
              <a:off x="464820" y="2361335"/>
              <a:ext cx="1178045"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0" name="Rectangle 129"/>
            <p:cNvSpPr/>
            <p:nvPr/>
          </p:nvSpPr>
          <p:spPr>
            <a:xfrm>
              <a:off x="610870" y="5710053"/>
              <a:ext cx="7715250" cy="54843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1" name="Rectangle 130"/>
            <p:cNvSpPr/>
            <p:nvPr/>
          </p:nvSpPr>
          <p:spPr>
            <a:xfrm>
              <a:off x="7149712" y="2219594"/>
              <a:ext cx="1544707"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6" name="TextBox 145"/>
            <p:cNvSpPr txBox="1"/>
            <p:nvPr/>
          </p:nvSpPr>
          <p:spPr>
            <a:xfrm>
              <a:off x="7119024" y="2666337"/>
              <a:ext cx="418704" cy="369332"/>
            </a:xfrm>
            <a:prstGeom prst="rect">
              <a:avLst/>
            </a:prstGeom>
            <a:noFill/>
          </p:spPr>
          <p:txBody>
            <a:bodyPr wrap="none" rtlCol="0">
              <a:spAutoFit/>
            </a:bodyPr>
            <a:lstStyle/>
            <a:p>
              <a:r>
                <a:rPr lang="en-US" dirty="0" smtClean="0"/>
                <a:t>30</a:t>
              </a:r>
            </a:p>
          </p:txBody>
        </p:sp>
        <p:sp>
          <p:nvSpPr>
            <p:cNvPr id="147" name="TextBox 146"/>
            <p:cNvSpPr txBox="1"/>
            <p:nvPr/>
          </p:nvSpPr>
          <p:spPr>
            <a:xfrm>
              <a:off x="7125425" y="3370681"/>
              <a:ext cx="418704" cy="369332"/>
            </a:xfrm>
            <a:prstGeom prst="rect">
              <a:avLst/>
            </a:prstGeom>
            <a:noFill/>
          </p:spPr>
          <p:txBody>
            <a:bodyPr wrap="none" rtlCol="0">
              <a:spAutoFit/>
            </a:bodyPr>
            <a:lstStyle/>
            <a:p>
              <a:r>
                <a:rPr lang="en-US" dirty="0" smtClean="0"/>
                <a:t>20</a:t>
              </a:r>
            </a:p>
          </p:txBody>
        </p:sp>
        <p:sp>
          <p:nvSpPr>
            <p:cNvPr id="148" name="TextBox 147"/>
            <p:cNvSpPr txBox="1"/>
            <p:nvPr/>
          </p:nvSpPr>
          <p:spPr>
            <a:xfrm>
              <a:off x="7110185" y="4064498"/>
              <a:ext cx="418704" cy="369332"/>
            </a:xfrm>
            <a:prstGeom prst="rect">
              <a:avLst/>
            </a:prstGeom>
            <a:noFill/>
          </p:spPr>
          <p:txBody>
            <a:bodyPr wrap="none" rtlCol="0">
              <a:spAutoFit/>
            </a:bodyPr>
            <a:lstStyle/>
            <a:p>
              <a:r>
                <a:rPr lang="en-US" dirty="0" smtClean="0"/>
                <a:t>10</a:t>
              </a:r>
            </a:p>
          </p:txBody>
        </p:sp>
        <p:sp>
          <p:nvSpPr>
            <p:cNvPr id="149" name="TextBox 148"/>
            <p:cNvSpPr txBox="1"/>
            <p:nvPr/>
          </p:nvSpPr>
          <p:spPr>
            <a:xfrm>
              <a:off x="7164744" y="4749685"/>
              <a:ext cx="301686" cy="369332"/>
            </a:xfrm>
            <a:prstGeom prst="rect">
              <a:avLst/>
            </a:prstGeom>
            <a:noFill/>
          </p:spPr>
          <p:txBody>
            <a:bodyPr wrap="none" rtlCol="0">
              <a:spAutoFit/>
            </a:bodyPr>
            <a:lstStyle/>
            <a:p>
              <a:r>
                <a:rPr lang="en-US" dirty="0" smtClean="0"/>
                <a:t>0</a:t>
              </a:r>
            </a:p>
          </p:txBody>
        </p:sp>
        <p:sp>
          <p:nvSpPr>
            <p:cNvPr id="150" name="TextBox 149"/>
            <p:cNvSpPr txBox="1"/>
            <p:nvPr/>
          </p:nvSpPr>
          <p:spPr>
            <a:xfrm>
              <a:off x="7078589" y="5408015"/>
              <a:ext cx="489236" cy="369332"/>
            </a:xfrm>
            <a:prstGeom prst="rect">
              <a:avLst/>
            </a:prstGeom>
            <a:noFill/>
          </p:spPr>
          <p:txBody>
            <a:bodyPr wrap="none" rtlCol="0">
              <a:spAutoFit/>
            </a:bodyPr>
            <a:lstStyle/>
            <a:p>
              <a:r>
                <a:rPr lang="en-US" dirty="0" smtClean="0"/>
                <a:t>-10</a:t>
              </a:r>
            </a:p>
          </p:txBody>
        </p:sp>
        <p:sp>
          <p:nvSpPr>
            <p:cNvPr id="151" name="TextBox 150"/>
            <p:cNvSpPr txBox="1"/>
            <p:nvPr/>
          </p:nvSpPr>
          <p:spPr>
            <a:xfrm rot="16200000">
              <a:off x="6341668" y="3874041"/>
              <a:ext cx="3076884" cy="584776"/>
            </a:xfrm>
            <a:prstGeom prst="rect">
              <a:avLst/>
            </a:prstGeom>
            <a:noFill/>
          </p:spPr>
          <p:txBody>
            <a:bodyPr wrap="none" rtlCol="0">
              <a:spAutoFit/>
            </a:bodyPr>
            <a:lstStyle/>
            <a:p>
              <a:r>
                <a:rPr lang="en-US" sz="3200" dirty="0" smtClean="0"/>
                <a:t>Interference</a:t>
              </a:r>
              <a:r>
                <a:rPr lang="en-US" sz="3200" b="1" dirty="0" smtClean="0"/>
                <a:t> </a:t>
              </a:r>
              <a:r>
                <a:rPr lang="en-US" sz="3200" dirty="0" smtClean="0"/>
                <a:t>(dB)</a:t>
              </a:r>
              <a:endParaRPr lang="en-US" dirty="0"/>
            </a:p>
          </p:txBody>
        </p:sp>
      </p:grpSp>
      <p:sp>
        <p:nvSpPr>
          <p:cNvPr id="33" name="Rectangle 32"/>
          <p:cNvSpPr/>
          <p:nvPr/>
        </p:nvSpPr>
        <p:spPr>
          <a:xfrm>
            <a:off x="943182" y="2819102"/>
            <a:ext cx="7537743" cy="44674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u="sng" dirty="0" smtClean="0"/>
              <a:t>Naïve solution</a:t>
            </a:r>
            <a:r>
              <a:rPr lang="en-US" dirty="0" smtClean="0"/>
              <a:t>: Random walk</a:t>
            </a:r>
            <a:endParaRPr lang="en-US" dirty="0"/>
          </a:p>
        </p:txBody>
      </p:sp>
      <p:sp>
        <p:nvSpPr>
          <p:cNvPr id="5" name="TextBox 4"/>
          <p:cNvSpPr txBox="1"/>
          <p:nvPr/>
        </p:nvSpPr>
        <p:spPr>
          <a:xfrm>
            <a:off x="3942665" y="2376067"/>
            <a:ext cx="3100528" cy="584776"/>
          </a:xfrm>
          <a:prstGeom prst="rect">
            <a:avLst/>
          </a:prstGeom>
          <a:noFill/>
        </p:spPr>
        <p:txBody>
          <a:bodyPr wrap="none" rtlCol="0">
            <a:spAutoFit/>
          </a:bodyPr>
          <a:lstStyle/>
          <a:p>
            <a:r>
              <a:rPr lang="en-US" sz="3200" dirty="0" smtClean="0">
                <a:solidFill>
                  <a:srgbClr val="FF0000"/>
                </a:solidFill>
              </a:rPr>
              <a:t>High interference</a:t>
            </a:r>
            <a:endParaRPr lang="en-US" sz="3200" b="1" dirty="0" smtClean="0">
              <a:solidFill>
                <a:srgbClr val="FF0000"/>
              </a:solidFill>
            </a:endParaRPr>
          </a:p>
        </p:txBody>
      </p:sp>
      <p:cxnSp>
        <p:nvCxnSpPr>
          <p:cNvPr id="1127" name="Straight Connector 1126"/>
          <p:cNvCxnSpPr/>
          <p:nvPr/>
        </p:nvCxnSpPr>
        <p:spPr>
          <a:xfrm flipV="1">
            <a:off x="3413760" y="2933715"/>
            <a:ext cx="604285" cy="927086"/>
          </a:xfrm>
          <a:prstGeom prst="line">
            <a:avLst/>
          </a:prstGeom>
          <a:ln>
            <a:solidFill>
              <a:schemeClr val="tx1"/>
            </a:solidFill>
            <a:headEnd type="none" w="med" len="med"/>
            <a:tailEnd type="arrow" w="med" len="med"/>
          </a:ln>
          <a:effectLst/>
        </p:spPr>
        <p:style>
          <a:lnRef idx="2">
            <a:schemeClr val="dk1"/>
          </a:lnRef>
          <a:fillRef idx="0">
            <a:schemeClr val="dk1"/>
          </a:fillRef>
          <a:effectRef idx="1">
            <a:schemeClr val="dk1"/>
          </a:effectRef>
          <a:fontRef idx="minor">
            <a:schemeClr val="tx1"/>
          </a:fontRef>
        </p:style>
      </p:cxnSp>
      <p:sp>
        <p:nvSpPr>
          <p:cNvPr id="31" name="TextBox 30"/>
          <p:cNvSpPr txBox="1"/>
          <p:nvPr/>
        </p:nvSpPr>
        <p:spPr>
          <a:xfrm>
            <a:off x="3938855" y="6369235"/>
            <a:ext cx="910827" cy="523220"/>
          </a:xfrm>
          <a:prstGeom prst="rect">
            <a:avLst/>
          </a:prstGeom>
          <a:noFill/>
        </p:spPr>
        <p:txBody>
          <a:bodyPr wrap="none" rtlCol="0">
            <a:spAutoFit/>
          </a:bodyPr>
          <a:lstStyle/>
          <a:p>
            <a:r>
              <a:rPr lang="en-US" sz="2800" dirty="0" smtClean="0"/>
              <a:t>x (in)</a:t>
            </a:r>
            <a:endParaRPr lang="en-US" sz="1600" dirty="0"/>
          </a:p>
        </p:txBody>
      </p:sp>
      <p:sp>
        <p:nvSpPr>
          <p:cNvPr id="32" name="TextBox 31"/>
          <p:cNvSpPr txBox="1"/>
          <p:nvPr/>
        </p:nvSpPr>
        <p:spPr>
          <a:xfrm rot="16200000">
            <a:off x="749379" y="4593007"/>
            <a:ext cx="910827" cy="523220"/>
          </a:xfrm>
          <a:prstGeom prst="rect">
            <a:avLst/>
          </a:prstGeom>
          <a:noFill/>
        </p:spPr>
        <p:txBody>
          <a:bodyPr wrap="none" rtlCol="0">
            <a:spAutoFit/>
          </a:bodyPr>
          <a:lstStyle/>
          <a:p>
            <a:r>
              <a:rPr lang="en-US" sz="2800" dirty="0" smtClean="0"/>
              <a:t>y (in)</a:t>
            </a:r>
            <a:endParaRPr lang="en-US" sz="1600" dirty="0"/>
          </a:p>
        </p:txBody>
      </p:sp>
      <p:sp>
        <p:nvSpPr>
          <p:cNvPr id="34" name="TextBox 33"/>
          <p:cNvSpPr txBox="1"/>
          <p:nvPr/>
        </p:nvSpPr>
        <p:spPr>
          <a:xfrm>
            <a:off x="1418215" y="3189792"/>
            <a:ext cx="301686" cy="369332"/>
          </a:xfrm>
          <a:prstGeom prst="rect">
            <a:avLst/>
          </a:prstGeom>
          <a:noFill/>
        </p:spPr>
        <p:txBody>
          <a:bodyPr wrap="none" rtlCol="0">
            <a:spAutoFit/>
          </a:bodyPr>
          <a:lstStyle/>
          <a:p>
            <a:r>
              <a:rPr lang="en-US" dirty="0" smtClean="0"/>
              <a:t>3</a:t>
            </a:r>
          </a:p>
        </p:txBody>
      </p:sp>
      <p:sp>
        <p:nvSpPr>
          <p:cNvPr id="35" name="TextBox 34"/>
          <p:cNvSpPr txBox="1"/>
          <p:nvPr/>
        </p:nvSpPr>
        <p:spPr>
          <a:xfrm>
            <a:off x="4816933" y="6243949"/>
            <a:ext cx="301686" cy="369332"/>
          </a:xfrm>
          <a:prstGeom prst="rect">
            <a:avLst/>
          </a:prstGeom>
          <a:noFill/>
        </p:spPr>
        <p:txBody>
          <a:bodyPr wrap="none" rtlCol="0">
            <a:spAutoFit/>
          </a:bodyPr>
          <a:lstStyle/>
          <a:p>
            <a:r>
              <a:rPr lang="en-US" dirty="0" smtClean="0"/>
              <a:t>1</a:t>
            </a:r>
          </a:p>
        </p:txBody>
      </p:sp>
      <p:sp>
        <p:nvSpPr>
          <p:cNvPr id="36" name="TextBox 35"/>
          <p:cNvSpPr txBox="1"/>
          <p:nvPr/>
        </p:nvSpPr>
        <p:spPr>
          <a:xfrm>
            <a:off x="1434755" y="3635177"/>
            <a:ext cx="301686" cy="369332"/>
          </a:xfrm>
          <a:prstGeom prst="rect">
            <a:avLst/>
          </a:prstGeom>
          <a:noFill/>
        </p:spPr>
        <p:txBody>
          <a:bodyPr wrap="none" rtlCol="0">
            <a:spAutoFit/>
          </a:bodyPr>
          <a:lstStyle/>
          <a:p>
            <a:r>
              <a:rPr lang="en-US" dirty="0" smtClean="0"/>
              <a:t>2</a:t>
            </a:r>
          </a:p>
        </p:txBody>
      </p:sp>
      <p:sp>
        <p:nvSpPr>
          <p:cNvPr id="37" name="TextBox 36"/>
          <p:cNvSpPr txBox="1"/>
          <p:nvPr/>
        </p:nvSpPr>
        <p:spPr>
          <a:xfrm>
            <a:off x="1418599" y="4629539"/>
            <a:ext cx="301686" cy="369332"/>
          </a:xfrm>
          <a:prstGeom prst="rect">
            <a:avLst/>
          </a:prstGeom>
          <a:noFill/>
        </p:spPr>
        <p:txBody>
          <a:bodyPr wrap="none" rtlCol="0">
            <a:spAutoFit/>
          </a:bodyPr>
          <a:lstStyle/>
          <a:p>
            <a:r>
              <a:rPr lang="en-US" dirty="0" smtClean="0"/>
              <a:t>0</a:t>
            </a:r>
          </a:p>
        </p:txBody>
      </p:sp>
      <p:sp>
        <p:nvSpPr>
          <p:cNvPr id="38" name="TextBox 37"/>
          <p:cNvSpPr txBox="1"/>
          <p:nvPr/>
        </p:nvSpPr>
        <p:spPr>
          <a:xfrm>
            <a:off x="1368140" y="5102610"/>
            <a:ext cx="372218" cy="369332"/>
          </a:xfrm>
          <a:prstGeom prst="rect">
            <a:avLst/>
          </a:prstGeom>
          <a:noFill/>
        </p:spPr>
        <p:txBody>
          <a:bodyPr wrap="none" rtlCol="0">
            <a:spAutoFit/>
          </a:bodyPr>
          <a:lstStyle/>
          <a:p>
            <a:r>
              <a:rPr lang="en-US" dirty="0" smtClean="0"/>
              <a:t>-1</a:t>
            </a:r>
          </a:p>
        </p:txBody>
      </p:sp>
      <p:sp>
        <p:nvSpPr>
          <p:cNvPr id="39" name="TextBox 38"/>
          <p:cNvSpPr txBox="1"/>
          <p:nvPr/>
        </p:nvSpPr>
        <p:spPr>
          <a:xfrm>
            <a:off x="1361135" y="5583528"/>
            <a:ext cx="372218" cy="369332"/>
          </a:xfrm>
          <a:prstGeom prst="rect">
            <a:avLst/>
          </a:prstGeom>
          <a:noFill/>
        </p:spPr>
        <p:txBody>
          <a:bodyPr wrap="none" rtlCol="0">
            <a:spAutoFit/>
          </a:bodyPr>
          <a:lstStyle/>
          <a:p>
            <a:r>
              <a:rPr lang="en-US" dirty="0" smtClean="0"/>
              <a:t>-2</a:t>
            </a:r>
          </a:p>
        </p:txBody>
      </p:sp>
      <p:sp>
        <p:nvSpPr>
          <p:cNvPr id="40" name="TextBox 39"/>
          <p:cNvSpPr txBox="1"/>
          <p:nvPr/>
        </p:nvSpPr>
        <p:spPr>
          <a:xfrm>
            <a:off x="1349020" y="6064446"/>
            <a:ext cx="372218" cy="369332"/>
          </a:xfrm>
          <a:prstGeom prst="rect">
            <a:avLst/>
          </a:prstGeom>
          <a:noFill/>
        </p:spPr>
        <p:txBody>
          <a:bodyPr wrap="none" rtlCol="0">
            <a:spAutoFit/>
          </a:bodyPr>
          <a:lstStyle/>
          <a:p>
            <a:r>
              <a:rPr lang="en-US" dirty="0" smtClean="0"/>
              <a:t>-3</a:t>
            </a:r>
          </a:p>
        </p:txBody>
      </p:sp>
      <p:sp>
        <p:nvSpPr>
          <p:cNvPr id="41" name="TextBox 40"/>
          <p:cNvSpPr txBox="1"/>
          <p:nvPr/>
        </p:nvSpPr>
        <p:spPr>
          <a:xfrm>
            <a:off x="6463278" y="6230506"/>
            <a:ext cx="301686" cy="369332"/>
          </a:xfrm>
          <a:prstGeom prst="rect">
            <a:avLst/>
          </a:prstGeom>
          <a:noFill/>
        </p:spPr>
        <p:txBody>
          <a:bodyPr wrap="none" rtlCol="0">
            <a:spAutoFit/>
          </a:bodyPr>
          <a:lstStyle/>
          <a:p>
            <a:r>
              <a:rPr lang="en-US" dirty="0" smtClean="0"/>
              <a:t>3</a:t>
            </a:r>
          </a:p>
        </p:txBody>
      </p:sp>
      <p:sp>
        <p:nvSpPr>
          <p:cNvPr id="42" name="TextBox 41"/>
          <p:cNvSpPr txBox="1"/>
          <p:nvPr/>
        </p:nvSpPr>
        <p:spPr>
          <a:xfrm>
            <a:off x="5653868" y="6241491"/>
            <a:ext cx="301686" cy="369332"/>
          </a:xfrm>
          <a:prstGeom prst="rect">
            <a:avLst/>
          </a:prstGeom>
          <a:noFill/>
        </p:spPr>
        <p:txBody>
          <a:bodyPr wrap="none" rtlCol="0">
            <a:spAutoFit/>
          </a:bodyPr>
          <a:lstStyle/>
          <a:p>
            <a:r>
              <a:rPr lang="en-US" dirty="0" smtClean="0"/>
              <a:t>2</a:t>
            </a:r>
          </a:p>
        </p:txBody>
      </p:sp>
      <p:sp>
        <p:nvSpPr>
          <p:cNvPr id="43" name="TextBox 42"/>
          <p:cNvSpPr txBox="1"/>
          <p:nvPr/>
        </p:nvSpPr>
        <p:spPr>
          <a:xfrm>
            <a:off x="1419985" y="4109203"/>
            <a:ext cx="301686" cy="369332"/>
          </a:xfrm>
          <a:prstGeom prst="rect">
            <a:avLst/>
          </a:prstGeom>
          <a:noFill/>
        </p:spPr>
        <p:txBody>
          <a:bodyPr wrap="none" rtlCol="0">
            <a:spAutoFit/>
          </a:bodyPr>
          <a:lstStyle/>
          <a:p>
            <a:r>
              <a:rPr lang="en-US" dirty="0" smtClean="0"/>
              <a:t>1</a:t>
            </a:r>
          </a:p>
        </p:txBody>
      </p:sp>
      <p:sp>
        <p:nvSpPr>
          <p:cNvPr id="44" name="TextBox 43"/>
          <p:cNvSpPr txBox="1"/>
          <p:nvPr/>
        </p:nvSpPr>
        <p:spPr>
          <a:xfrm>
            <a:off x="3144901" y="6238087"/>
            <a:ext cx="372218" cy="369332"/>
          </a:xfrm>
          <a:prstGeom prst="rect">
            <a:avLst/>
          </a:prstGeom>
          <a:noFill/>
        </p:spPr>
        <p:txBody>
          <a:bodyPr wrap="none" rtlCol="0">
            <a:spAutoFit/>
          </a:bodyPr>
          <a:lstStyle/>
          <a:p>
            <a:r>
              <a:rPr lang="en-US" dirty="0" smtClean="0"/>
              <a:t>-1</a:t>
            </a:r>
          </a:p>
        </p:txBody>
      </p:sp>
      <p:sp>
        <p:nvSpPr>
          <p:cNvPr id="45" name="TextBox 44"/>
          <p:cNvSpPr txBox="1"/>
          <p:nvPr/>
        </p:nvSpPr>
        <p:spPr>
          <a:xfrm>
            <a:off x="2311793" y="6243949"/>
            <a:ext cx="372218" cy="369332"/>
          </a:xfrm>
          <a:prstGeom prst="rect">
            <a:avLst/>
          </a:prstGeom>
          <a:noFill/>
        </p:spPr>
        <p:txBody>
          <a:bodyPr wrap="none" rtlCol="0">
            <a:spAutoFit/>
          </a:bodyPr>
          <a:lstStyle/>
          <a:p>
            <a:r>
              <a:rPr lang="en-US" dirty="0" smtClean="0"/>
              <a:t>-2</a:t>
            </a:r>
          </a:p>
        </p:txBody>
      </p:sp>
      <p:sp>
        <p:nvSpPr>
          <p:cNvPr id="46" name="TextBox 45"/>
          <p:cNvSpPr txBox="1"/>
          <p:nvPr/>
        </p:nvSpPr>
        <p:spPr>
          <a:xfrm>
            <a:off x="1545164" y="6248929"/>
            <a:ext cx="372218" cy="369332"/>
          </a:xfrm>
          <a:prstGeom prst="rect">
            <a:avLst/>
          </a:prstGeom>
          <a:noFill/>
        </p:spPr>
        <p:txBody>
          <a:bodyPr wrap="none" rtlCol="0">
            <a:spAutoFit/>
          </a:bodyPr>
          <a:lstStyle/>
          <a:p>
            <a:r>
              <a:rPr lang="en-US" dirty="0" smtClean="0"/>
              <a:t>-3</a:t>
            </a:r>
          </a:p>
        </p:txBody>
      </p:sp>
      <p:sp>
        <p:nvSpPr>
          <p:cNvPr id="47" name="TextBox 46"/>
          <p:cNvSpPr txBox="1"/>
          <p:nvPr/>
        </p:nvSpPr>
        <p:spPr>
          <a:xfrm>
            <a:off x="4040905" y="6238087"/>
            <a:ext cx="301686" cy="369332"/>
          </a:xfrm>
          <a:prstGeom prst="rect">
            <a:avLst/>
          </a:prstGeom>
          <a:noFill/>
        </p:spPr>
        <p:txBody>
          <a:bodyPr wrap="none" rtlCol="0">
            <a:spAutoFit/>
          </a:bodyPr>
          <a:lstStyle/>
          <a:p>
            <a:r>
              <a:rPr lang="en-US" dirty="0" smtClean="0"/>
              <a:t>0</a:t>
            </a:r>
          </a:p>
        </p:txBody>
      </p:sp>
    </p:spTree>
    <p:extLst>
      <p:ext uri="{BB962C8B-B14F-4D97-AF65-F5344CB8AC3E}">
        <p14:creationId xmlns:p14="http://schemas.microsoft.com/office/powerpoint/2010/main" val="19059859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7" name="Group 126"/>
          <p:cNvGrpSpPr/>
          <p:nvPr/>
        </p:nvGrpSpPr>
        <p:grpSpPr>
          <a:xfrm>
            <a:off x="457200" y="2819102"/>
            <a:ext cx="8229599" cy="4038898"/>
            <a:chOff x="464820" y="2219594"/>
            <a:chExt cx="8229599" cy="4038898"/>
          </a:xfrm>
        </p:grpSpPr>
        <p:pic>
          <p:nvPicPr>
            <p:cNvPr id="128" name="Picture 1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95" y="2438400"/>
              <a:ext cx="7312225" cy="3657600"/>
            </a:xfrm>
            <a:prstGeom prst="rect">
              <a:avLst/>
            </a:prstGeom>
          </p:spPr>
        </p:pic>
        <p:sp>
          <p:nvSpPr>
            <p:cNvPr id="129" name="Rectangle 128"/>
            <p:cNvSpPr/>
            <p:nvPr/>
          </p:nvSpPr>
          <p:spPr>
            <a:xfrm>
              <a:off x="464820" y="2361335"/>
              <a:ext cx="1178045"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0" name="Rectangle 129"/>
            <p:cNvSpPr/>
            <p:nvPr/>
          </p:nvSpPr>
          <p:spPr>
            <a:xfrm>
              <a:off x="610870" y="5710053"/>
              <a:ext cx="7715250" cy="54843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1" name="Rectangle 130"/>
            <p:cNvSpPr/>
            <p:nvPr/>
          </p:nvSpPr>
          <p:spPr>
            <a:xfrm>
              <a:off x="7149712" y="2219594"/>
              <a:ext cx="1544707"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2" name="TextBox 131"/>
            <p:cNvSpPr txBox="1"/>
            <p:nvPr/>
          </p:nvSpPr>
          <p:spPr>
            <a:xfrm>
              <a:off x="1425835" y="2590284"/>
              <a:ext cx="301686" cy="369332"/>
            </a:xfrm>
            <a:prstGeom prst="rect">
              <a:avLst/>
            </a:prstGeom>
            <a:noFill/>
          </p:spPr>
          <p:txBody>
            <a:bodyPr wrap="none" rtlCol="0">
              <a:spAutoFit/>
            </a:bodyPr>
            <a:lstStyle/>
            <a:p>
              <a:r>
                <a:rPr lang="en-US" dirty="0" smtClean="0"/>
                <a:t>3</a:t>
              </a:r>
            </a:p>
          </p:txBody>
        </p:sp>
        <p:sp>
          <p:nvSpPr>
            <p:cNvPr id="133" name="TextBox 132"/>
            <p:cNvSpPr txBox="1"/>
            <p:nvPr/>
          </p:nvSpPr>
          <p:spPr>
            <a:xfrm>
              <a:off x="4824553" y="5644441"/>
              <a:ext cx="301686" cy="369332"/>
            </a:xfrm>
            <a:prstGeom prst="rect">
              <a:avLst/>
            </a:prstGeom>
            <a:noFill/>
          </p:spPr>
          <p:txBody>
            <a:bodyPr wrap="none" rtlCol="0">
              <a:spAutoFit/>
            </a:bodyPr>
            <a:lstStyle/>
            <a:p>
              <a:r>
                <a:rPr lang="en-US" dirty="0" smtClean="0"/>
                <a:t>1</a:t>
              </a:r>
            </a:p>
          </p:txBody>
        </p:sp>
        <p:sp>
          <p:nvSpPr>
            <p:cNvPr id="134" name="TextBox 133"/>
            <p:cNvSpPr txBox="1"/>
            <p:nvPr/>
          </p:nvSpPr>
          <p:spPr>
            <a:xfrm>
              <a:off x="1442375" y="3035669"/>
              <a:ext cx="301686" cy="369332"/>
            </a:xfrm>
            <a:prstGeom prst="rect">
              <a:avLst/>
            </a:prstGeom>
            <a:noFill/>
          </p:spPr>
          <p:txBody>
            <a:bodyPr wrap="none" rtlCol="0">
              <a:spAutoFit/>
            </a:bodyPr>
            <a:lstStyle/>
            <a:p>
              <a:r>
                <a:rPr lang="en-US" dirty="0" smtClean="0"/>
                <a:t>2</a:t>
              </a:r>
            </a:p>
          </p:txBody>
        </p:sp>
        <p:sp>
          <p:nvSpPr>
            <p:cNvPr id="135" name="TextBox 134"/>
            <p:cNvSpPr txBox="1"/>
            <p:nvPr/>
          </p:nvSpPr>
          <p:spPr>
            <a:xfrm>
              <a:off x="1426219" y="4030031"/>
              <a:ext cx="301686" cy="369332"/>
            </a:xfrm>
            <a:prstGeom prst="rect">
              <a:avLst/>
            </a:prstGeom>
            <a:noFill/>
          </p:spPr>
          <p:txBody>
            <a:bodyPr wrap="none" rtlCol="0">
              <a:spAutoFit/>
            </a:bodyPr>
            <a:lstStyle/>
            <a:p>
              <a:r>
                <a:rPr lang="en-US" dirty="0" smtClean="0"/>
                <a:t>0</a:t>
              </a:r>
            </a:p>
          </p:txBody>
        </p:sp>
        <p:sp>
          <p:nvSpPr>
            <p:cNvPr id="136" name="TextBox 135"/>
            <p:cNvSpPr txBox="1"/>
            <p:nvPr/>
          </p:nvSpPr>
          <p:spPr>
            <a:xfrm>
              <a:off x="1375760" y="4503102"/>
              <a:ext cx="372218" cy="369332"/>
            </a:xfrm>
            <a:prstGeom prst="rect">
              <a:avLst/>
            </a:prstGeom>
            <a:noFill/>
          </p:spPr>
          <p:txBody>
            <a:bodyPr wrap="none" rtlCol="0">
              <a:spAutoFit/>
            </a:bodyPr>
            <a:lstStyle/>
            <a:p>
              <a:r>
                <a:rPr lang="en-US" dirty="0" smtClean="0"/>
                <a:t>-1</a:t>
              </a:r>
            </a:p>
          </p:txBody>
        </p:sp>
        <p:sp>
          <p:nvSpPr>
            <p:cNvPr id="137" name="TextBox 136"/>
            <p:cNvSpPr txBox="1"/>
            <p:nvPr/>
          </p:nvSpPr>
          <p:spPr>
            <a:xfrm>
              <a:off x="1368755" y="4984020"/>
              <a:ext cx="372218" cy="369332"/>
            </a:xfrm>
            <a:prstGeom prst="rect">
              <a:avLst/>
            </a:prstGeom>
            <a:noFill/>
          </p:spPr>
          <p:txBody>
            <a:bodyPr wrap="none" rtlCol="0">
              <a:spAutoFit/>
            </a:bodyPr>
            <a:lstStyle/>
            <a:p>
              <a:r>
                <a:rPr lang="en-US" dirty="0" smtClean="0"/>
                <a:t>-2</a:t>
              </a:r>
            </a:p>
          </p:txBody>
        </p:sp>
        <p:sp>
          <p:nvSpPr>
            <p:cNvPr id="138" name="TextBox 137"/>
            <p:cNvSpPr txBox="1"/>
            <p:nvPr/>
          </p:nvSpPr>
          <p:spPr>
            <a:xfrm>
              <a:off x="1356640" y="5464938"/>
              <a:ext cx="372218" cy="369332"/>
            </a:xfrm>
            <a:prstGeom prst="rect">
              <a:avLst/>
            </a:prstGeom>
            <a:noFill/>
          </p:spPr>
          <p:txBody>
            <a:bodyPr wrap="none" rtlCol="0">
              <a:spAutoFit/>
            </a:bodyPr>
            <a:lstStyle/>
            <a:p>
              <a:r>
                <a:rPr lang="en-US" dirty="0" smtClean="0"/>
                <a:t>-3</a:t>
              </a:r>
            </a:p>
          </p:txBody>
        </p:sp>
        <p:sp>
          <p:nvSpPr>
            <p:cNvPr id="139" name="TextBox 138"/>
            <p:cNvSpPr txBox="1"/>
            <p:nvPr/>
          </p:nvSpPr>
          <p:spPr>
            <a:xfrm>
              <a:off x="6470898" y="5630998"/>
              <a:ext cx="301686" cy="369332"/>
            </a:xfrm>
            <a:prstGeom prst="rect">
              <a:avLst/>
            </a:prstGeom>
            <a:noFill/>
          </p:spPr>
          <p:txBody>
            <a:bodyPr wrap="none" rtlCol="0">
              <a:spAutoFit/>
            </a:bodyPr>
            <a:lstStyle/>
            <a:p>
              <a:r>
                <a:rPr lang="en-US" dirty="0" smtClean="0"/>
                <a:t>3</a:t>
              </a:r>
            </a:p>
          </p:txBody>
        </p:sp>
        <p:sp>
          <p:nvSpPr>
            <p:cNvPr id="140" name="TextBox 139"/>
            <p:cNvSpPr txBox="1"/>
            <p:nvPr/>
          </p:nvSpPr>
          <p:spPr>
            <a:xfrm>
              <a:off x="5661488" y="5641983"/>
              <a:ext cx="301686" cy="369332"/>
            </a:xfrm>
            <a:prstGeom prst="rect">
              <a:avLst/>
            </a:prstGeom>
            <a:noFill/>
          </p:spPr>
          <p:txBody>
            <a:bodyPr wrap="none" rtlCol="0">
              <a:spAutoFit/>
            </a:bodyPr>
            <a:lstStyle/>
            <a:p>
              <a:r>
                <a:rPr lang="en-US" dirty="0" smtClean="0"/>
                <a:t>2</a:t>
              </a:r>
            </a:p>
          </p:txBody>
        </p:sp>
        <p:sp>
          <p:nvSpPr>
            <p:cNvPr id="141" name="TextBox 140"/>
            <p:cNvSpPr txBox="1"/>
            <p:nvPr/>
          </p:nvSpPr>
          <p:spPr>
            <a:xfrm>
              <a:off x="1427605" y="3509695"/>
              <a:ext cx="301686" cy="369332"/>
            </a:xfrm>
            <a:prstGeom prst="rect">
              <a:avLst/>
            </a:prstGeom>
            <a:noFill/>
          </p:spPr>
          <p:txBody>
            <a:bodyPr wrap="none" rtlCol="0">
              <a:spAutoFit/>
            </a:bodyPr>
            <a:lstStyle/>
            <a:p>
              <a:r>
                <a:rPr lang="en-US" dirty="0" smtClean="0"/>
                <a:t>1</a:t>
              </a:r>
            </a:p>
          </p:txBody>
        </p:sp>
        <p:sp>
          <p:nvSpPr>
            <p:cNvPr id="142" name="TextBox 141"/>
            <p:cNvSpPr txBox="1"/>
            <p:nvPr/>
          </p:nvSpPr>
          <p:spPr>
            <a:xfrm>
              <a:off x="4048525" y="5638579"/>
              <a:ext cx="301686" cy="369332"/>
            </a:xfrm>
            <a:prstGeom prst="rect">
              <a:avLst/>
            </a:prstGeom>
            <a:noFill/>
          </p:spPr>
          <p:txBody>
            <a:bodyPr wrap="none" rtlCol="0">
              <a:spAutoFit/>
            </a:bodyPr>
            <a:lstStyle/>
            <a:p>
              <a:r>
                <a:rPr lang="en-US" dirty="0" smtClean="0"/>
                <a:t>0</a:t>
              </a:r>
            </a:p>
          </p:txBody>
        </p:sp>
        <p:sp>
          <p:nvSpPr>
            <p:cNvPr id="143" name="TextBox 142"/>
            <p:cNvSpPr txBox="1"/>
            <p:nvPr/>
          </p:nvSpPr>
          <p:spPr>
            <a:xfrm>
              <a:off x="3152521" y="5638579"/>
              <a:ext cx="372218" cy="369332"/>
            </a:xfrm>
            <a:prstGeom prst="rect">
              <a:avLst/>
            </a:prstGeom>
            <a:noFill/>
          </p:spPr>
          <p:txBody>
            <a:bodyPr wrap="none" rtlCol="0">
              <a:spAutoFit/>
            </a:bodyPr>
            <a:lstStyle/>
            <a:p>
              <a:r>
                <a:rPr lang="en-US" dirty="0" smtClean="0"/>
                <a:t>-1</a:t>
              </a:r>
            </a:p>
          </p:txBody>
        </p:sp>
        <p:sp>
          <p:nvSpPr>
            <p:cNvPr id="144" name="TextBox 143"/>
            <p:cNvSpPr txBox="1"/>
            <p:nvPr/>
          </p:nvSpPr>
          <p:spPr>
            <a:xfrm>
              <a:off x="2319413" y="5644441"/>
              <a:ext cx="372218" cy="369332"/>
            </a:xfrm>
            <a:prstGeom prst="rect">
              <a:avLst/>
            </a:prstGeom>
            <a:noFill/>
          </p:spPr>
          <p:txBody>
            <a:bodyPr wrap="none" rtlCol="0">
              <a:spAutoFit/>
            </a:bodyPr>
            <a:lstStyle/>
            <a:p>
              <a:r>
                <a:rPr lang="en-US" dirty="0" smtClean="0"/>
                <a:t>-2</a:t>
              </a:r>
            </a:p>
          </p:txBody>
        </p:sp>
        <p:sp>
          <p:nvSpPr>
            <p:cNvPr id="145" name="TextBox 144"/>
            <p:cNvSpPr txBox="1"/>
            <p:nvPr/>
          </p:nvSpPr>
          <p:spPr>
            <a:xfrm>
              <a:off x="1552784" y="5649421"/>
              <a:ext cx="372218" cy="369332"/>
            </a:xfrm>
            <a:prstGeom prst="rect">
              <a:avLst/>
            </a:prstGeom>
            <a:noFill/>
          </p:spPr>
          <p:txBody>
            <a:bodyPr wrap="none" rtlCol="0">
              <a:spAutoFit/>
            </a:bodyPr>
            <a:lstStyle/>
            <a:p>
              <a:r>
                <a:rPr lang="en-US" dirty="0" smtClean="0"/>
                <a:t>-3</a:t>
              </a:r>
            </a:p>
          </p:txBody>
        </p:sp>
        <p:sp>
          <p:nvSpPr>
            <p:cNvPr id="146" name="TextBox 145"/>
            <p:cNvSpPr txBox="1"/>
            <p:nvPr/>
          </p:nvSpPr>
          <p:spPr>
            <a:xfrm>
              <a:off x="7119024" y="2666337"/>
              <a:ext cx="418704" cy="369332"/>
            </a:xfrm>
            <a:prstGeom prst="rect">
              <a:avLst/>
            </a:prstGeom>
            <a:noFill/>
          </p:spPr>
          <p:txBody>
            <a:bodyPr wrap="none" rtlCol="0">
              <a:spAutoFit/>
            </a:bodyPr>
            <a:lstStyle/>
            <a:p>
              <a:r>
                <a:rPr lang="en-US" dirty="0" smtClean="0"/>
                <a:t>30</a:t>
              </a:r>
            </a:p>
          </p:txBody>
        </p:sp>
        <p:sp>
          <p:nvSpPr>
            <p:cNvPr id="147" name="TextBox 146"/>
            <p:cNvSpPr txBox="1"/>
            <p:nvPr/>
          </p:nvSpPr>
          <p:spPr>
            <a:xfrm>
              <a:off x="7125425" y="3370681"/>
              <a:ext cx="418704" cy="369332"/>
            </a:xfrm>
            <a:prstGeom prst="rect">
              <a:avLst/>
            </a:prstGeom>
            <a:noFill/>
          </p:spPr>
          <p:txBody>
            <a:bodyPr wrap="none" rtlCol="0">
              <a:spAutoFit/>
            </a:bodyPr>
            <a:lstStyle/>
            <a:p>
              <a:r>
                <a:rPr lang="en-US" dirty="0" smtClean="0"/>
                <a:t>20</a:t>
              </a:r>
            </a:p>
          </p:txBody>
        </p:sp>
        <p:sp>
          <p:nvSpPr>
            <p:cNvPr id="148" name="TextBox 147"/>
            <p:cNvSpPr txBox="1"/>
            <p:nvPr/>
          </p:nvSpPr>
          <p:spPr>
            <a:xfrm>
              <a:off x="7110185" y="4064498"/>
              <a:ext cx="418704" cy="369332"/>
            </a:xfrm>
            <a:prstGeom prst="rect">
              <a:avLst/>
            </a:prstGeom>
            <a:noFill/>
          </p:spPr>
          <p:txBody>
            <a:bodyPr wrap="none" rtlCol="0">
              <a:spAutoFit/>
            </a:bodyPr>
            <a:lstStyle/>
            <a:p>
              <a:r>
                <a:rPr lang="en-US" dirty="0" smtClean="0"/>
                <a:t>10</a:t>
              </a:r>
            </a:p>
          </p:txBody>
        </p:sp>
        <p:sp>
          <p:nvSpPr>
            <p:cNvPr id="149" name="TextBox 148"/>
            <p:cNvSpPr txBox="1"/>
            <p:nvPr/>
          </p:nvSpPr>
          <p:spPr>
            <a:xfrm>
              <a:off x="7164744" y="4749685"/>
              <a:ext cx="301686" cy="369332"/>
            </a:xfrm>
            <a:prstGeom prst="rect">
              <a:avLst/>
            </a:prstGeom>
            <a:noFill/>
          </p:spPr>
          <p:txBody>
            <a:bodyPr wrap="none" rtlCol="0">
              <a:spAutoFit/>
            </a:bodyPr>
            <a:lstStyle/>
            <a:p>
              <a:r>
                <a:rPr lang="en-US" dirty="0" smtClean="0"/>
                <a:t>0</a:t>
              </a:r>
            </a:p>
          </p:txBody>
        </p:sp>
        <p:sp>
          <p:nvSpPr>
            <p:cNvPr id="150" name="TextBox 149"/>
            <p:cNvSpPr txBox="1"/>
            <p:nvPr/>
          </p:nvSpPr>
          <p:spPr>
            <a:xfrm>
              <a:off x="7078589" y="5408015"/>
              <a:ext cx="489236" cy="369332"/>
            </a:xfrm>
            <a:prstGeom prst="rect">
              <a:avLst/>
            </a:prstGeom>
            <a:noFill/>
          </p:spPr>
          <p:txBody>
            <a:bodyPr wrap="none" rtlCol="0">
              <a:spAutoFit/>
            </a:bodyPr>
            <a:lstStyle/>
            <a:p>
              <a:r>
                <a:rPr lang="en-US" dirty="0" smtClean="0"/>
                <a:t>-10</a:t>
              </a:r>
            </a:p>
          </p:txBody>
        </p:sp>
        <p:sp>
          <p:nvSpPr>
            <p:cNvPr id="151" name="TextBox 150"/>
            <p:cNvSpPr txBox="1"/>
            <p:nvPr/>
          </p:nvSpPr>
          <p:spPr>
            <a:xfrm rot="16200000">
              <a:off x="6341668" y="3874041"/>
              <a:ext cx="3076884" cy="584776"/>
            </a:xfrm>
            <a:prstGeom prst="rect">
              <a:avLst/>
            </a:prstGeom>
            <a:noFill/>
          </p:spPr>
          <p:txBody>
            <a:bodyPr wrap="none" rtlCol="0">
              <a:spAutoFit/>
            </a:bodyPr>
            <a:lstStyle/>
            <a:p>
              <a:r>
                <a:rPr lang="en-US" sz="3200" dirty="0" smtClean="0"/>
                <a:t>Interference</a:t>
              </a:r>
              <a:r>
                <a:rPr lang="en-US" sz="3200" b="1" dirty="0" smtClean="0"/>
                <a:t> </a:t>
              </a:r>
              <a:r>
                <a:rPr lang="en-US" sz="3200" dirty="0" smtClean="0"/>
                <a:t>(dB)</a:t>
              </a:r>
              <a:endParaRPr lang="en-US" dirty="0"/>
            </a:p>
          </p:txBody>
        </p:sp>
      </p:grpSp>
      <p:sp>
        <p:nvSpPr>
          <p:cNvPr id="33" name="Rectangle 32"/>
          <p:cNvSpPr/>
          <p:nvPr/>
        </p:nvSpPr>
        <p:spPr>
          <a:xfrm>
            <a:off x="943182" y="2819102"/>
            <a:ext cx="7537743" cy="44674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u="sng" dirty="0" smtClean="0"/>
              <a:t>Naïve solution</a:t>
            </a:r>
            <a:r>
              <a:rPr lang="en-US" dirty="0" smtClean="0"/>
              <a:t>: Random walk</a:t>
            </a:r>
            <a:endParaRPr lang="en-US" dirty="0"/>
          </a:p>
        </p:txBody>
      </p:sp>
      <p:sp>
        <p:nvSpPr>
          <p:cNvPr id="5" name="TextBox 4"/>
          <p:cNvSpPr txBox="1"/>
          <p:nvPr/>
        </p:nvSpPr>
        <p:spPr>
          <a:xfrm>
            <a:off x="3942665" y="2447255"/>
            <a:ext cx="3024185" cy="584776"/>
          </a:xfrm>
          <a:prstGeom prst="rect">
            <a:avLst/>
          </a:prstGeom>
          <a:noFill/>
        </p:spPr>
        <p:txBody>
          <a:bodyPr wrap="none" rtlCol="0">
            <a:spAutoFit/>
          </a:bodyPr>
          <a:lstStyle/>
          <a:p>
            <a:r>
              <a:rPr lang="en-US" sz="3200" dirty="0" smtClean="0">
                <a:solidFill>
                  <a:srgbClr val="0000FF"/>
                </a:solidFill>
              </a:rPr>
              <a:t>Low interference</a:t>
            </a:r>
            <a:endParaRPr lang="en-US" sz="3200" b="1" dirty="0" smtClean="0">
              <a:solidFill>
                <a:srgbClr val="0000FF"/>
              </a:solidFill>
            </a:endParaRPr>
          </a:p>
        </p:txBody>
      </p:sp>
      <p:sp>
        <p:nvSpPr>
          <p:cNvPr id="4" name="TextBox 3"/>
          <p:cNvSpPr txBox="1"/>
          <p:nvPr/>
        </p:nvSpPr>
        <p:spPr>
          <a:xfrm>
            <a:off x="2408247" y="1445655"/>
            <a:ext cx="4195154" cy="646331"/>
          </a:xfrm>
          <a:prstGeom prst="rect">
            <a:avLst/>
          </a:prstGeom>
          <a:noFill/>
        </p:spPr>
        <p:txBody>
          <a:bodyPr wrap="none" rtlCol="0">
            <a:spAutoFit/>
          </a:bodyPr>
          <a:lstStyle/>
          <a:p>
            <a:r>
              <a:rPr lang="en-US" sz="3600" i="1" dirty="0" smtClean="0">
                <a:solidFill>
                  <a:srgbClr val="000000"/>
                </a:solidFill>
              </a:rPr>
              <a:t>Goal</a:t>
            </a:r>
            <a:r>
              <a:rPr lang="en-US" sz="3600" b="1" i="1" dirty="0" smtClean="0">
                <a:solidFill>
                  <a:srgbClr val="000000"/>
                </a:solidFill>
              </a:rPr>
              <a:t>:</a:t>
            </a:r>
            <a:r>
              <a:rPr lang="en-US" sz="3600" i="1" dirty="0" smtClean="0">
                <a:solidFill>
                  <a:srgbClr val="000000"/>
                </a:solidFill>
              </a:rPr>
              <a:t> Find blue spots</a:t>
            </a:r>
            <a:endParaRPr lang="en-US" sz="3600" i="1" dirty="0">
              <a:solidFill>
                <a:srgbClr val="000000"/>
              </a:solidFill>
            </a:endParaRPr>
          </a:p>
        </p:txBody>
      </p:sp>
      <p:cxnSp>
        <p:nvCxnSpPr>
          <p:cNvPr id="1127" name="Straight Connector 1126"/>
          <p:cNvCxnSpPr/>
          <p:nvPr/>
        </p:nvCxnSpPr>
        <p:spPr>
          <a:xfrm flipV="1">
            <a:off x="4114800" y="3037908"/>
            <a:ext cx="579120" cy="1148013"/>
          </a:xfrm>
          <a:prstGeom prst="line">
            <a:avLst/>
          </a:prstGeom>
          <a:ln>
            <a:solidFill>
              <a:schemeClr val="tx1"/>
            </a:solidFill>
            <a:headEnd type="none" w="med" len="med"/>
            <a:tailEnd type="arrow" w="med" len="med"/>
          </a:ln>
          <a:effectLst/>
        </p:spPr>
        <p:style>
          <a:lnRef idx="2">
            <a:schemeClr val="dk1"/>
          </a:lnRef>
          <a:fillRef idx="0">
            <a:schemeClr val="dk1"/>
          </a:fillRef>
          <a:effectRef idx="1">
            <a:schemeClr val="dk1"/>
          </a:effectRef>
          <a:fontRef idx="minor">
            <a:schemeClr val="tx1"/>
          </a:fontRef>
        </p:style>
      </p:cxnSp>
      <p:sp>
        <p:nvSpPr>
          <p:cNvPr id="32" name="TextBox 31"/>
          <p:cNvSpPr txBox="1"/>
          <p:nvPr/>
        </p:nvSpPr>
        <p:spPr>
          <a:xfrm rot="16200000">
            <a:off x="749379" y="4593007"/>
            <a:ext cx="910827" cy="523220"/>
          </a:xfrm>
          <a:prstGeom prst="rect">
            <a:avLst/>
          </a:prstGeom>
          <a:noFill/>
        </p:spPr>
        <p:txBody>
          <a:bodyPr wrap="none" rtlCol="0">
            <a:spAutoFit/>
          </a:bodyPr>
          <a:lstStyle/>
          <a:p>
            <a:r>
              <a:rPr lang="en-US" sz="2800" dirty="0" smtClean="0"/>
              <a:t>y (in)</a:t>
            </a:r>
            <a:endParaRPr lang="en-US" sz="1600" dirty="0"/>
          </a:p>
        </p:txBody>
      </p:sp>
      <p:sp>
        <p:nvSpPr>
          <p:cNvPr id="35" name="TextBox 34"/>
          <p:cNvSpPr txBox="1"/>
          <p:nvPr/>
        </p:nvSpPr>
        <p:spPr>
          <a:xfrm>
            <a:off x="3938855" y="6369235"/>
            <a:ext cx="910827" cy="523220"/>
          </a:xfrm>
          <a:prstGeom prst="rect">
            <a:avLst/>
          </a:prstGeom>
          <a:noFill/>
        </p:spPr>
        <p:txBody>
          <a:bodyPr wrap="none" rtlCol="0">
            <a:spAutoFit/>
          </a:bodyPr>
          <a:lstStyle/>
          <a:p>
            <a:r>
              <a:rPr lang="en-US" sz="2800" dirty="0" smtClean="0"/>
              <a:t>x (in)</a:t>
            </a:r>
            <a:endParaRPr lang="en-US" sz="1600" dirty="0"/>
          </a:p>
        </p:txBody>
      </p:sp>
    </p:spTree>
    <p:extLst>
      <p:ext uri="{BB962C8B-B14F-4D97-AF65-F5344CB8AC3E}">
        <p14:creationId xmlns:p14="http://schemas.microsoft.com/office/powerpoint/2010/main" val="41056772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7" name="Group 126"/>
          <p:cNvGrpSpPr/>
          <p:nvPr/>
        </p:nvGrpSpPr>
        <p:grpSpPr>
          <a:xfrm>
            <a:off x="457200" y="2819102"/>
            <a:ext cx="8229599" cy="4038898"/>
            <a:chOff x="464820" y="2219594"/>
            <a:chExt cx="8229599" cy="4038898"/>
          </a:xfrm>
        </p:grpSpPr>
        <p:pic>
          <p:nvPicPr>
            <p:cNvPr id="128" name="Picture 1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95" y="2438400"/>
              <a:ext cx="7312225" cy="3657600"/>
            </a:xfrm>
            <a:prstGeom prst="rect">
              <a:avLst/>
            </a:prstGeom>
          </p:spPr>
        </p:pic>
        <p:sp>
          <p:nvSpPr>
            <p:cNvPr id="129" name="Rectangle 128"/>
            <p:cNvSpPr/>
            <p:nvPr/>
          </p:nvSpPr>
          <p:spPr>
            <a:xfrm>
              <a:off x="464820" y="2361335"/>
              <a:ext cx="1178045"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0" name="Rectangle 129"/>
            <p:cNvSpPr/>
            <p:nvPr/>
          </p:nvSpPr>
          <p:spPr>
            <a:xfrm>
              <a:off x="610870" y="5710053"/>
              <a:ext cx="7715250" cy="54843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1" name="Rectangle 130"/>
            <p:cNvSpPr/>
            <p:nvPr/>
          </p:nvSpPr>
          <p:spPr>
            <a:xfrm>
              <a:off x="7149712" y="2219594"/>
              <a:ext cx="1544707"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2" name="TextBox 131"/>
            <p:cNvSpPr txBox="1"/>
            <p:nvPr/>
          </p:nvSpPr>
          <p:spPr>
            <a:xfrm>
              <a:off x="1425835" y="2590284"/>
              <a:ext cx="301686" cy="369332"/>
            </a:xfrm>
            <a:prstGeom prst="rect">
              <a:avLst/>
            </a:prstGeom>
            <a:noFill/>
          </p:spPr>
          <p:txBody>
            <a:bodyPr wrap="none" rtlCol="0">
              <a:spAutoFit/>
            </a:bodyPr>
            <a:lstStyle/>
            <a:p>
              <a:r>
                <a:rPr lang="en-US" dirty="0" smtClean="0"/>
                <a:t>3</a:t>
              </a:r>
            </a:p>
          </p:txBody>
        </p:sp>
        <p:sp>
          <p:nvSpPr>
            <p:cNvPr id="133" name="TextBox 132"/>
            <p:cNvSpPr txBox="1"/>
            <p:nvPr/>
          </p:nvSpPr>
          <p:spPr>
            <a:xfrm>
              <a:off x="4824553" y="5644441"/>
              <a:ext cx="301686" cy="369332"/>
            </a:xfrm>
            <a:prstGeom prst="rect">
              <a:avLst/>
            </a:prstGeom>
            <a:noFill/>
          </p:spPr>
          <p:txBody>
            <a:bodyPr wrap="none" rtlCol="0">
              <a:spAutoFit/>
            </a:bodyPr>
            <a:lstStyle/>
            <a:p>
              <a:r>
                <a:rPr lang="en-US" dirty="0" smtClean="0"/>
                <a:t>1</a:t>
              </a:r>
            </a:p>
          </p:txBody>
        </p:sp>
        <p:sp>
          <p:nvSpPr>
            <p:cNvPr id="134" name="TextBox 133"/>
            <p:cNvSpPr txBox="1"/>
            <p:nvPr/>
          </p:nvSpPr>
          <p:spPr>
            <a:xfrm>
              <a:off x="1442375" y="3035669"/>
              <a:ext cx="301686" cy="369332"/>
            </a:xfrm>
            <a:prstGeom prst="rect">
              <a:avLst/>
            </a:prstGeom>
            <a:noFill/>
          </p:spPr>
          <p:txBody>
            <a:bodyPr wrap="none" rtlCol="0">
              <a:spAutoFit/>
            </a:bodyPr>
            <a:lstStyle/>
            <a:p>
              <a:r>
                <a:rPr lang="en-US" dirty="0" smtClean="0"/>
                <a:t>2</a:t>
              </a:r>
            </a:p>
          </p:txBody>
        </p:sp>
        <p:sp>
          <p:nvSpPr>
            <p:cNvPr id="135" name="TextBox 134"/>
            <p:cNvSpPr txBox="1"/>
            <p:nvPr/>
          </p:nvSpPr>
          <p:spPr>
            <a:xfrm>
              <a:off x="1426219" y="4030031"/>
              <a:ext cx="301686" cy="369332"/>
            </a:xfrm>
            <a:prstGeom prst="rect">
              <a:avLst/>
            </a:prstGeom>
            <a:noFill/>
          </p:spPr>
          <p:txBody>
            <a:bodyPr wrap="none" rtlCol="0">
              <a:spAutoFit/>
            </a:bodyPr>
            <a:lstStyle/>
            <a:p>
              <a:r>
                <a:rPr lang="en-US" dirty="0" smtClean="0"/>
                <a:t>0</a:t>
              </a:r>
            </a:p>
          </p:txBody>
        </p:sp>
        <p:sp>
          <p:nvSpPr>
            <p:cNvPr id="136" name="TextBox 135"/>
            <p:cNvSpPr txBox="1"/>
            <p:nvPr/>
          </p:nvSpPr>
          <p:spPr>
            <a:xfrm>
              <a:off x="1375760" y="4503102"/>
              <a:ext cx="372218" cy="369332"/>
            </a:xfrm>
            <a:prstGeom prst="rect">
              <a:avLst/>
            </a:prstGeom>
            <a:noFill/>
          </p:spPr>
          <p:txBody>
            <a:bodyPr wrap="none" rtlCol="0">
              <a:spAutoFit/>
            </a:bodyPr>
            <a:lstStyle/>
            <a:p>
              <a:r>
                <a:rPr lang="en-US" dirty="0" smtClean="0"/>
                <a:t>-1</a:t>
              </a:r>
            </a:p>
          </p:txBody>
        </p:sp>
        <p:sp>
          <p:nvSpPr>
            <p:cNvPr id="137" name="TextBox 136"/>
            <p:cNvSpPr txBox="1"/>
            <p:nvPr/>
          </p:nvSpPr>
          <p:spPr>
            <a:xfrm>
              <a:off x="1368755" y="4984020"/>
              <a:ext cx="372218" cy="369332"/>
            </a:xfrm>
            <a:prstGeom prst="rect">
              <a:avLst/>
            </a:prstGeom>
            <a:noFill/>
          </p:spPr>
          <p:txBody>
            <a:bodyPr wrap="none" rtlCol="0">
              <a:spAutoFit/>
            </a:bodyPr>
            <a:lstStyle/>
            <a:p>
              <a:r>
                <a:rPr lang="en-US" dirty="0" smtClean="0"/>
                <a:t>-2</a:t>
              </a:r>
            </a:p>
          </p:txBody>
        </p:sp>
        <p:sp>
          <p:nvSpPr>
            <p:cNvPr id="138" name="TextBox 137"/>
            <p:cNvSpPr txBox="1"/>
            <p:nvPr/>
          </p:nvSpPr>
          <p:spPr>
            <a:xfrm>
              <a:off x="1356640" y="5464938"/>
              <a:ext cx="372218" cy="369332"/>
            </a:xfrm>
            <a:prstGeom prst="rect">
              <a:avLst/>
            </a:prstGeom>
            <a:noFill/>
          </p:spPr>
          <p:txBody>
            <a:bodyPr wrap="none" rtlCol="0">
              <a:spAutoFit/>
            </a:bodyPr>
            <a:lstStyle/>
            <a:p>
              <a:r>
                <a:rPr lang="en-US" dirty="0" smtClean="0"/>
                <a:t>-3</a:t>
              </a:r>
            </a:p>
          </p:txBody>
        </p:sp>
        <p:sp>
          <p:nvSpPr>
            <p:cNvPr id="139" name="TextBox 138"/>
            <p:cNvSpPr txBox="1"/>
            <p:nvPr/>
          </p:nvSpPr>
          <p:spPr>
            <a:xfrm>
              <a:off x="6470898" y="5630998"/>
              <a:ext cx="301686" cy="369332"/>
            </a:xfrm>
            <a:prstGeom prst="rect">
              <a:avLst/>
            </a:prstGeom>
            <a:noFill/>
          </p:spPr>
          <p:txBody>
            <a:bodyPr wrap="none" rtlCol="0">
              <a:spAutoFit/>
            </a:bodyPr>
            <a:lstStyle/>
            <a:p>
              <a:r>
                <a:rPr lang="en-US" dirty="0" smtClean="0"/>
                <a:t>3</a:t>
              </a:r>
            </a:p>
          </p:txBody>
        </p:sp>
        <p:sp>
          <p:nvSpPr>
            <p:cNvPr id="140" name="TextBox 139"/>
            <p:cNvSpPr txBox="1"/>
            <p:nvPr/>
          </p:nvSpPr>
          <p:spPr>
            <a:xfrm>
              <a:off x="5661488" y="5641983"/>
              <a:ext cx="301686" cy="369332"/>
            </a:xfrm>
            <a:prstGeom prst="rect">
              <a:avLst/>
            </a:prstGeom>
            <a:noFill/>
          </p:spPr>
          <p:txBody>
            <a:bodyPr wrap="none" rtlCol="0">
              <a:spAutoFit/>
            </a:bodyPr>
            <a:lstStyle/>
            <a:p>
              <a:r>
                <a:rPr lang="en-US" dirty="0" smtClean="0"/>
                <a:t>2</a:t>
              </a:r>
            </a:p>
          </p:txBody>
        </p:sp>
        <p:sp>
          <p:nvSpPr>
            <p:cNvPr id="141" name="TextBox 140"/>
            <p:cNvSpPr txBox="1"/>
            <p:nvPr/>
          </p:nvSpPr>
          <p:spPr>
            <a:xfrm>
              <a:off x="1427605" y="3509695"/>
              <a:ext cx="301686" cy="369332"/>
            </a:xfrm>
            <a:prstGeom prst="rect">
              <a:avLst/>
            </a:prstGeom>
            <a:noFill/>
          </p:spPr>
          <p:txBody>
            <a:bodyPr wrap="none" rtlCol="0">
              <a:spAutoFit/>
            </a:bodyPr>
            <a:lstStyle/>
            <a:p>
              <a:r>
                <a:rPr lang="en-US" dirty="0" smtClean="0"/>
                <a:t>1</a:t>
              </a:r>
            </a:p>
          </p:txBody>
        </p:sp>
        <p:sp>
          <p:nvSpPr>
            <p:cNvPr id="142" name="TextBox 141"/>
            <p:cNvSpPr txBox="1"/>
            <p:nvPr/>
          </p:nvSpPr>
          <p:spPr>
            <a:xfrm>
              <a:off x="4048525" y="5638579"/>
              <a:ext cx="301686" cy="369332"/>
            </a:xfrm>
            <a:prstGeom prst="rect">
              <a:avLst/>
            </a:prstGeom>
            <a:noFill/>
          </p:spPr>
          <p:txBody>
            <a:bodyPr wrap="none" rtlCol="0">
              <a:spAutoFit/>
            </a:bodyPr>
            <a:lstStyle/>
            <a:p>
              <a:r>
                <a:rPr lang="en-US" dirty="0" smtClean="0"/>
                <a:t>0</a:t>
              </a:r>
            </a:p>
          </p:txBody>
        </p:sp>
        <p:sp>
          <p:nvSpPr>
            <p:cNvPr id="143" name="TextBox 142"/>
            <p:cNvSpPr txBox="1"/>
            <p:nvPr/>
          </p:nvSpPr>
          <p:spPr>
            <a:xfrm>
              <a:off x="3152521" y="5638579"/>
              <a:ext cx="372218" cy="369332"/>
            </a:xfrm>
            <a:prstGeom prst="rect">
              <a:avLst/>
            </a:prstGeom>
            <a:noFill/>
          </p:spPr>
          <p:txBody>
            <a:bodyPr wrap="none" rtlCol="0">
              <a:spAutoFit/>
            </a:bodyPr>
            <a:lstStyle/>
            <a:p>
              <a:r>
                <a:rPr lang="en-US" dirty="0" smtClean="0"/>
                <a:t>-1</a:t>
              </a:r>
            </a:p>
          </p:txBody>
        </p:sp>
        <p:sp>
          <p:nvSpPr>
            <p:cNvPr id="144" name="TextBox 143"/>
            <p:cNvSpPr txBox="1"/>
            <p:nvPr/>
          </p:nvSpPr>
          <p:spPr>
            <a:xfrm>
              <a:off x="2319413" y="5644441"/>
              <a:ext cx="372218" cy="369332"/>
            </a:xfrm>
            <a:prstGeom prst="rect">
              <a:avLst/>
            </a:prstGeom>
            <a:noFill/>
          </p:spPr>
          <p:txBody>
            <a:bodyPr wrap="none" rtlCol="0">
              <a:spAutoFit/>
            </a:bodyPr>
            <a:lstStyle/>
            <a:p>
              <a:r>
                <a:rPr lang="en-US" dirty="0" smtClean="0"/>
                <a:t>-2</a:t>
              </a:r>
            </a:p>
          </p:txBody>
        </p:sp>
        <p:sp>
          <p:nvSpPr>
            <p:cNvPr id="145" name="TextBox 144"/>
            <p:cNvSpPr txBox="1"/>
            <p:nvPr/>
          </p:nvSpPr>
          <p:spPr>
            <a:xfrm>
              <a:off x="1552784" y="5649421"/>
              <a:ext cx="372218" cy="369332"/>
            </a:xfrm>
            <a:prstGeom prst="rect">
              <a:avLst/>
            </a:prstGeom>
            <a:noFill/>
          </p:spPr>
          <p:txBody>
            <a:bodyPr wrap="none" rtlCol="0">
              <a:spAutoFit/>
            </a:bodyPr>
            <a:lstStyle/>
            <a:p>
              <a:r>
                <a:rPr lang="en-US" dirty="0" smtClean="0"/>
                <a:t>-3</a:t>
              </a:r>
            </a:p>
          </p:txBody>
        </p:sp>
        <p:sp>
          <p:nvSpPr>
            <p:cNvPr id="146" name="TextBox 145"/>
            <p:cNvSpPr txBox="1"/>
            <p:nvPr/>
          </p:nvSpPr>
          <p:spPr>
            <a:xfrm>
              <a:off x="7119024" y="2666337"/>
              <a:ext cx="418704" cy="369332"/>
            </a:xfrm>
            <a:prstGeom prst="rect">
              <a:avLst/>
            </a:prstGeom>
            <a:noFill/>
          </p:spPr>
          <p:txBody>
            <a:bodyPr wrap="none" rtlCol="0">
              <a:spAutoFit/>
            </a:bodyPr>
            <a:lstStyle/>
            <a:p>
              <a:r>
                <a:rPr lang="en-US" dirty="0" smtClean="0"/>
                <a:t>30</a:t>
              </a:r>
            </a:p>
          </p:txBody>
        </p:sp>
        <p:sp>
          <p:nvSpPr>
            <p:cNvPr id="147" name="TextBox 146"/>
            <p:cNvSpPr txBox="1"/>
            <p:nvPr/>
          </p:nvSpPr>
          <p:spPr>
            <a:xfrm>
              <a:off x="7125425" y="3370681"/>
              <a:ext cx="418704" cy="369332"/>
            </a:xfrm>
            <a:prstGeom prst="rect">
              <a:avLst/>
            </a:prstGeom>
            <a:noFill/>
          </p:spPr>
          <p:txBody>
            <a:bodyPr wrap="none" rtlCol="0">
              <a:spAutoFit/>
            </a:bodyPr>
            <a:lstStyle/>
            <a:p>
              <a:r>
                <a:rPr lang="en-US" dirty="0" smtClean="0"/>
                <a:t>20</a:t>
              </a:r>
            </a:p>
          </p:txBody>
        </p:sp>
        <p:sp>
          <p:nvSpPr>
            <p:cNvPr id="148" name="TextBox 147"/>
            <p:cNvSpPr txBox="1"/>
            <p:nvPr/>
          </p:nvSpPr>
          <p:spPr>
            <a:xfrm>
              <a:off x="7110185" y="4064498"/>
              <a:ext cx="418704" cy="369332"/>
            </a:xfrm>
            <a:prstGeom prst="rect">
              <a:avLst/>
            </a:prstGeom>
            <a:noFill/>
          </p:spPr>
          <p:txBody>
            <a:bodyPr wrap="none" rtlCol="0">
              <a:spAutoFit/>
            </a:bodyPr>
            <a:lstStyle/>
            <a:p>
              <a:r>
                <a:rPr lang="en-US" dirty="0" smtClean="0"/>
                <a:t>10</a:t>
              </a:r>
            </a:p>
          </p:txBody>
        </p:sp>
        <p:sp>
          <p:nvSpPr>
            <p:cNvPr id="149" name="TextBox 148"/>
            <p:cNvSpPr txBox="1"/>
            <p:nvPr/>
          </p:nvSpPr>
          <p:spPr>
            <a:xfrm>
              <a:off x="7164744" y="4749685"/>
              <a:ext cx="301686" cy="369332"/>
            </a:xfrm>
            <a:prstGeom prst="rect">
              <a:avLst/>
            </a:prstGeom>
            <a:noFill/>
          </p:spPr>
          <p:txBody>
            <a:bodyPr wrap="none" rtlCol="0">
              <a:spAutoFit/>
            </a:bodyPr>
            <a:lstStyle/>
            <a:p>
              <a:r>
                <a:rPr lang="en-US" dirty="0" smtClean="0"/>
                <a:t>0</a:t>
              </a:r>
            </a:p>
          </p:txBody>
        </p:sp>
        <p:sp>
          <p:nvSpPr>
            <p:cNvPr id="150" name="TextBox 149"/>
            <p:cNvSpPr txBox="1"/>
            <p:nvPr/>
          </p:nvSpPr>
          <p:spPr>
            <a:xfrm>
              <a:off x="7078589" y="5408015"/>
              <a:ext cx="489236" cy="369332"/>
            </a:xfrm>
            <a:prstGeom prst="rect">
              <a:avLst/>
            </a:prstGeom>
            <a:noFill/>
          </p:spPr>
          <p:txBody>
            <a:bodyPr wrap="none" rtlCol="0">
              <a:spAutoFit/>
            </a:bodyPr>
            <a:lstStyle/>
            <a:p>
              <a:r>
                <a:rPr lang="en-US" dirty="0" smtClean="0"/>
                <a:t>-10</a:t>
              </a:r>
            </a:p>
          </p:txBody>
        </p:sp>
      </p:grpSp>
      <p:sp>
        <p:nvSpPr>
          <p:cNvPr id="33" name="Rectangle 32"/>
          <p:cNvSpPr/>
          <p:nvPr/>
        </p:nvSpPr>
        <p:spPr>
          <a:xfrm>
            <a:off x="943182" y="2819102"/>
            <a:ext cx="7537743" cy="44674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u="sng" dirty="0" smtClean="0"/>
              <a:t>Naïve solution</a:t>
            </a:r>
            <a:r>
              <a:rPr lang="en-US" dirty="0" smtClean="0"/>
              <a:t>: Random walk</a:t>
            </a:r>
            <a:endParaRPr lang="en-US" dirty="0"/>
          </a:p>
        </p:txBody>
      </p:sp>
      <p:sp>
        <p:nvSpPr>
          <p:cNvPr id="31" name="TextBox 30"/>
          <p:cNvSpPr txBox="1"/>
          <p:nvPr/>
        </p:nvSpPr>
        <p:spPr>
          <a:xfrm>
            <a:off x="3938855" y="6369235"/>
            <a:ext cx="910827" cy="523220"/>
          </a:xfrm>
          <a:prstGeom prst="rect">
            <a:avLst/>
          </a:prstGeom>
          <a:noFill/>
        </p:spPr>
        <p:txBody>
          <a:bodyPr wrap="none" rtlCol="0">
            <a:spAutoFit/>
          </a:bodyPr>
          <a:lstStyle/>
          <a:p>
            <a:r>
              <a:rPr lang="en-US" sz="2800" dirty="0" smtClean="0"/>
              <a:t>x (in)</a:t>
            </a:r>
            <a:endParaRPr lang="en-US" sz="1600" dirty="0"/>
          </a:p>
        </p:txBody>
      </p:sp>
      <p:sp>
        <p:nvSpPr>
          <p:cNvPr id="32" name="TextBox 31"/>
          <p:cNvSpPr txBox="1"/>
          <p:nvPr/>
        </p:nvSpPr>
        <p:spPr>
          <a:xfrm rot="16200000">
            <a:off x="749379" y="4593007"/>
            <a:ext cx="910827" cy="523220"/>
          </a:xfrm>
          <a:prstGeom prst="rect">
            <a:avLst/>
          </a:prstGeom>
          <a:noFill/>
        </p:spPr>
        <p:txBody>
          <a:bodyPr wrap="none" rtlCol="0">
            <a:spAutoFit/>
          </a:bodyPr>
          <a:lstStyle/>
          <a:p>
            <a:r>
              <a:rPr lang="en-US" sz="2800" dirty="0" smtClean="0"/>
              <a:t>y (in)</a:t>
            </a:r>
            <a:endParaRPr lang="en-US" sz="1600" dirty="0"/>
          </a:p>
        </p:txBody>
      </p:sp>
      <p:sp>
        <p:nvSpPr>
          <p:cNvPr id="36" name="TextBox 35"/>
          <p:cNvSpPr txBox="1"/>
          <p:nvPr/>
        </p:nvSpPr>
        <p:spPr>
          <a:xfrm>
            <a:off x="943182" y="2091986"/>
            <a:ext cx="7304203" cy="1077218"/>
          </a:xfrm>
          <a:prstGeom prst="rect">
            <a:avLst/>
          </a:prstGeom>
          <a:noFill/>
        </p:spPr>
        <p:txBody>
          <a:bodyPr wrap="none" rtlCol="0">
            <a:spAutoFit/>
          </a:bodyPr>
          <a:lstStyle/>
          <a:p>
            <a:r>
              <a:rPr lang="en-US" sz="3200" dirty="0" smtClean="0"/>
              <a:t>Blue spots of low interference are small</a:t>
            </a:r>
          </a:p>
          <a:p>
            <a:r>
              <a:rPr lang="en-US" sz="3200" dirty="0" smtClean="0">
                <a:sym typeface="Wingdings"/>
              </a:rPr>
              <a:t> Hard to stumble upon in a</a:t>
            </a:r>
            <a:r>
              <a:rPr lang="en-US" sz="3200" dirty="0" smtClean="0"/>
              <a:t> random walk</a:t>
            </a:r>
          </a:p>
        </p:txBody>
      </p:sp>
      <p:sp>
        <p:nvSpPr>
          <p:cNvPr id="38" name="TextBox 37"/>
          <p:cNvSpPr txBox="1"/>
          <p:nvPr/>
        </p:nvSpPr>
        <p:spPr>
          <a:xfrm>
            <a:off x="2408247" y="1445655"/>
            <a:ext cx="4195154" cy="646331"/>
          </a:xfrm>
          <a:prstGeom prst="rect">
            <a:avLst/>
          </a:prstGeom>
          <a:noFill/>
        </p:spPr>
        <p:txBody>
          <a:bodyPr wrap="none" rtlCol="0">
            <a:spAutoFit/>
          </a:bodyPr>
          <a:lstStyle/>
          <a:p>
            <a:r>
              <a:rPr lang="en-US" sz="3600" i="1" dirty="0" smtClean="0">
                <a:solidFill>
                  <a:srgbClr val="000000"/>
                </a:solidFill>
              </a:rPr>
              <a:t>Goal</a:t>
            </a:r>
            <a:r>
              <a:rPr lang="en-US" sz="3600" b="1" i="1" dirty="0" smtClean="0">
                <a:solidFill>
                  <a:srgbClr val="000000"/>
                </a:solidFill>
              </a:rPr>
              <a:t>:</a:t>
            </a:r>
            <a:r>
              <a:rPr lang="en-US" sz="3600" i="1" dirty="0" smtClean="0">
                <a:solidFill>
                  <a:srgbClr val="000000"/>
                </a:solidFill>
              </a:rPr>
              <a:t> Find blue spots</a:t>
            </a:r>
            <a:endParaRPr lang="en-US" sz="3600" i="1" dirty="0">
              <a:solidFill>
                <a:srgbClr val="000000"/>
              </a:solidFill>
            </a:endParaRPr>
          </a:p>
        </p:txBody>
      </p:sp>
      <p:sp>
        <p:nvSpPr>
          <p:cNvPr id="39" name="TextBox 38"/>
          <p:cNvSpPr txBox="1"/>
          <p:nvPr/>
        </p:nvSpPr>
        <p:spPr>
          <a:xfrm rot="16200000">
            <a:off x="6334048" y="4473549"/>
            <a:ext cx="3076884" cy="584776"/>
          </a:xfrm>
          <a:prstGeom prst="rect">
            <a:avLst/>
          </a:prstGeom>
          <a:noFill/>
        </p:spPr>
        <p:txBody>
          <a:bodyPr wrap="none" rtlCol="0">
            <a:spAutoFit/>
          </a:bodyPr>
          <a:lstStyle/>
          <a:p>
            <a:r>
              <a:rPr lang="en-US" sz="3200" dirty="0" smtClean="0"/>
              <a:t>Interference</a:t>
            </a:r>
            <a:r>
              <a:rPr lang="en-US" sz="3200" b="1" dirty="0" smtClean="0"/>
              <a:t> </a:t>
            </a:r>
            <a:r>
              <a:rPr lang="en-US" sz="3200" dirty="0" smtClean="0"/>
              <a:t>(dB)</a:t>
            </a:r>
            <a:endParaRPr lang="en-US" dirty="0"/>
          </a:p>
        </p:txBody>
      </p:sp>
    </p:spTree>
    <p:extLst>
      <p:ext uri="{BB962C8B-B14F-4D97-AF65-F5344CB8AC3E}">
        <p14:creationId xmlns:p14="http://schemas.microsoft.com/office/powerpoint/2010/main" val="180444729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875" y="3037908"/>
            <a:ext cx="7312225" cy="3657600"/>
          </a:xfrm>
          <a:prstGeom prst="rect">
            <a:avLst/>
          </a:prstGeom>
        </p:spPr>
      </p:pic>
      <p:sp>
        <p:nvSpPr>
          <p:cNvPr id="54" name="Rectangle 53"/>
          <p:cNvSpPr/>
          <p:nvPr/>
        </p:nvSpPr>
        <p:spPr>
          <a:xfrm>
            <a:off x="609600" y="6410480"/>
            <a:ext cx="7718925" cy="415562"/>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57200" y="2960843"/>
            <a:ext cx="1178045"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7142092" y="2819102"/>
            <a:ext cx="1186433"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Rectangle 52"/>
          <p:cNvSpPr/>
          <p:nvPr/>
        </p:nvSpPr>
        <p:spPr>
          <a:xfrm>
            <a:off x="943182" y="2819102"/>
            <a:ext cx="7537743" cy="44674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1307525" y="6309561"/>
            <a:ext cx="6088550" cy="37860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Box 29"/>
          <p:cNvSpPr txBox="1"/>
          <p:nvPr/>
        </p:nvSpPr>
        <p:spPr>
          <a:xfrm>
            <a:off x="1418215" y="3189792"/>
            <a:ext cx="301686" cy="369332"/>
          </a:xfrm>
          <a:prstGeom prst="rect">
            <a:avLst/>
          </a:prstGeom>
          <a:noFill/>
        </p:spPr>
        <p:txBody>
          <a:bodyPr wrap="none" rtlCol="0">
            <a:spAutoFit/>
          </a:bodyPr>
          <a:lstStyle/>
          <a:p>
            <a:r>
              <a:rPr lang="en-US" dirty="0" smtClean="0"/>
              <a:t>3</a:t>
            </a:r>
          </a:p>
        </p:txBody>
      </p:sp>
      <p:sp>
        <p:nvSpPr>
          <p:cNvPr id="31" name="TextBox 30"/>
          <p:cNvSpPr txBox="1"/>
          <p:nvPr/>
        </p:nvSpPr>
        <p:spPr>
          <a:xfrm>
            <a:off x="4816933" y="6243949"/>
            <a:ext cx="301686" cy="369332"/>
          </a:xfrm>
          <a:prstGeom prst="rect">
            <a:avLst/>
          </a:prstGeom>
          <a:noFill/>
        </p:spPr>
        <p:txBody>
          <a:bodyPr wrap="none" rtlCol="0">
            <a:spAutoFit/>
          </a:bodyPr>
          <a:lstStyle/>
          <a:p>
            <a:r>
              <a:rPr lang="en-US" dirty="0" smtClean="0"/>
              <a:t>1</a:t>
            </a:r>
          </a:p>
        </p:txBody>
      </p:sp>
      <p:sp>
        <p:nvSpPr>
          <p:cNvPr id="32" name="TextBox 31"/>
          <p:cNvSpPr txBox="1"/>
          <p:nvPr/>
        </p:nvSpPr>
        <p:spPr>
          <a:xfrm>
            <a:off x="1434755" y="3635177"/>
            <a:ext cx="301686" cy="369332"/>
          </a:xfrm>
          <a:prstGeom prst="rect">
            <a:avLst/>
          </a:prstGeom>
          <a:noFill/>
        </p:spPr>
        <p:txBody>
          <a:bodyPr wrap="none" rtlCol="0">
            <a:spAutoFit/>
          </a:bodyPr>
          <a:lstStyle/>
          <a:p>
            <a:r>
              <a:rPr lang="en-US" dirty="0" smtClean="0"/>
              <a:t>2</a:t>
            </a:r>
          </a:p>
        </p:txBody>
      </p:sp>
      <p:sp>
        <p:nvSpPr>
          <p:cNvPr id="33" name="TextBox 32"/>
          <p:cNvSpPr txBox="1"/>
          <p:nvPr/>
        </p:nvSpPr>
        <p:spPr>
          <a:xfrm>
            <a:off x="1418599" y="4629539"/>
            <a:ext cx="301686" cy="369332"/>
          </a:xfrm>
          <a:prstGeom prst="rect">
            <a:avLst/>
          </a:prstGeom>
          <a:noFill/>
        </p:spPr>
        <p:txBody>
          <a:bodyPr wrap="none" rtlCol="0">
            <a:spAutoFit/>
          </a:bodyPr>
          <a:lstStyle/>
          <a:p>
            <a:r>
              <a:rPr lang="en-US" dirty="0" smtClean="0"/>
              <a:t>0</a:t>
            </a:r>
          </a:p>
        </p:txBody>
      </p:sp>
      <p:sp>
        <p:nvSpPr>
          <p:cNvPr id="34" name="TextBox 33"/>
          <p:cNvSpPr txBox="1"/>
          <p:nvPr/>
        </p:nvSpPr>
        <p:spPr>
          <a:xfrm>
            <a:off x="1368140" y="5102610"/>
            <a:ext cx="372218" cy="369332"/>
          </a:xfrm>
          <a:prstGeom prst="rect">
            <a:avLst/>
          </a:prstGeom>
          <a:noFill/>
        </p:spPr>
        <p:txBody>
          <a:bodyPr wrap="none" rtlCol="0">
            <a:spAutoFit/>
          </a:bodyPr>
          <a:lstStyle/>
          <a:p>
            <a:r>
              <a:rPr lang="en-US" dirty="0" smtClean="0"/>
              <a:t>-1</a:t>
            </a:r>
          </a:p>
        </p:txBody>
      </p:sp>
      <p:sp>
        <p:nvSpPr>
          <p:cNvPr id="35" name="TextBox 34"/>
          <p:cNvSpPr txBox="1"/>
          <p:nvPr/>
        </p:nvSpPr>
        <p:spPr>
          <a:xfrm>
            <a:off x="1361135" y="5583528"/>
            <a:ext cx="372218" cy="369332"/>
          </a:xfrm>
          <a:prstGeom prst="rect">
            <a:avLst/>
          </a:prstGeom>
          <a:noFill/>
        </p:spPr>
        <p:txBody>
          <a:bodyPr wrap="none" rtlCol="0">
            <a:spAutoFit/>
          </a:bodyPr>
          <a:lstStyle/>
          <a:p>
            <a:r>
              <a:rPr lang="en-US" dirty="0" smtClean="0"/>
              <a:t>-2</a:t>
            </a:r>
          </a:p>
        </p:txBody>
      </p:sp>
      <p:sp>
        <p:nvSpPr>
          <p:cNvPr id="36" name="TextBox 35"/>
          <p:cNvSpPr txBox="1"/>
          <p:nvPr/>
        </p:nvSpPr>
        <p:spPr>
          <a:xfrm>
            <a:off x="1349020" y="6064446"/>
            <a:ext cx="372218" cy="369332"/>
          </a:xfrm>
          <a:prstGeom prst="rect">
            <a:avLst/>
          </a:prstGeom>
          <a:noFill/>
        </p:spPr>
        <p:txBody>
          <a:bodyPr wrap="none" rtlCol="0">
            <a:spAutoFit/>
          </a:bodyPr>
          <a:lstStyle/>
          <a:p>
            <a:r>
              <a:rPr lang="en-US" dirty="0" smtClean="0"/>
              <a:t>-3</a:t>
            </a:r>
          </a:p>
        </p:txBody>
      </p:sp>
      <p:sp>
        <p:nvSpPr>
          <p:cNvPr id="37" name="TextBox 36"/>
          <p:cNvSpPr txBox="1"/>
          <p:nvPr/>
        </p:nvSpPr>
        <p:spPr>
          <a:xfrm>
            <a:off x="6463278" y="6230506"/>
            <a:ext cx="301686" cy="369332"/>
          </a:xfrm>
          <a:prstGeom prst="rect">
            <a:avLst/>
          </a:prstGeom>
          <a:noFill/>
        </p:spPr>
        <p:txBody>
          <a:bodyPr wrap="none" rtlCol="0">
            <a:spAutoFit/>
          </a:bodyPr>
          <a:lstStyle/>
          <a:p>
            <a:r>
              <a:rPr lang="en-US" dirty="0" smtClean="0"/>
              <a:t>3</a:t>
            </a:r>
          </a:p>
        </p:txBody>
      </p:sp>
      <p:sp>
        <p:nvSpPr>
          <p:cNvPr id="38" name="TextBox 37"/>
          <p:cNvSpPr txBox="1"/>
          <p:nvPr/>
        </p:nvSpPr>
        <p:spPr>
          <a:xfrm>
            <a:off x="5653868" y="6241491"/>
            <a:ext cx="301686" cy="369332"/>
          </a:xfrm>
          <a:prstGeom prst="rect">
            <a:avLst/>
          </a:prstGeom>
          <a:noFill/>
        </p:spPr>
        <p:txBody>
          <a:bodyPr wrap="none" rtlCol="0">
            <a:spAutoFit/>
          </a:bodyPr>
          <a:lstStyle/>
          <a:p>
            <a:r>
              <a:rPr lang="en-US" dirty="0" smtClean="0"/>
              <a:t>2</a:t>
            </a:r>
          </a:p>
        </p:txBody>
      </p:sp>
      <p:sp>
        <p:nvSpPr>
          <p:cNvPr id="39" name="TextBox 38"/>
          <p:cNvSpPr txBox="1"/>
          <p:nvPr/>
        </p:nvSpPr>
        <p:spPr>
          <a:xfrm>
            <a:off x="1419985" y="4109203"/>
            <a:ext cx="301686" cy="369332"/>
          </a:xfrm>
          <a:prstGeom prst="rect">
            <a:avLst/>
          </a:prstGeom>
          <a:noFill/>
        </p:spPr>
        <p:txBody>
          <a:bodyPr wrap="none" rtlCol="0">
            <a:spAutoFit/>
          </a:bodyPr>
          <a:lstStyle/>
          <a:p>
            <a:r>
              <a:rPr lang="en-US" dirty="0" smtClean="0"/>
              <a:t>1</a:t>
            </a:r>
          </a:p>
        </p:txBody>
      </p:sp>
      <p:sp>
        <p:nvSpPr>
          <p:cNvPr id="40" name="TextBox 39"/>
          <p:cNvSpPr txBox="1"/>
          <p:nvPr/>
        </p:nvSpPr>
        <p:spPr>
          <a:xfrm>
            <a:off x="4040905" y="6238087"/>
            <a:ext cx="301686" cy="369332"/>
          </a:xfrm>
          <a:prstGeom prst="rect">
            <a:avLst/>
          </a:prstGeom>
          <a:noFill/>
        </p:spPr>
        <p:txBody>
          <a:bodyPr wrap="none" rtlCol="0">
            <a:spAutoFit/>
          </a:bodyPr>
          <a:lstStyle/>
          <a:p>
            <a:r>
              <a:rPr lang="en-US" dirty="0" smtClean="0"/>
              <a:t>0</a:t>
            </a:r>
          </a:p>
        </p:txBody>
      </p:sp>
      <p:sp>
        <p:nvSpPr>
          <p:cNvPr id="41" name="TextBox 40"/>
          <p:cNvSpPr txBox="1"/>
          <p:nvPr/>
        </p:nvSpPr>
        <p:spPr>
          <a:xfrm>
            <a:off x="3144901" y="6238087"/>
            <a:ext cx="372218" cy="369332"/>
          </a:xfrm>
          <a:prstGeom prst="rect">
            <a:avLst/>
          </a:prstGeom>
          <a:noFill/>
        </p:spPr>
        <p:txBody>
          <a:bodyPr wrap="none" rtlCol="0">
            <a:spAutoFit/>
          </a:bodyPr>
          <a:lstStyle/>
          <a:p>
            <a:r>
              <a:rPr lang="en-US" dirty="0" smtClean="0"/>
              <a:t>-1</a:t>
            </a:r>
          </a:p>
        </p:txBody>
      </p:sp>
      <p:sp>
        <p:nvSpPr>
          <p:cNvPr id="42" name="TextBox 41"/>
          <p:cNvSpPr txBox="1"/>
          <p:nvPr/>
        </p:nvSpPr>
        <p:spPr>
          <a:xfrm>
            <a:off x="2311793" y="6243949"/>
            <a:ext cx="372218" cy="369332"/>
          </a:xfrm>
          <a:prstGeom prst="rect">
            <a:avLst/>
          </a:prstGeom>
          <a:noFill/>
        </p:spPr>
        <p:txBody>
          <a:bodyPr wrap="none" rtlCol="0">
            <a:spAutoFit/>
          </a:bodyPr>
          <a:lstStyle/>
          <a:p>
            <a:r>
              <a:rPr lang="en-US" dirty="0" smtClean="0"/>
              <a:t>-2</a:t>
            </a:r>
          </a:p>
        </p:txBody>
      </p:sp>
      <p:sp>
        <p:nvSpPr>
          <p:cNvPr id="43" name="TextBox 42"/>
          <p:cNvSpPr txBox="1"/>
          <p:nvPr/>
        </p:nvSpPr>
        <p:spPr>
          <a:xfrm>
            <a:off x="1545164" y="6248929"/>
            <a:ext cx="372218" cy="369332"/>
          </a:xfrm>
          <a:prstGeom prst="rect">
            <a:avLst/>
          </a:prstGeom>
          <a:noFill/>
        </p:spPr>
        <p:txBody>
          <a:bodyPr wrap="none" rtlCol="0">
            <a:spAutoFit/>
          </a:bodyPr>
          <a:lstStyle/>
          <a:p>
            <a:r>
              <a:rPr lang="en-US" dirty="0" smtClean="0"/>
              <a:t>-3</a:t>
            </a:r>
          </a:p>
        </p:txBody>
      </p:sp>
      <p:sp>
        <p:nvSpPr>
          <p:cNvPr id="44" name="TextBox 43"/>
          <p:cNvSpPr txBox="1"/>
          <p:nvPr/>
        </p:nvSpPr>
        <p:spPr>
          <a:xfrm>
            <a:off x="7111404" y="3265845"/>
            <a:ext cx="418704" cy="369332"/>
          </a:xfrm>
          <a:prstGeom prst="rect">
            <a:avLst/>
          </a:prstGeom>
          <a:noFill/>
        </p:spPr>
        <p:txBody>
          <a:bodyPr wrap="none" rtlCol="0">
            <a:spAutoFit/>
          </a:bodyPr>
          <a:lstStyle/>
          <a:p>
            <a:r>
              <a:rPr lang="en-US" dirty="0" smtClean="0"/>
              <a:t>30</a:t>
            </a:r>
          </a:p>
        </p:txBody>
      </p:sp>
      <p:sp>
        <p:nvSpPr>
          <p:cNvPr id="45" name="TextBox 44"/>
          <p:cNvSpPr txBox="1"/>
          <p:nvPr/>
        </p:nvSpPr>
        <p:spPr>
          <a:xfrm>
            <a:off x="7117805" y="3970189"/>
            <a:ext cx="418704" cy="369332"/>
          </a:xfrm>
          <a:prstGeom prst="rect">
            <a:avLst/>
          </a:prstGeom>
          <a:noFill/>
        </p:spPr>
        <p:txBody>
          <a:bodyPr wrap="none" rtlCol="0">
            <a:spAutoFit/>
          </a:bodyPr>
          <a:lstStyle/>
          <a:p>
            <a:r>
              <a:rPr lang="en-US" dirty="0" smtClean="0"/>
              <a:t>20</a:t>
            </a:r>
          </a:p>
        </p:txBody>
      </p:sp>
      <p:sp>
        <p:nvSpPr>
          <p:cNvPr id="46" name="TextBox 45"/>
          <p:cNvSpPr txBox="1"/>
          <p:nvPr/>
        </p:nvSpPr>
        <p:spPr>
          <a:xfrm>
            <a:off x="7102565" y="4664006"/>
            <a:ext cx="418704" cy="369332"/>
          </a:xfrm>
          <a:prstGeom prst="rect">
            <a:avLst/>
          </a:prstGeom>
          <a:noFill/>
        </p:spPr>
        <p:txBody>
          <a:bodyPr wrap="none" rtlCol="0">
            <a:spAutoFit/>
          </a:bodyPr>
          <a:lstStyle/>
          <a:p>
            <a:r>
              <a:rPr lang="en-US" dirty="0" smtClean="0"/>
              <a:t>10</a:t>
            </a:r>
          </a:p>
        </p:txBody>
      </p:sp>
      <p:sp>
        <p:nvSpPr>
          <p:cNvPr id="47" name="TextBox 46"/>
          <p:cNvSpPr txBox="1"/>
          <p:nvPr/>
        </p:nvSpPr>
        <p:spPr>
          <a:xfrm>
            <a:off x="7157124" y="5349193"/>
            <a:ext cx="301686" cy="369332"/>
          </a:xfrm>
          <a:prstGeom prst="rect">
            <a:avLst/>
          </a:prstGeom>
          <a:noFill/>
        </p:spPr>
        <p:txBody>
          <a:bodyPr wrap="none" rtlCol="0">
            <a:spAutoFit/>
          </a:bodyPr>
          <a:lstStyle/>
          <a:p>
            <a:r>
              <a:rPr lang="en-US" dirty="0" smtClean="0"/>
              <a:t>0</a:t>
            </a:r>
          </a:p>
        </p:txBody>
      </p:sp>
      <p:sp>
        <p:nvSpPr>
          <p:cNvPr id="48" name="TextBox 47"/>
          <p:cNvSpPr txBox="1"/>
          <p:nvPr/>
        </p:nvSpPr>
        <p:spPr>
          <a:xfrm>
            <a:off x="7070969" y="6007523"/>
            <a:ext cx="489236" cy="369332"/>
          </a:xfrm>
          <a:prstGeom prst="rect">
            <a:avLst/>
          </a:prstGeom>
          <a:noFill/>
        </p:spPr>
        <p:txBody>
          <a:bodyPr wrap="none" rtlCol="0">
            <a:spAutoFit/>
          </a:bodyPr>
          <a:lstStyle/>
          <a:p>
            <a:r>
              <a:rPr lang="en-US" dirty="0" smtClean="0"/>
              <a:t>-10</a:t>
            </a:r>
          </a:p>
        </p:txBody>
      </p:sp>
      <p:sp>
        <p:nvSpPr>
          <p:cNvPr id="2" name="Title 1"/>
          <p:cNvSpPr>
            <a:spLocks noGrp="1"/>
          </p:cNvSpPr>
          <p:nvPr>
            <p:ph type="title"/>
          </p:nvPr>
        </p:nvSpPr>
        <p:spPr/>
        <p:txBody>
          <a:bodyPr>
            <a:normAutofit/>
          </a:bodyPr>
          <a:lstStyle/>
          <a:p>
            <a:r>
              <a:rPr lang="en-US" sz="3600" u="sng" dirty="0" smtClean="0"/>
              <a:t>Key Observation</a:t>
            </a:r>
            <a:r>
              <a:rPr lang="en-US" sz="3600" dirty="0" smtClean="0"/>
              <a:t>: Interference</a:t>
            </a:r>
            <a:r>
              <a:rPr lang="en-US" sz="3600" b="1" dirty="0" smtClean="0"/>
              <a:t> </a:t>
            </a:r>
            <a:r>
              <a:rPr lang="en-US" sz="3600" dirty="0" smtClean="0"/>
              <a:t>is smooth</a:t>
            </a:r>
            <a:endParaRPr lang="en-US" sz="3600" dirty="0"/>
          </a:p>
        </p:txBody>
      </p:sp>
      <p:sp>
        <p:nvSpPr>
          <p:cNvPr id="3" name="Content Placeholder 2"/>
          <p:cNvSpPr>
            <a:spLocks noGrp="1"/>
          </p:cNvSpPr>
          <p:nvPr>
            <p:ph idx="1"/>
          </p:nvPr>
        </p:nvSpPr>
        <p:spPr>
          <a:xfrm>
            <a:off x="457200" y="1429833"/>
            <a:ext cx="8229600" cy="1096799"/>
          </a:xfrm>
        </p:spPr>
        <p:txBody>
          <a:bodyPr/>
          <a:lstStyle/>
          <a:p>
            <a:r>
              <a:rPr lang="en-US" dirty="0" smtClean="0">
                <a:sym typeface="Wingdings"/>
              </a:rPr>
              <a:t>Wireless channels are continuous and smooth functions</a:t>
            </a:r>
            <a:r>
              <a:rPr lang="en-US" sz="3200" dirty="0" smtClean="0">
                <a:sym typeface="Wingdings"/>
              </a:rPr>
              <a:t> over space</a:t>
            </a:r>
            <a:endParaRPr lang="en-US" sz="3600" dirty="0" smtClean="0">
              <a:sym typeface="Wingdings"/>
            </a:endParaRPr>
          </a:p>
          <a:p>
            <a:pPr marL="457200" lvl="1" indent="0">
              <a:buNone/>
            </a:pPr>
            <a:endParaRPr lang="en-US" sz="3200" dirty="0" smtClean="0"/>
          </a:p>
        </p:txBody>
      </p:sp>
      <p:sp>
        <p:nvSpPr>
          <p:cNvPr id="49" name="TextBox 48"/>
          <p:cNvSpPr txBox="1"/>
          <p:nvPr/>
        </p:nvSpPr>
        <p:spPr>
          <a:xfrm>
            <a:off x="3938855" y="6369235"/>
            <a:ext cx="910827" cy="523220"/>
          </a:xfrm>
          <a:prstGeom prst="rect">
            <a:avLst/>
          </a:prstGeom>
          <a:noFill/>
        </p:spPr>
        <p:txBody>
          <a:bodyPr wrap="none" rtlCol="0">
            <a:spAutoFit/>
          </a:bodyPr>
          <a:lstStyle/>
          <a:p>
            <a:r>
              <a:rPr lang="en-US" sz="2800" dirty="0" smtClean="0"/>
              <a:t>x (in)</a:t>
            </a:r>
            <a:endParaRPr lang="en-US" sz="1600" dirty="0"/>
          </a:p>
        </p:txBody>
      </p:sp>
      <p:sp>
        <p:nvSpPr>
          <p:cNvPr id="51" name="TextBox 50"/>
          <p:cNvSpPr txBox="1"/>
          <p:nvPr/>
        </p:nvSpPr>
        <p:spPr>
          <a:xfrm rot="16200000">
            <a:off x="749379" y="4593007"/>
            <a:ext cx="910827" cy="523220"/>
          </a:xfrm>
          <a:prstGeom prst="rect">
            <a:avLst/>
          </a:prstGeom>
          <a:noFill/>
        </p:spPr>
        <p:txBody>
          <a:bodyPr wrap="none" rtlCol="0">
            <a:spAutoFit/>
          </a:bodyPr>
          <a:lstStyle/>
          <a:p>
            <a:r>
              <a:rPr lang="en-US" sz="2800" dirty="0" smtClean="0"/>
              <a:t>y (in)</a:t>
            </a:r>
            <a:endParaRPr lang="en-US" sz="1600" dirty="0"/>
          </a:p>
        </p:txBody>
      </p:sp>
      <p:sp>
        <p:nvSpPr>
          <p:cNvPr id="56" name="TextBox 55"/>
          <p:cNvSpPr txBox="1"/>
          <p:nvPr/>
        </p:nvSpPr>
        <p:spPr>
          <a:xfrm rot="16200000">
            <a:off x="6334048" y="4473549"/>
            <a:ext cx="3076884" cy="584776"/>
          </a:xfrm>
          <a:prstGeom prst="rect">
            <a:avLst/>
          </a:prstGeom>
          <a:noFill/>
        </p:spPr>
        <p:txBody>
          <a:bodyPr wrap="none" rtlCol="0">
            <a:spAutoFit/>
          </a:bodyPr>
          <a:lstStyle/>
          <a:p>
            <a:r>
              <a:rPr lang="en-US" sz="3200" dirty="0" smtClean="0"/>
              <a:t>Interference</a:t>
            </a:r>
            <a:r>
              <a:rPr lang="en-US" sz="3200" b="1" dirty="0" smtClean="0"/>
              <a:t> </a:t>
            </a:r>
            <a:r>
              <a:rPr lang="en-US" sz="3200" dirty="0" smtClean="0"/>
              <a:t>(dB)</a:t>
            </a:r>
            <a:endParaRPr lang="en-US" dirty="0"/>
          </a:p>
        </p:txBody>
      </p:sp>
    </p:spTree>
    <p:extLst>
      <p:ext uri="{BB962C8B-B14F-4D97-AF65-F5344CB8AC3E}">
        <p14:creationId xmlns:p14="http://schemas.microsoft.com/office/powerpoint/2010/main" val="8530454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Picture 5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875" y="3037908"/>
            <a:ext cx="7312225" cy="3657600"/>
          </a:xfrm>
          <a:prstGeom prst="rect">
            <a:avLst/>
          </a:prstGeom>
        </p:spPr>
      </p:pic>
      <p:sp>
        <p:nvSpPr>
          <p:cNvPr id="82" name="Rectangle 81"/>
          <p:cNvSpPr/>
          <p:nvPr/>
        </p:nvSpPr>
        <p:spPr>
          <a:xfrm>
            <a:off x="1095582" y="2837822"/>
            <a:ext cx="7537743" cy="44674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p:cNvSpPr/>
          <p:nvPr/>
        </p:nvSpPr>
        <p:spPr>
          <a:xfrm>
            <a:off x="601579" y="6369235"/>
            <a:ext cx="7673474" cy="47132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p:cNvSpPr/>
          <p:nvPr/>
        </p:nvSpPr>
        <p:spPr>
          <a:xfrm>
            <a:off x="457200" y="2960843"/>
            <a:ext cx="1178045"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Rectangle 56"/>
          <p:cNvSpPr/>
          <p:nvPr/>
        </p:nvSpPr>
        <p:spPr>
          <a:xfrm>
            <a:off x="1307525" y="6309561"/>
            <a:ext cx="6088550" cy="37860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7142093" y="2819102"/>
            <a:ext cx="1132960"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TextBox 58"/>
          <p:cNvSpPr txBox="1"/>
          <p:nvPr/>
        </p:nvSpPr>
        <p:spPr>
          <a:xfrm>
            <a:off x="1418215" y="3189792"/>
            <a:ext cx="301686" cy="369332"/>
          </a:xfrm>
          <a:prstGeom prst="rect">
            <a:avLst/>
          </a:prstGeom>
          <a:noFill/>
        </p:spPr>
        <p:txBody>
          <a:bodyPr wrap="none" rtlCol="0">
            <a:spAutoFit/>
          </a:bodyPr>
          <a:lstStyle/>
          <a:p>
            <a:r>
              <a:rPr lang="en-US" dirty="0" smtClean="0"/>
              <a:t>3</a:t>
            </a:r>
          </a:p>
        </p:txBody>
      </p:sp>
      <p:sp>
        <p:nvSpPr>
          <p:cNvPr id="60" name="TextBox 59"/>
          <p:cNvSpPr txBox="1"/>
          <p:nvPr/>
        </p:nvSpPr>
        <p:spPr>
          <a:xfrm>
            <a:off x="4816933" y="6243949"/>
            <a:ext cx="301686" cy="369332"/>
          </a:xfrm>
          <a:prstGeom prst="rect">
            <a:avLst/>
          </a:prstGeom>
          <a:noFill/>
        </p:spPr>
        <p:txBody>
          <a:bodyPr wrap="none" rtlCol="0">
            <a:spAutoFit/>
          </a:bodyPr>
          <a:lstStyle/>
          <a:p>
            <a:r>
              <a:rPr lang="en-US" dirty="0" smtClean="0"/>
              <a:t>1</a:t>
            </a:r>
          </a:p>
        </p:txBody>
      </p:sp>
      <p:sp>
        <p:nvSpPr>
          <p:cNvPr id="61" name="TextBox 60"/>
          <p:cNvSpPr txBox="1"/>
          <p:nvPr/>
        </p:nvSpPr>
        <p:spPr>
          <a:xfrm>
            <a:off x="1434755" y="3635177"/>
            <a:ext cx="301686" cy="369332"/>
          </a:xfrm>
          <a:prstGeom prst="rect">
            <a:avLst/>
          </a:prstGeom>
          <a:noFill/>
        </p:spPr>
        <p:txBody>
          <a:bodyPr wrap="none" rtlCol="0">
            <a:spAutoFit/>
          </a:bodyPr>
          <a:lstStyle/>
          <a:p>
            <a:r>
              <a:rPr lang="en-US" dirty="0" smtClean="0"/>
              <a:t>2</a:t>
            </a:r>
          </a:p>
        </p:txBody>
      </p:sp>
      <p:sp>
        <p:nvSpPr>
          <p:cNvPr id="62" name="TextBox 61"/>
          <p:cNvSpPr txBox="1"/>
          <p:nvPr/>
        </p:nvSpPr>
        <p:spPr>
          <a:xfrm>
            <a:off x="1418599" y="4629539"/>
            <a:ext cx="301686" cy="369332"/>
          </a:xfrm>
          <a:prstGeom prst="rect">
            <a:avLst/>
          </a:prstGeom>
          <a:noFill/>
        </p:spPr>
        <p:txBody>
          <a:bodyPr wrap="none" rtlCol="0">
            <a:spAutoFit/>
          </a:bodyPr>
          <a:lstStyle/>
          <a:p>
            <a:r>
              <a:rPr lang="en-US" dirty="0" smtClean="0"/>
              <a:t>0</a:t>
            </a:r>
          </a:p>
        </p:txBody>
      </p:sp>
      <p:sp>
        <p:nvSpPr>
          <p:cNvPr id="63" name="TextBox 62"/>
          <p:cNvSpPr txBox="1"/>
          <p:nvPr/>
        </p:nvSpPr>
        <p:spPr>
          <a:xfrm>
            <a:off x="1368140" y="5102610"/>
            <a:ext cx="372218" cy="369332"/>
          </a:xfrm>
          <a:prstGeom prst="rect">
            <a:avLst/>
          </a:prstGeom>
          <a:noFill/>
        </p:spPr>
        <p:txBody>
          <a:bodyPr wrap="none" rtlCol="0">
            <a:spAutoFit/>
          </a:bodyPr>
          <a:lstStyle/>
          <a:p>
            <a:r>
              <a:rPr lang="en-US" dirty="0" smtClean="0"/>
              <a:t>-1</a:t>
            </a:r>
          </a:p>
        </p:txBody>
      </p:sp>
      <p:sp>
        <p:nvSpPr>
          <p:cNvPr id="64" name="TextBox 63"/>
          <p:cNvSpPr txBox="1"/>
          <p:nvPr/>
        </p:nvSpPr>
        <p:spPr>
          <a:xfrm>
            <a:off x="1361135" y="5583528"/>
            <a:ext cx="372218" cy="369332"/>
          </a:xfrm>
          <a:prstGeom prst="rect">
            <a:avLst/>
          </a:prstGeom>
          <a:noFill/>
        </p:spPr>
        <p:txBody>
          <a:bodyPr wrap="none" rtlCol="0">
            <a:spAutoFit/>
          </a:bodyPr>
          <a:lstStyle/>
          <a:p>
            <a:r>
              <a:rPr lang="en-US" dirty="0" smtClean="0"/>
              <a:t>-2</a:t>
            </a:r>
          </a:p>
        </p:txBody>
      </p:sp>
      <p:sp>
        <p:nvSpPr>
          <p:cNvPr id="65" name="TextBox 64"/>
          <p:cNvSpPr txBox="1"/>
          <p:nvPr/>
        </p:nvSpPr>
        <p:spPr>
          <a:xfrm>
            <a:off x="1349020" y="6064446"/>
            <a:ext cx="372218" cy="369332"/>
          </a:xfrm>
          <a:prstGeom prst="rect">
            <a:avLst/>
          </a:prstGeom>
          <a:noFill/>
        </p:spPr>
        <p:txBody>
          <a:bodyPr wrap="none" rtlCol="0">
            <a:spAutoFit/>
          </a:bodyPr>
          <a:lstStyle/>
          <a:p>
            <a:r>
              <a:rPr lang="en-US" dirty="0" smtClean="0"/>
              <a:t>-3</a:t>
            </a:r>
          </a:p>
        </p:txBody>
      </p:sp>
      <p:sp>
        <p:nvSpPr>
          <p:cNvPr id="66" name="TextBox 65"/>
          <p:cNvSpPr txBox="1"/>
          <p:nvPr/>
        </p:nvSpPr>
        <p:spPr>
          <a:xfrm>
            <a:off x="6463278" y="6230506"/>
            <a:ext cx="301686" cy="369332"/>
          </a:xfrm>
          <a:prstGeom prst="rect">
            <a:avLst/>
          </a:prstGeom>
          <a:noFill/>
        </p:spPr>
        <p:txBody>
          <a:bodyPr wrap="none" rtlCol="0">
            <a:spAutoFit/>
          </a:bodyPr>
          <a:lstStyle/>
          <a:p>
            <a:r>
              <a:rPr lang="en-US" dirty="0" smtClean="0"/>
              <a:t>3</a:t>
            </a:r>
          </a:p>
        </p:txBody>
      </p:sp>
      <p:sp>
        <p:nvSpPr>
          <p:cNvPr id="67" name="TextBox 66"/>
          <p:cNvSpPr txBox="1"/>
          <p:nvPr/>
        </p:nvSpPr>
        <p:spPr>
          <a:xfrm>
            <a:off x="5653868" y="6241491"/>
            <a:ext cx="301686" cy="369332"/>
          </a:xfrm>
          <a:prstGeom prst="rect">
            <a:avLst/>
          </a:prstGeom>
          <a:noFill/>
        </p:spPr>
        <p:txBody>
          <a:bodyPr wrap="none" rtlCol="0">
            <a:spAutoFit/>
          </a:bodyPr>
          <a:lstStyle/>
          <a:p>
            <a:r>
              <a:rPr lang="en-US" dirty="0" smtClean="0"/>
              <a:t>2</a:t>
            </a:r>
          </a:p>
        </p:txBody>
      </p:sp>
      <p:sp>
        <p:nvSpPr>
          <p:cNvPr id="68" name="TextBox 67"/>
          <p:cNvSpPr txBox="1"/>
          <p:nvPr/>
        </p:nvSpPr>
        <p:spPr>
          <a:xfrm>
            <a:off x="1419985" y="4109203"/>
            <a:ext cx="301686" cy="369332"/>
          </a:xfrm>
          <a:prstGeom prst="rect">
            <a:avLst/>
          </a:prstGeom>
          <a:noFill/>
        </p:spPr>
        <p:txBody>
          <a:bodyPr wrap="none" rtlCol="0">
            <a:spAutoFit/>
          </a:bodyPr>
          <a:lstStyle/>
          <a:p>
            <a:r>
              <a:rPr lang="en-US" dirty="0" smtClean="0"/>
              <a:t>1</a:t>
            </a:r>
          </a:p>
        </p:txBody>
      </p:sp>
      <p:sp>
        <p:nvSpPr>
          <p:cNvPr id="69" name="TextBox 68"/>
          <p:cNvSpPr txBox="1"/>
          <p:nvPr/>
        </p:nvSpPr>
        <p:spPr>
          <a:xfrm>
            <a:off x="4040905" y="6238087"/>
            <a:ext cx="301686" cy="369332"/>
          </a:xfrm>
          <a:prstGeom prst="rect">
            <a:avLst/>
          </a:prstGeom>
          <a:noFill/>
        </p:spPr>
        <p:txBody>
          <a:bodyPr wrap="none" rtlCol="0">
            <a:spAutoFit/>
          </a:bodyPr>
          <a:lstStyle/>
          <a:p>
            <a:r>
              <a:rPr lang="en-US" dirty="0" smtClean="0"/>
              <a:t>0</a:t>
            </a:r>
          </a:p>
        </p:txBody>
      </p:sp>
      <p:sp>
        <p:nvSpPr>
          <p:cNvPr id="70" name="TextBox 69"/>
          <p:cNvSpPr txBox="1"/>
          <p:nvPr/>
        </p:nvSpPr>
        <p:spPr>
          <a:xfrm>
            <a:off x="3144901" y="6238087"/>
            <a:ext cx="372218" cy="369332"/>
          </a:xfrm>
          <a:prstGeom prst="rect">
            <a:avLst/>
          </a:prstGeom>
          <a:noFill/>
        </p:spPr>
        <p:txBody>
          <a:bodyPr wrap="none" rtlCol="0">
            <a:spAutoFit/>
          </a:bodyPr>
          <a:lstStyle/>
          <a:p>
            <a:r>
              <a:rPr lang="en-US" dirty="0" smtClean="0"/>
              <a:t>-1</a:t>
            </a:r>
          </a:p>
        </p:txBody>
      </p:sp>
      <p:sp>
        <p:nvSpPr>
          <p:cNvPr id="71" name="TextBox 70"/>
          <p:cNvSpPr txBox="1"/>
          <p:nvPr/>
        </p:nvSpPr>
        <p:spPr>
          <a:xfrm>
            <a:off x="2311793" y="6243949"/>
            <a:ext cx="372218" cy="369332"/>
          </a:xfrm>
          <a:prstGeom prst="rect">
            <a:avLst/>
          </a:prstGeom>
          <a:noFill/>
        </p:spPr>
        <p:txBody>
          <a:bodyPr wrap="none" rtlCol="0">
            <a:spAutoFit/>
          </a:bodyPr>
          <a:lstStyle/>
          <a:p>
            <a:r>
              <a:rPr lang="en-US" dirty="0" smtClean="0"/>
              <a:t>-2</a:t>
            </a:r>
          </a:p>
        </p:txBody>
      </p:sp>
      <p:sp>
        <p:nvSpPr>
          <p:cNvPr id="72" name="TextBox 71"/>
          <p:cNvSpPr txBox="1"/>
          <p:nvPr/>
        </p:nvSpPr>
        <p:spPr>
          <a:xfrm>
            <a:off x="1545164" y="6248929"/>
            <a:ext cx="372218" cy="369332"/>
          </a:xfrm>
          <a:prstGeom prst="rect">
            <a:avLst/>
          </a:prstGeom>
          <a:noFill/>
        </p:spPr>
        <p:txBody>
          <a:bodyPr wrap="none" rtlCol="0">
            <a:spAutoFit/>
          </a:bodyPr>
          <a:lstStyle/>
          <a:p>
            <a:r>
              <a:rPr lang="en-US" dirty="0" smtClean="0"/>
              <a:t>-3</a:t>
            </a:r>
          </a:p>
        </p:txBody>
      </p:sp>
      <p:sp>
        <p:nvSpPr>
          <p:cNvPr id="73" name="TextBox 72"/>
          <p:cNvSpPr txBox="1"/>
          <p:nvPr/>
        </p:nvSpPr>
        <p:spPr>
          <a:xfrm>
            <a:off x="7111404" y="3265845"/>
            <a:ext cx="418704" cy="369332"/>
          </a:xfrm>
          <a:prstGeom prst="rect">
            <a:avLst/>
          </a:prstGeom>
          <a:noFill/>
        </p:spPr>
        <p:txBody>
          <a:bodyPr wrap="none" rtlCol="0">
            <a:spAutoFit/>
          </a:bodyPr>
          <a:lstStyle/>
          <a:p>
            <a:r>
              <a:rPr lang="en-US" dirty="0" smtClean="0"/>
              <a:t>30</a:t>
            </a:r>
          </a:p>
        </p:txBody>
      </p:sp>
      <p:sp>
        <p:nvSpPr>
          <p:cNvPr id="74" name="TextBox 73"/>
          <p:cNvSpPr txBox="1"/>
          <p:nvPr/>
        </p:nvSpPr>
        <p:spPr>
          <a:xfrm>
            <a:off x="7117805" y="3970189"/>
            <a:ext cx="418704" cy="369332"/>
          </a:xfrm>
          <a:prstGeom prst="rect">
            <a:avLst/>
          </a:prstGeom>
          <a:noFill/>
        </p:spPr>
        <p:txBody>
          <a:bodyPr wrap="none" rtlCol="0">
            <a:spAutoFit/>
          </a:bodyPr>
          <a:lstStyle/>
          <a:p>
            <a:r>
              <a:rPr lang="en-US" dirty="0" smtClean="0"/>
              <a:t>20</a:t>
            </a:r>
          </a:p>
        </p:txBody>
      </p:sp>
      <p:sp>
        <p:nvSpPr>
          <p:cNvPr id="75" name="TextBox 74"/>
          <p:cNvSpPr txBox="1"/>
          <p:nvPr/>
        </p:nvSpPr>
        <p:spPr>
          <a:xfrm>
            <a:off x="7102565" y="4664006"/>
            <a:ext cx="418704" cy="369332"/>
          </a:xfrm>
          <a:prstGeom prst="rect">
            <a:avLst/>
          </a:prstGeom>
          <a:noFill/>
        </p:spPr>
        <p:txBody>
          <a:bodyPr wrap="none" rtlCol="0">
            <a:spAutoFit/>
          </a:bodyPr>
          <a:lstStyle/>
          <a:p>
            <a:r>
              <a:rPr lang="en-US" dirty="0" smtClean="0"/>
              <a:t>10</a:t>
            </a:r>
          </a:p>
        </p:txBody>
      </p:sp>
      <p:sp>
        <p:nvSpPr>
          <p:cNvPr id="76" name="TextBox 75"/>
          <p:cNvSpPr txBox="1"/>
          <p:nvPr/>
        </p:nvSpPr>
        <p:spPr>
          <a:xfrm>
            <a:off x="7157124" y="5349193"/>
            <a:ext cx="301686" cy="369332"/>
          </a:xfrm>
          <a:prstGeom prst="rect">
            <a:avLst/>
          </a:prstGeom>
          <a:noFill/>
        </p:spPr>
        <p:txBody>
          <a:bodyPr wrap="none" rtlCol="0">
            <a:spAutoFit/>
          </a:bodyPr>
          <a:lstStyle/>
          <a:p>
            <a:r>
              <a:rPr lang="en-US" dirty="0" smtClean="0"/>
              <a:t>0</a:t>
            </a:r>
          </a:p>
        </p:txBody>
      </p:sp>
      <p:sp>
        <p:nvSpPr>
          <p:cNvPr id="77" name="TextBox 76"/>
          <p:cNvSpPr txBox="1"/>
          <p:nvPr/>
        </p:nvSpPr>
        <p:spPr>
          <a:xfrm>
            <a:off x="7070969" y="6007523"/>
            <a:ext cx="489236" cy="369332"/>
          </a:xfrm>
          <a:prstGeom prst="rect">
            <a:avLst/>
          </a:prstGeom>
          <a:noFill/>
        </p:spPr>
        <p:txBody>
          <a:bodyPr wrap="none" rtlCol="0">
            <a:spAutoFit/>
          </a:bodyPr>
          <a:lstStyle/>
          <a:p>
            <a:r>
              <a:rPr lang="en-US" dirty="0" smtClean="0"/>
              <a:t>-10</a:t>
            </a:r>
          </a:p>
        </p:txBody>
      </p:sp>
      <p:sp>
        <p:nvSpPr>
          <p:cNvPr id="2" name="Title 1"/>
          <p:cNvSpPr>
            <a:spLocks noGrp="1"/>
          </p:cNvSpPr>
          <p:nvPr>
            <p:ph type="title"/>
          </p:nvPr>
        </p:nvSpPr>
        <p:spPr/>
        <p:txBody>
          <a:bodyPr/>
          <a:lstStyle/>
          <a:p>
            <a:r>
              <a:rPr lang="en-US" u="sng" dirty="0" smtClean="0"/>
              <a:t>Solution:</a:t>
            </a:r>
            <a:r>
              <a:rPr lang="en-US" dirty="0" smtClean="0"/>
              <a:t> A Hill Climbing Algorithm</a:t>
            </a:r>
            <a:endParaRPr lang="en-US" dirty="0"/>
          </a:p>
        </p:txBody>
      </p:sp>
      <p:sp>
        <p:nvSpPr>
          <p:cNvPr id="3" name="Content Placeholder 2"/>
          <p:cNvSpPr>
            <a:spLocks noGrp="1"/>
          </p:cNvSpPr>
          <p:nvPr>
            <p:ph idx="1"/>
          </p:nvPr>
        </p:nvSpPr>
        <p:spPr>
          <a:xfrm>
            <a:off x="314960" y="1429833"/>
            <a:ext cx="8686800" cy="4525963"/>
          </a:xfrm>
        </p:spPr>
        <p:txBody>
          <a:bodyPr/>
          <a:lstStyle/>
          <a:p>
            <a:r>
              <a:rPr lang="en-US" sz="3600" dirty="0" smtClean="0">
                <a:sym typeface="Wingdings"/>
              </a:rPr>
              <a:t>M</a:t>
            </a:r>
            <a:r>
              <a:rPr lang="en-US" dirty="0" smtClean="0">
                <a:sym typeface="Wingdings"/>
              </a:rPr>
              <a:t>ove in random direction and track </a:t>
            </a:r>
            <a:r>
              <a:rPr lang="en-US" dirty="0"/>
              <a:t>interference </a:t>
            </a:r>
            <a:endParaRPr lang="en-US" dirty="0" smtClean="0">
              <a:sym typeface="Wingdings"/>
            </a:endParaRPr>
          </a:p>
        </p:txBody>
      </p:sp>
      <p:sp>
        <p:nvSpPr>
          <p:cNvPr id="49" name="TextBox 48"/>
          <p:cNvSpPr txBox="1"/>
          <p:nvPr/>
        </p:nvSpPr>
        <p:spPr>
          <a:xfrm>
            <a:off x="3938855" y="6369235"/>
            <a:ext cx="910827" cy="523220"/>
          </a:xfrm>
          <a:prstGeom prst="rect">
            <a:avLst/>
          </a:prstGeom>
          <a:noFill/>
        </p:spPr>
        <p:txBody>
          <a:bodyPr wrap="none" rtlCol="0">
            <a:spAutoFit/>
          </a:bodyPr>
          <a:lstStyle/>
          <a:p>
            <a:r>
              <a:rPr lang="en-US" sz="2800" dirty="0" smtClean="0"/>
              <a:t>x (in)</a:t>
            </a:r>
            <a:endParaRPr lang="en-US" sz="1600" dirty="0"/>
          </a:p>
        </p:txBody>
      </p:sp>
      <p:sp>
        <p:nvSpPr>
          <p:cNvPr id="52" name="TextBox 51"/>
          <p:cNvSpPr txBox="1"/>
          <p:nvPr/>
        </p:nvSpPr>
        <p:spPr>
          <a:xfrm rot="16200000">
            <a:off x="749379" y="4593007"/>
            <a:ext cx="910827" cy="523220"/>
          </a:xfrm>
          <a:prstGeom prst="rect">
            <a:avLst/>
          </a:prstGeom>
          <a:noFill/>
        </p:spPr>
        <p:txBody>
          <a:bodyPr wrap="none" rtlCol="0">
            <a:spAutoFit/>
          </a:bodyPr>
          <a:lstStyle/>
          <a:p>
            <a:r>
              <a:rPr lang="en-US" sz="2800" dirty="0" smtClean="0"/>
              <a:t>y (in)</a:t>
            </a:r>
            <a:endParaRPr lang="en-US" sz="1600" dirty="0"/>
          </a:p>
        </p:txBody>
      </p:sp>
      <p:cxnSp>
        <p:nvCxnSpPr>
          <p:cNvPr id="53" name="Straight Connector 52"/>
          <p:cNvCxnSpPr/>
          <p:nvPr/>
        </p:nvCxnSpPr>
        <p:spPr>
          <a:xfrm>
            <a:off x="3489581" y="4415950"/>
            <a:ext cx="411856" cy="0"/>
          </a:xfrm>
          <a:prstGeom prst="line">
            <a:avLst/>
          </a:prstGeom>
          <a:ln w="38100" cmpd="sng">
            <a:solidFill>
              <a:schemeClr val="bg1"/>
            </a:solidFill>
            <a:headEnd type="none" w="med" len="med"/>
            <a:tailEnd type="arrow" w="med" len="med"/>
          </a:ln>
          <a:effectLst>
            <a:glow rad="25400">
              <a:schemeClr val="bg1"/>
            </a:glow>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sp>
        <p:nvSpPr>
          <p:cNvPr id="84" name="TextBox 83"/>
          <p:cNvSpPr txBox="1"/>
          <p:nvPr/>
        </p:nvSpPr>
        <p:spPr>
          <a:xfrm rot="16200000">
            <a:off x="6334048" y="4473549"/>
            <a:ext cx="3076884" cy="584776"/>
          </a:xfrm>
          <a:prstGeom prst="rect">
            <a:avLst/>
          </a:prstGeom>
          <a:noFill/>
        </p:spPr>
        <p:txBody>
          <a:bodyPr wrap="none" rtlCol="0">
            <a:spAutoFit/>
          </a:bodyPr>
          <a:lstStyle/>
          <a:p>
            <a:r>
              <a:rPr lang="en-US" sz="3200" dirty="0" smtClean="0"/>
              <a:t>Interference</a:t>
            </a:r>
            <a:r>
              <a:rPr lang="en-US" sz="3200" b="1" dirty="0" smtClean="0"/>
              <a:t> </a:t>
            </a:r>
            <a:r>
              <a:rPr lang="en-US" sz="3200" dirty="0" smtClean="0"/>
              <a:t>(dB)</a:t>
            </a:r>
            <a:endParaRPr lang="en-US" dirty="0"/>
          </a:p>
        </p:txBody>
      </p:sp>
    </p:spTree>
    <p:extLst>
      <p:ext uri="{BB962C8B-B14F-4D97-AF65-F5344CB8AC3E}">
        <p14:creationId xmlns:p14="http://schemas.microsoft.com/office/powerpoint/2010/main" val="38337257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875" y="3037908"/>
            <a:ext cx="7312225" cy="3657600"/>
          </a:xfrm>
          <a:prstGeom prst="rect">
            <a:avLst/>
          </a:prstGeom>
        </p:spPr>
      </p:pic>
      <p:sp>
        <p:nvSpPr>
          <p:cNvPr id="79" name="Rectangle 78"/>
          <p:cNvSpPr/>
          <p:nvPr/>
        </p:nvSpPr>
        <p:spPr>
          <a:xfrm>
            <a:off x="1095582" y="2837822"/>
            <a:ext cx="7537743" cy="44674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Rectangle 79"/>
          <p:cNvSpPr/>
          <p:nvPr/>
        </p:nvSpPr>
        <p:spPr>
          <a:xfrm>
            <a:off x="457200" y="2960843"/>
            <a:ext cx="1178045"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80"/>
          <p:cNvSpPr/>
          <p:nvPr/>
        </p:nvSpPr>
        <p:spPr>
          <a:xfrm>
            <a:off x="457200" y="6309561"/>
            <a:ext cx="7817853" cy="54843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Rectangle 81"/>
          <p:cNvSpPr/>
          <p:nvPr/>
        </p:nvSpPr>
        <p:spPr>
          <a:xfrm>
            <a:off x="7142093" y="2819102"/>
            <a:ext cx="1132960"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extBox 59"/>
          <p:cNvSpPr txBox="1"/>
          <p:nvPr/>
        </p:nvSpPr>
        <p:spPr>
          <a:xfrm>
            <a:off x="1418215" y="3189792"/>
            <a:ext cx="301686" cy="369332"/>
          </a:xfrm>
          <a:prstGeom prst="rect">
            <a:avLst/>
          </a:prstGeom>
          <a:noFill/>
        </p:spPr>
        <p:txBody>
          <a:bodyPr wrap="none" rtlCol="0">
            <a:spAutoFit/>
          </a:bodyPr>
          <a:lstStyle/>
          <a:p>
            <a:r>
              <a:rPr lang="en-US" dirty="0" smtClean="0"/>
              <a:t>3</a:t>
            </a:r>
          </a:p>
        </p:txBody>
      </p:sp>
      <p:sp>
        <p:nvSpPr>
          <p:cNvPr id="61" name="TextBox 60"/>
          <p:cNvSpPr txBox="1"/>
          <p:nvPr/>
        </p:nvSpPr>
        <p:spPr>
          <a:xfrm>
            <a:off x="4816933" y="6243949"/>
            <a:ext cx="301686" cy="369332"/>
          </a:xfrm>
          <a:prstGeom prst="rect">
            <a:avLst/>
          </a:prstGeom>
          <a:noFill/>
        </p:spPr>
        <p:txBody>
          <a:bodyPr wrap="none" rtlCol="0">
            <a:spAutoFit/>
          </a:bodyPr>
          <a:lstStyle/>
          <a:p>
            <a:r>
              <a:rPr lang="en-US" dirty="0" smtClean="0"/>
              <a:t>1</a:t>
            </a:r>
          </a:p>
        </p:txBody>
      </p:sp>
      <p:sp>
        <p:nvSpPr>
          <p:cNvPr id="62" name="TextBox 61"/>
          <p:cNvSpPr txBox="1"/>
          <p:nvPr/>
        </p:nvSpPr>
        <p:spPr>
          <a:xfrm>
            <a:off x="1434755" y="3635177"/>
            <a:ext cx="301686" cy="369332"/>
          </a:xfrm>
          <a:prstGeom prst="rect">
            <a:avLst/>
          </a:prstGeom>
          <a:noFill/>
        </p:spPr>
        <p:txBody>
          <a:bodyPr wrap="none" rtlCol="0">
            <a:spAutoFit/>
          </a:bodyPr>
          <a:lstStyle/>
          <a:p>
            <a:r>
              <a:rPr lang="en-US" dirty="0" smtClean="0"/>
              <a:t>2</a:t>
            </a:r>
          </a:p>
        </p:txBody>
      </p:sp>
      <p:sp>
        <p:nvSpPr>
          <p:cNvPr id="63" name="TextBox 62"/>
          <p:cNvSpPr txBox="1"/>
          <p:nvPr/>
        </p:nvSpPr>
        <p:spPr>
          <a:xfrm>
            <a:off x="1418599" y="4629539"/>
            <a:ext cx="301686" cy="369332"/>
          </a:xfrm>
          <a:prstGeom prst="rect">
            <a:avLst/>
          </a:prstGeom>
          <a:noFill/>
        </p:spPr>
        <p:txBody>
          <a:bodyPr wrap="none" rtlCol="0">
            <a:spAutoFit/>
          </a:bodyPr>
          <a:lstStyle/>
          <a:p>
            <a:r>
              <a:rPr lang="en-US" dirty="0" smtClean="0"/>
              <a:t>0</a:t>
            </a:r>
          </a:p>
        </p:txBody>
      </p:sp>
      <p:sp>
        <p:nvSpPr>
          <p:cNvPr id="64" name="TextBox 63"/>
          <p:cNvSpPr txBox="1"/>
          <p:nvPr/>
        </p:nvSpPr>
        <p:spPr>
          <a:xfrm>
            <a:off x="1368140" y="5102610"/>
            <a:ext cx="372218" cy="369332"/>
          </a:xfrm>
          <a:prstGeom prst="rect">
            <a:avLst/>
          </a:prstGeom>
          <a:noFill/>
        </p:spPr>
        <p:txBody>
          <a:bodyPr wrap="none" rtlCol="0">
            <a:spAutoFit/>
          </a:bodyPr>
          <a:lstStyle/>
          <a:p>
            <a:r>
              <a:rPr lang="en-US" dirty="0" smtClean="0"/>
              <a:t>-1</a:t>
            </a:r>
          </a:p>
        </p:txBody>
      </p:sp>
      <p:sp>
        <p:nvSpPr>
          <p:cNvPr id="65" name="TextBox 64"/>
          <p:cNvSpPr txBox="1"/>
          <p:nvPr/>
        </p:nvSpPr>
        <p:spPr>
          <a:xfrm>
            <a:off x="1361135" y="5583528"/>
            <a:ext cx="372218" cy="369332"/>
          </a:xfrm>
          <a:prstGeom prst="rect">
            <a:avLst/>
          </a:prstGeom>
          <a:noFill/>
        </p:spPr>
        <p:txBody>
          <a:bodyPr wrap="none" rtlCol="0">
            <a:spAutoFit/>
          </a:bodyPr>
          <a:lstStyle/>
          <a:p>
            <a:r>
              <a:rPr lang="en-US" dirty="0" smtClean="0"/>
              <a:t>-2</a:t>
            </a:r>
          </a:p>
        </p:txBody>
      </p:sp>
      <p:sp>
        <p:nvSpPr>
          <p:cNvPr id="66" name="TextBox 65"/>
          <p:cNvSpPr txBox="1"/>
          <p:nvPr/>
        </p:nvSpPr>
        <p:spPr>
          <a:xfrm>
            <a:off x="1349020" y="6064446"/>
            <a:ext cx="372218" cy="369332"/>
          </a:xfrm>
          <a:prstGeom prst="rect">
            <a:avLst/>
          </a:prstGeom>
          <a:noFill/>
        </p:spPr>
        <p:txBody>
          <a:bodyPr wrap="none" rtlCol="0">
            <a:spAutoFit/>
          </a:bodyPr>
          <a:lstStyle/>
          <a:p>
            <a:r>
              <a:rPr lang="en-US" dirty="0" smtClean="0"/>
              <a:t>-3</a:t>
            </a:r>
          </a:p>
        </p:txBody>
      </p:sp>
      <p:sp>
        <p:nvSpPr>
          <p:cNvPr id="67" name="TextBox 66"/>
          <p:cNvSpPr txBox="1"/>
          <p:nvPr/>
        </p:nvSpPr>
        <p:spPr>
          <a:xfrm>
            <a:off x="6463278" y="6230506"/>
            <a:ext cx="301686" cy="369332"/>
          </a:xfrm>
          <a:prstGeom prst="rect">
            <a:avLst/>
          </a:prstGeom>
          <a:noFill/>
        </p:spPr>
        <p:txBody>
          <a:bodyPr wrap="none" rtlCol="0">
            <a:spAutoFit/>
          </a:bodyPr>
          <a:lstStyle/>
          <a:p>
            <a:r>
              <a:rPr lang="en-US" dirty="0" smtClean="0"/>
              <a:t>3</a:t>
            </a:r>
          </a:p>
        </p:txBody>
      </p:sp>
      <p:sp>
        <p:nvSpPr>
          <p:cNvPr id="68" name="TextBox 67"/>
          <p:cNvSpPr txBox="1"/>
          <p:nvPr/>
        </p:nvSpPr>
        <p:spPr>
          <a:xfrm>
            <a:off x="5653868" y="6241491"/>
            <a:ext cx="301686" cy="369332"/>
          </a:xfrm>
          <a:prstGeom prst="rect">
            <a:avLst/>
          </a:prstGeom>
          <a:noFill/>
        </p:spPr>
        <p:txBody>
          <a:bodyPr wrap="none" rtlCol="0">
            <a:spAutoFit/>
          </a:bodyPr>
          <a:lstStyle/>
          <a:p>
            <a:r>
              <a:rPr lang="en-US" dirty="0" smtClean="0"/>
              <a:t>2</a:t>
            </a:r>
          </a:p>
        </p:txBody>
      </p:sp>
      <p:sp>
        <p:nvSpPr>
          <p:cNvPr id="69" name="TextBox 68"/>
          <p:cNvSpPr txBox="1"/>
          <p:nvPr/>
        </p:nvSpPr>
        <p:spPr>
          <a:xfrm>
            <a:off x="1419985" y="4109203"/>
            <a:ext cx="301686" cy="369332"/>
          </a:xfrm>
          <a:prstGeom prst="rect">
            <a:avLst/>
          </a:prstGeom>
          <a:noFill/>
        </p:spPr>
        <p:txBody>
          <a:bodyPr wrap="none" rtlCol="0">
            <a:spAutoFit/>
          </a:bodyPr>
          <a:lstStyle/>
          <a:p>
            <a:r>
              <a:rPr lang="en-US" dirty="0" smtClean="0"/>
              <a:t>1</a:t>
            </a:r>
          </a:p>
        </p:txBody>
      </p:sp>
      <p:sp>
        <p:nvSpPr>
          <p:cNvPr id="70" name="TextBox 69"/>
          <p:cNvSpPr txBox="1"/>
          <p:nvPr/>
        </p:nvSpPr>
        <p:spPr>
          <a:xfrm>
            <a:off x="4040905" y="6238087"/>
            <a:ext cx="301686" cy="369332"/>
          </a:xfrm>
          <a:prstGeom prst="rect">
            <a:avLst/>
          </a:prstGeom>
          <a:noFill/>
        </p:spPr>
        <p:txBody>
          <a:bodyPr wrap="none" rtlCol="0">
            <a:spAutoFit/>
          </a:bodyPr>
          <a:lstStyle/>
          <a:p>
            <a:r>
              <a:rPr lang="en-US" dirty="0" smtClean="0"/>
              <a:t>0</a:t>
            </a:r>
          </a:p>
        </p:txBody>
      </p:sp>
      <p:sp>
        <p:nvSpPr>
          <p:cNvPr id="71" name="TextBox 70"/>
          <p:cNvSpPr txBox="1"/>
          <p:nvPr/>
        </p:nvSpPr>
        <p:spPr>
          <a:xfrm>
            <a:off x="3144901" y="6238087"/>
            <a:ext cx="372218" cy="369332"/>
          </a:xfrm>
          <a:prstGeom prst="rect">
            <a:avLst/>
          </a:prstGeom>
          <a:noFill/>
        </p:spPr>
        <p:txBody>
          <a:bodyPr wrap="none" rtlCol="0">
            <a:spAutoFit/>
          </a:bodyPr>
          <a:lstStyle/>
          <a:p>
            <a:r>
              <a:rPr lang="en-US" dirty="0" smtClean="0"/>
              <a:t>-1</a:t>
            </a:r>
          </a:p>
        </p:txBody>
      </p:sp>
      <p:sp>
        <p:nvSpPr>
          <p:cNvPr id="72" name="TextBox 71"/>
          <p:cNvSpPr txBox="1"/>
          <p:nvPr/>
        </p:nvSpPr>
        <p:spPr>
          <a:xfrm>
            <a:off x="2311793" y="6243949"/>
            <a:ext cx="372218" cy="369332"/>
          </a:xfrm>
          <a:prstGeom prst="rect">
            <a:avLst/>
          </a:prstGeom>
          <a:noFill/>
        </p:spPr>
        <p:txBody>
          <a:bodyPr wrap="none" rtlCol="0">
            <a:spAutoFit/>
          </a:bodyPr>
          <a:lstStyle/>
          <a:p>
            <a:r>
              <a:rPr lang="en-US" dirty="0" smtClean="0"/>
              <a:t>-2</a:t>
            </a:r>
          </a:p>
        </p:txBody>
      </p:sp>
      <p:sp>
        <p:nvSpPr>
          <p:cNvPr id="73" name="TextBox 72"/>
          <p:cNvSpPr txBox="1"/>
          <p:nvPr/>
        </p:nvSpPr>
        <p:spPr>
          <a:xfrm>
            <a:off x="1545164" y="6248929"/>
            <a:ext cx="372218" cy="369332"/>
          </a:xfrm>
          <a:prstGeom prst="rect">
            <a:avLst/>
          </a:prstGeom>
          <a:noFill/>
        </p:spPr>
        <p:txBody>
          <a:bodyPr wrap="none" rtlCol="0">
            <a:spAutoFit/>
          </a:bodyPr>
          <a:lstStyle/>
          <a:p>
            <a:r>
              <a:rPr lang="en-US" dirty="0" smtClean="0"/>
              <a:t>-3</a:t>
            </a:r>
          </a:p>
        </p:txBody>
      </p:sp>
      <p:sp>
        <p:nvSpPr>
          <p:cNvPr id="74" name="TextBox 73"/>
          <p:cNvSpPr txBox="1"/>
          <p:nvPr/>
        </p:nvSpPr>
        <p:spPr>
          <a:xfrm>
            <a:off x="7111404" y="3265845"/>
            <a:ext cx="418704" cy="369332"/>
          </a:xfrm>
          <a:prstGeom prst="rect">
            <a:avLst/>
          </a:prstGeom>
          <a:noFill/>
        </p:spPr>
        <p:txBody>
          <a:bodyPr wrap="none" rtlCol="0">
            <a:spAutoFit/>
          </a:bodyPr>
          <a:lstStyle/>
          <a:p>
            <a:r>
              <a:rPr lang="en-US" dirty="0" smtClean="0"/>
              <a:t>30</a:t>
            </a:r>
          </a:p>
        </p:txBody>
      </p:sp>
      <p:sp>
        <p:nvSpPr>
          <p:cNvPr id="75" name="TextBox 74"/>
          <p:cNvSpPr txBox="1"/>
          <p:nvPr/>
        </p:nvSpPr>
        <p:spPr>
          <a:xfrm>
            <a:off x="7117805" y="3970189"/>
            <a:ext cx="418704" cy="369332"/>
          </a:xfrm>
          <a:prstGeom prst="rect">
            <a:avLst/>
          </a:prstGeom>
          <a:noFill/>
        </p:spPr>
        <p:txBody>
          <a:bodyPr wrap="none" rtlCol="0">
            <a:spAutoFit/>
          </a:bodyPr>
          <a:lstStyle/>
          <a:p>
            <a:r>
              <a:rPr lang="en-US" dirty="0" smtClean="0"/>
              <a:t>20</a:t>
            </a:r>
          </a:p>
        </p:txBody>
      </p:sp>
      <p:sp>
        <p:nvSpPr>
          <p:cNvPr id="76" name="TextBox 75"/>
          <p:cNvSpPr txBox="1"/>
          <p:nvPr/>
        </p:nvSpPr>
        <p:spPr>
          <a:xfrm>
            <a:off x="7102565" y="4664006"/>
            <a:ext cx="418704" cy="369332"/>
          </a:xfrm>
          <a:prstGeom prst="rect">
            <a:avLst/>
          </a:prstGeom>
          <a:noFill/>
        </p:spPr>
        <p:txBody>
          <a:bodyPr wrap="none" rtlCol="0">
            <a:spAutoFit/>
          </a:bodyPr>
          <a:lstStyle/>
          <a:p>
            <a:r>
              <a:rPr lang="en-US" dirty="0" smtClean="0"/>
              <a:t>10</a:t>
            </a:r>
          </a:p>
        </p:txBody>
      </p:sp>
      <p:sp>
        <p:nvSpPr>
          <p:cNvPr id="77" name="TextBox 76"/>
          <p:cNvSpPr txBox="1"/>
          <p:nvPr/>
        </p:nvSpPr>
        <p:spPr>
          <a:xfrm>
            <a:off x="7157124" y="5349193"/>
            <a:ext cx="301686" cy="369332"/>
          </a:xfrm>
          <a:prstGeom prst="rect">
            <a:avLst/>
          </a:prstGeom>
          <a:noFill/>
        </p:spPr>
        <p:txBody>
          <a:bodyPr wrap="none" rtlCol="0">
            <a:spAutoFit/>
          </a:bodyPr>
          <a:lstStyle/>
          <a:p>
            <a:r>
              <a:rPr lang="en-US" dirty="0" smtClean="0"/>
              <a:t>0</a:t>
            </a:r>
          </a:p>
        </p:txBody>
      </p:sp>
      <p:sp>
        <p:nvSpPr>
          <p:cNvPr id="78" name="TextBox 77"/>
          <p:cNvSpPr txBox="1"/>
          <p:nvPr/>
        </p:nvSpPr>
        <p:spPr>
          <a:xfrm>
            <a:off x="7070969" y="6007523"/>
            <a:ext cx="489236" cy="369332"/>
          </a:xfrm>
          <a:prstGeom prst="rect">
            <a:avLst/>
          </a:prstGeom>
          <a:noFill/>
        </p:spPr>
        <p:txBody>
          <a:bodyPr wrap="none" rtlCol="0">
            <a:spAutoFit/>
          </a:bodyPr>
          <a:lstStyle/>
          <a:p>
            <a:r>
              <a:rPr lang="en-US" dirty="0" smtClean="0"/>
              <a:t>-10</a:t>
            </a:r>
          </a:p>
        </p:txBody>
      </p:sp>
      <p:sp>
        <p:nvSpPr>
          <p:cNvPr id="2" name="Title 1"/>
          <p:cNvSpPr>
            <a:spLocks noGrp="1"/>
          </p:cNvSpPr>
          <p:nvPr>
            <p:ph type="title"/>
          </p:nvPr>
        </p:nvSpPr>
        <p:spPr/>
        <p:txBody>
          <a:bodyPr/>
          <a:lstStyle/>
          <a:p>
            <a:r>
              <a:rPr lang="en-US" u="sng" dirty="0" smtClean="0"/>
              <a:t>Solution:</a:t>
            </a:r>
            <a:r>
              <a:rPr lang="en-US" dirty="0" smtClean="0"/>
              <a:t> A Hill Climbing Algorithm</a:t>
            </a:r>
            <a:endParaRPr lang="en-US" dirty="0"/>
          </a:p>
        </p:txBody>
      </p:sp>
      <p:sp>
        <p:nvSpPr>
          <p:cNvPr id="3" name="Content Placeholder 2"/>
          <p:cNvSpPr>
            <a:spLocks noGrp="1"/>
          </p:cNvSpPr>
          <p:nvPr>
            <p:ph idx="1"/>
          </p:nvPr>
        </p:nvSpPr>
        <p:spPr>
          <a:xfrm>
            <a:off x="314960" y="1429833"/>
            <a:ext cx="8757920" cy="1389269"/>
          </a:xfrm>
        </p:spPr>
        <p:txBody>
          <a:bodyPr/>
          <a:lstStyle/>
          <a:p>
            <a:r>
              <a:rPr lang="en-US" sz="3600" dirty="0" smtClean="0">
                <a:sym typeface="Wingdings"/>
              </a:rPr>
              <a:t>M</a:t>
            </a:r>
            <a:r>
              <a:rPr lang="en-US" dirty="0" smtClean="0">
                <a:sym typeface="Wingdings"/>
              </a:rPr>
              <a:t>ove in random direction and track interference</a:t>
            </a:r>
          </a:p>
          <a:p>
            <a:pPr lvl="1"/>
            <a:r>
              <a:rPr lang="en-US" dirty="0" smtClean="0">
                <a:solidFill>
                  <a:srgbClr val="000000"/>
                </a:solidFill>
                <a:sym typeface="Wingdings"/>
              </a:rPr>
              <a:t>If interference</a:t>
            </a:r>
            <a:r>
              <a:rPr lang="en-US" b="1" dirty="0" smtClean="0">
                <a:solidFill>
                  <a:srgbClr val="000000"/>
                </a:solidFill>
                <a:sym typeface="Wingdings"/>
              </a:rPr>
              <a:t> </a:t>
            </a:r>
            <a:r>
              <a:rPr lang="en-US" dirty="0" smtClean="0">
                <a:solidFill>
                  <a:srgbClr val="000000"/>
                </a:solidFill>
                <a:latin typeface="Wingdings"/>
                <a:ea typeface="Wingdings"/>
                <a:cs typeface="Wingdings"/>
                <a:sym typeface="Wingdings"/>
              </a:rPr>
              <a:t></a:t>
            </a:r>
            <a:r>
              <a:rPr lang="en-US" dirty="0" smtClean="0">
                <a:solidFill>
                  <a:srgbClr val="000000"/>
                </a:solidFill>
                <a:sym typeface="Wingdings"/>
              </a:rPr>
              <a:t>    : continue in that direction</a:t>
            </a:r>
            <a:endParaRPr lang="en-US" sz="3600" dirty="0" smtClean="0">
              <a:solidFill>
                <a:srgbClr val="000000"/>
              </a:solidFill>
              <a:sym typeface="Wingdings"/>
            </a:endParaRPr>
          </a:p>
          <a:p>
            <a:pPr marL="457200" lvl="1" indent="0">
              <a:buNone/>
            </a:pPr>
            <a:endParaRPr lang="en-US" sz="3200" dirty="0" smtClean="0"/>
          </a:p>
        </p:txBody>
      </p:sp>
      <p:sp>
        <p:nvSpPr>
          <p:cNvPr id="49" name="TextBox 48"/>
          <p:cNvSpPr txBox="1"/>
          <p:nvPr/>
        </p:nvSpPr>
        <p:spPr>
          <a:xfrm>
            <a:off x="3938855" y="6369235"/>
            <a:ext cx="910827" cy="523220"/>
          </a:xfrm>
          <a:prstGeom prst="rect">
            <a:avLst/>
          </a:prstGeom>
          <a:noFill/>
        </p:spPr>
        <p:txBody>
          <a:bodyPr wrap="none" rtlCol="0">
            <a:spAutoFit/>
          </a:bodyPr>
          <a:lstStyle/>
          <a:p>
            <a:r>
              <a:rPr lang="en-US" sz="2800" dirty="0" smtClean="0"/>
              <a:t>x (in)</a:t>
            </a:r>
            <a:endParaRPr lang="en-US" sz="1600" dirty="0"/>
          </a:p>
        </p:txBody>
      </p:sp>
      <p:sp>
        <p:nvSpPr>
          <p:cNvPr id="52" name="TextBox 51"/>
          <p:cNvSpPr txBox="1"/>
          <p:nvPr/>
        </p:nvSpPr>
        <p:spPr>
          <a:xfrm rot="16200000">
            <a:off x="749379" y="4593007"/>
            <a:ext cx="910827" cy="523220"/>
          </a:xfrm>
          <a:prstGeom prst="rect">
            <a:avLst/>
          </a:prstGeom>
          <a:noFill/>
        </p:spPr>
        <p:txBody>
          <a:bodyPr wrap="none" rtlCol="0">
            <a:spAutoFit/>
          </a:bodyPr>
          <a:lstStyle/>
          <a:p>
            <a:r>
              <a:rPr lang="en-US" sz="2800" dirty="0" smtClean="0"/>
              <a:t>y (in)</a:t>
            </a:r>
            <a:endParaRPr lang="en-US" sz="1600" dirty="0"/>
          </a:p>
        </p:txBody>
      </p:sp>
      <p:cxnSp>
        <p:nvCxnSpPr>
          <p:cNvPr id="53" name="Straight Connector 52"/>
          <p:cNvCxnSpPr/>
          <p:nvPr/>
        </p:nvCxnSpPr>
        <p:spPr>
          <a:xfrm>
            <a:off x="3489581" y="4415950"/>
            <a:ext cx="411856" cy="0"/>
          </a:xfrm>
          <a:prstGeom prst="line">
            <a:avLst/>
          </a:prstGeom>
          <a:ln w="38100" cmpd="sng">
            <a:solidFill>
              <a:schemeClr val="bg1"/>
            </a:solidFill>
            <a:headEnd type="none" w="med" len="med"/>
            <a:tailEnd type="arrow" w="med" len="med"/>
          </a:ln>
          <a:effectLst>
            <a:glow rad="25400">
              <a:schemeClr val="bg1"/>
            </a:glow>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cxnSp>
        <p:nvCxnSpPr>
          <p:cNvPr id="54" name="Straight Connector 53"/>
          <p:cNvCxnSpPr/>
          <p:nvPr/>
        </p:nvCxnSpPr>
        <p:spPr>
          <a:xfrm flipV="1">
            <a:off x="3927877" y="4399203"/>
            <a:ext cx="353837" cy="15960"/>
          </a:xfrm>
          <a:prstGeom prst="line">
            <a:avLst/>
          </a:prstGeom>
          <a:ln w="38100" cmpd="sng">
            <a:solidFill>
              <a:schemeClr val="bg1"/>
            </a:solidFill>
            <a:headEnd type="none" w="med" len="med"/>
            <a:tailEnd type="arrow" w="med" len="med"/>
          </a:ln>
          <a:effectLst>
            <a:glow rad="25400">
              <a:schemeClr val="bg1"/>
            </a:glow>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sp>
        <p:nvSpPr>
          <p:cNvPr id="83" name="TextBox 82"/>
          <p:cNvSpPr txBox="1"/>
          <p:nvPr/>
        </p:nvSpPr>
        <p:spPr>
          <a:xfrm rot="16200000">
            <a:off x="6334048" y="4473549"/>
            <a:ext cx="3076884" cy="584776"/>
          </a:xfrm>
          <a:prstGeom prst="rect">
            <a:avLst/>
          </a:prstGeom>
          <a:noFill/>
        </p:spPr>
        <p:txBody>
          <a:bodyPr wrap="none" rtlCol="0">
            <a:spAutoFit/>
          </a:bodyPr>
          <a:lstStyle/>
          <a:p>
            <a:r>
              <a:rPr lang="en-US" sz="3200" dirty="0" smtClean="0"/>
              <a:t>Interference</a:t>
            </a:r>
            <a:r>
              <a:rPr lang="en-US" sz="3200" b="1" dirty="0" smtClean="0"/>
              <a:t> </a:t>
            </a:r>
            <a:r>
              <a:rPr lang="en-US" sz="3200" dirty="0" smtClean="0"/>
              <a:t>(dB)</a:t>
            </a:r>
            <a:endParaRPr lang="en-US" dirty="0"/>
          </a:p>
        </p:txBody>
      </p:sp>
    </p:spTree>
    <p:extLst>
      <p:ext uri="{BB962C8B-B14F-4D97-AF65-F5344CB8AC3E}">
        <p14:creationId xmlns:p14="http://schemas.microsoft.com/office/powerpoint/2010/main" val="12915213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Single-Antenna Devices</a:t>
            </a:r>
            <a:endParaRPr lang="en-US" dirty="0"/>
          </a:p>
        </p:txBody>
      </p:sp>
      <p:pic>
        <p:nvPicPr>
          <p:cNvPr id="5" name="Picture 4"/>
          <p:cNvPicPr>
            <a:picLocks noChangeAspect="1"/>
          </p:cNvPicPr>
          <p:nvPr/>
        </p:nvPicPr>
        <p:blipFill>
          <a:blip r:embed="rId3"/>
          <a:stretch>
            <a:fillRect/>
          </a:stretch>
        </p:blipFill>
        <p:spPr>
          <a:xfrm>
            <a:off x="905054" y="4664116"/>
            <a:ext cx="1767429" cy="1175340"/>
          </a:xfrm>
          <a:prstGeom prst="rect">
            <a:avLst/>
          </a:prstGeom>
        </p:spPr>
      </p:pic>
      <p:pic>
        <p:nvPicPr>
          <p:cNvPr id="6" name="Picture 5"/>
          <p:cNvPicPr>
            <a:picLocks noChangeAspect="1"/>
          </p:cNvPicPr>
          <p:nvPr/>
        </p:nvPicPr>
        <p:blipFill>
          <a:blip r:embed="rId4"/>
          <a:stretch>
            <a:fillRect/>
          </a:stretch>
        </p:blipFill>
        <p:spPr>
          <a:xfrm>
            <a:off x="1175627" y="1867850"/>
            <a:ext cx="1186155" cy="783803"/>
          </a:xfrm>
          <a:prstGeom prst="rect">
            <a:avLst/>
          </a:prstGeom>
        </p:spPr>
      </p:pic>
      <p:pic>
        <p:nvPicPr>
          <p:cNvPr id="9" name="Picture 8"/>
          <p:cNvPicPr>
            <a:picLocks noChangeAspect="1"/>
          </p:cNvPicPr>
          <p:nvPr/>
        </p:nvPicPr>
        <p:blipFill>
          <a:blip r:embed="rId5"/>
          <a:stretch>
            <a:fillRect/>
          </a:stretch>
        </p:blipFill>
        <p:spPr>
          <a:xfrm>
            <a:off x="4209305" y="4919710"/>
            <a:ext cx="919746" cy="919746"/>
          </a:xfrm>
          <a:prstGeom prst="rect">
            <a:avLst/>
          </a:prstGeom>
        </p:spPr>
      </p:pic>
      <p:pic>
        <p:nvPicPr>
          <p:cNvPr id="10" name="Picture 9"/>
          <p:cNvPicPr>
            <a:picLocks noChangeAspect="1"/>
          </p:cNvPicPr>
          <p:nvPr/>
        </p:nvPicPr>
        <p:blipFill>
          <a:blip r:embed="rId6">
            <a:extLst>
              <a:ext uri="{BEBA8EAE-BF5A-486C-A8C5-ECC9F3942E4B}">
                <a14:imgProps xmlns:a14="http://schemas.microsoft.com/office/drawing/2010/main">
                  <a14:imgLayer r:embed="rId7">
                    <a14:imgEffect>
                      <a14:backgroundRemoval t="0" b="92416" l="1767" r="100000">
                        <a14:foregroundMark x1="20495" y1="69382" x2="20495" y2="69382"/>
                      </a14:backgroundRemoval>
                    </a14:imgEffect>
                  </a14:imgLayer>
                </a14:imgProps>
              </a:ext>
            </a:extLst>
          </a:blip>
          <a:stretch>
            <a:fillRect/>
          </a:stretch>
        </p:blipFill>
        <p:spPr>
          <a:xfrm>
            <a:off x="3428829" y="1664369"/>
            <a:ext cx="2020219" cy="1270668"/>
          </a:xfrm>
          <a:prstGeom prst="rect">
            <a:avLst/>
          </a:prstGeom>
        </p:spPr>
      </p:pic>
      <p:pic>
        <p:nvPicPr>
          <p:cNvPr id="16" name="Picture 15"/>
          <p:cNvPicPr>
            <a:picLocks noChangeAspect="1"/>
          </p:cNvPicPr>
          <p:nvPr/>
        </p:nvPicPr>
        <p:blipFill rotWithShape="1">
          <a:blip r:embed="rId8"/>
          <a:srcRect l="64710" b="51381"/>
          <a:stretch/>
        </p:blipFill>
        <p:spPr>
          <a:xfrm rot="17962587">
            <a:off x="1457768" y="3345824"/>
            <a:ext cx="623087" cy="722580"/>
          </a:xfrm>
          <a:prstGeom prst="rect">
            <a:avLst/>
          </a:prstGeom>
        </p:spPr>
      </p:pic>
      <p:pic>
        <p:nvPicPr>
          <p:cNvPr id="17" name="Picture 16"/>
          <p:cNvPicPr>
            <a:picLocks noChangeAspect="1"/>
          </p:cNvPicPr>
          <p:nvPr/>
        </p:nvPicPr>
        <p:blipFill rotWithShape="1">
          <a:blip r:embed="rId8"/>
          <a:srcRect l="64710" b="51381"/>
          <a:stretch/>
        </p:blipFill>
        <p:spPr>
          <a:xfrm rot="18127127">
            <a:off x="4345352" y="3345824"/>
            <a:ext cx="623087" cy="722580"/>
          </a:xfrm>
          <a:prstGeom prst="rect">
            <a:avLst/>
          </a:prstGeom>
        </p:spPr>
      </p:pic>
      <p:pic>
        <p:nvPicPr>
          <p:cNvPr id="18" name="Picture 17"/>
          <p:cNvPicPr>
            <a:picLocks noChangeAspect="1"/>
          </p:cNvPicPr>
          <p:nvPr/>
        </p:nvPicPr>
        <p:blipFill>
          <a:blip r:embed="rId9"/>
          <a:stretch>
            <a:fillRect/>
          </a:stretch>
        </p:blipFill>
        <p:spPr>
          <a:xfrm>
            <a:off x="6782636" y="4890298"/>
            <a:ext cx="949158" cy="949158"/>
          </a:xfrm>
          <a:prstGeom prst="rect">
            <a:avLst/>
          </a:prstGeom>
        </p:spPr>
      </p:pic>
      <p:pic>
        <p:nvPicPr>
          <p:cNvPr id="19" name="Picture 18"/>
          <p:cNvPicPr>
            <a:picLocks noChangeAspect="1"/>
          </p:cNvPicPr>
          <p:nvPr/>
        </p:nvPicPr>
        <p:blipFill rotWithShape="1">
          <a:blip r:embed="rId8"/>
          <a:srcRect l="64710" b="51381"/>
          <a:stretch/>
        </p:blipFill>
        <p:spPr>
          <a:xfrm rot="18155109">
            <a:off x="6943248" y="3345824"/>
            <a:ext cx="623087" cy="722580"/>
          </a:xfrm>
          <a:prstGeom prst="rect">
            <a:avLst/>
          </a:prstGeom>
        </p:spPr>
      </p:pic>
      <p:pic>
        <p:nvPicPr>
          <p:cNvPr id="20" name="Picture 19"/>
          <p:cNvPicPr>
            <a:picLocks noChangeAspect="1"/>
          </p:cNvPicPr>
          <p:nvPr/>
        </p:nvPicPr>
        <p:blipFill>
          <a:blip r:embed="rId10"/>
          <a:srcRect t="11774" b="14000"/>
          <a:stretch>
            <a:fillRect/>
          </a:stretch>
        </p:blipFill>
        <p:spPr>
          <a:xfrm>
            <a:off x="6530923" y="1664369"/>
            <a:ext cx="1472614" cy="1093061"/>
          </a:xfrm>
          <a:prstGeom prst="rect">
            <a:avLst/>
          </a:prstGeom>
        </p:spPr>
      </p:pic>
      <p:sp>
        <p:nvSpPr>
          <p:cNvPr id="21" name="Content Placeholder 2"/>
          <p:cNvSpPr txBox="1">
            <a:spLocks/>
          </p:cNvSpPr>
          <p:nvPr/>
        </p:nvSpPr>
        <p:spPr>
          <a:xfrm>
            <a:off x="148846" y="1664369"/>
            <a:ext cx="8814896" cy="1270668"/>
          </a:xfrm>
          <a:prstGeom prst="rect">
            <a:avLst/>
          </a:prstGeom>
          <a:solidFill>
            <a:srgbClr val="A9403D"/>
          </a:solidFill>
          <a:ln w="9525">
            <a:solidFill>
              <a:schemeClr val="bg2"/>
            </a:solidFill>
            <a:miter lim="800000"/>
            <a:headEnd/>
            <a:tailEnd/>
          </a:ln>
          <a:effectLst>
            <a:outerShdw dist="107763" dir="2700000" algn="ctr" rotWithShape="0">
              <a:schemeClr val="bg2">
                <a:alpha val="50000"/>
              </a:schemeClr>
            </a:outerShdw>
          </a:effectLst>
          <a:scene3d>
            <a:camera prst="orthographicFront"/>
            <a:lightRig rig="threePt" dir="t"/>
          </a:scene3d>
          <a:sp3d>
            <a:bevelT w="165100" prst="coolSlant"/>
          </a:sp3d>
        </p:spPr>
        <p:txBody>
          <a:bodyPr lIns="90488" tIns="137160" rIns="90488" bIns="44450"/>
          <a:lstStyle>
            <a:defPPr>
              <a:defRPr lang="en-US"/>
            </a:defPPr>
            <a:lvl1pPr marL="231775" algn="ctr" defTabSz="457200">
              <a:defRPr sz="3000">
                <a:solidFill>
                  <a:schemeClr val="bg1"/>
                </a:solidFill>
                <a:latin typeface="Calibri" pitchFamily="34" charset="0"/>
                <a:ea typeface="Batang" pitchFamily="18" charset="-127"/>
                <a:cs typeface="Calibri" pitchFamily="34" charset="0"/>
              </a:defRPr>
            </a:lvl1pPr>
            <a:lvl2pPr defTabSz="457200">
              <a:defRPr>
                <a:solidFill>
                  <a:schemeClr val="tx1"/>
                </a:solidFill>
              </a:defRPr>
            </a:lvl2pPr>
            <a:lvl3pPr defTabSz="457200">
              <a:defRPr>
                <a:solidFill>
                  <a:schemeClr val="tx1"/>
                </a:solidFill>
              </a:defRPr>
            </a:lvl3pPr>
            <a:lvl4pPr defTabSz="457200">
              <a:defRPr>
                <a:solidFill>
                  <a:schemeClr val="tx1"/>
                </a:solidFill>
              </a:defRPr>
            </a:lvl4pPr>
            <a:lvl5pPr defTabSz="457200">
              <a:defRPr>
                <a:solidFill>
                  <a:schemeClr val="tx1"/>
                </a:solidFill>
              </a:defRPr>
            </a:lvl5pPr>
            <a:lvl6pPr defTabSz="457200">
              <a:defRPr>
                <a:solidFill>
                  <a:schemeClr val="tx1"/>
                </a:solidFill>
              </a:defRPr>
            </a:lvl6pPr>
            <a:lvl7pPr defTabSz="457200">
              <a:defRPr>
                <a:solidFill>
                  <a:schemeClr val="tx1"/>
                </a:solidFill>
              </a:defRPr>
            </a:lvl7pPr>
            <a:lvl8pPr defTabSz="457200">
              <a:defRPr>
                <a:solidFill>
                  <a:schemeClr val="tx1"/>
                </a:solidFill>
              </a:defRPr>
            </a:lvl8pPr>
            <a:lvl9pPr lvl="8" algn="ctr" defTabSz="457200">
              <a:spcBef>
                <a:spcPct val="50000"/>
              </a:spcBef>
              <a:buFont typeface="Arial" pitchFamily="34" charset="0"/>
              <a:buChar char="•"/>
              <a:defRPr sz="3200" b="0" i="0">
                <a:solidFill>
                  <a:schemeClr val="bg1"/>
                </a:solidFill>
                <a:latin typeface="Comic Sans MS" pitchFamily="66" charset="0"/>
              </a:defRPr>
            </a:lvl9pPr>
          </a:lstStyle>
          <a:p>
            <a:r>
              <a:rPr lang="en-US" dirty="0" smtClean="0"/>
              <a:t>Single Antennas, due to limits on power and size</a:t>
            </a:r>
          </a:p>
          <a:p>
            <a:r>
              <a:rPr lang="en-US" dirty="0" smtClean="0">
                <a:solidFill>
                  <a:srgbClr val="FFFF00"/>
                </a:solidFill>
              </a:rPr>
              <a:t>Largely left out of these MIMO benefits</a:t>
            </a:r>
          </a:p>
          <a:p>
            <a:endParaRPr lang="en-US" dirty="0"/>
          </a:p>
        </p:txBody>
      </p:sp>
    </p:spTree>
    <p:extLst>
      <p:ext uri="{BB962C8B-B14F-4D97-AF65-F5344CB8AC3E}">
        <p14:creationId xmlns:p14="http://schemas.microsoft.com/office/powerpoint/2010/main" val="19399312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875" y="3037908"/>
            <a:ext cx="7312225" cy="3657600"/>
          </a:xfrm>
          <a:prstGeom prst="rect">
            <a:avLst/>
          </a:prstGeom>
        </p:spPr>
      </p:pic>
      <p:sp>
        <p:nvSpPr>
          <p:cNvPr id="78" name="Rectangle 77"/>
          <p:cNvSpPr/>
          <p:nvPr/>
        </p:nvSpPr>
        <p:spPr>
          <a:xfrm>
            <a:off x="1095582" y="2837822"/>
            <a:ext cx="7537743" cy="44674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9" name="Rectangle 78"/>
          <p:cNvSpPr/>
          <p:nvPr/>
        </p:nvSpPr>
        <p:spPr>
          <a:xfrm>
            <a:off x="457200" y="2960843"/>
            <a:ext cx="1178045"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Rectangle 79"/>
          <p:cNvSpPr/>
          <p:nvPr/>
        </p:nvSpPr>
        <p:spPr>
          <a:xfrm>
            <a:off x="726875" y="6309561"/>
            <a:ext cx="7548178" cy="54843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80"/>
          <p:cNvSpPr/>
          <p:nvPr/>
        </p:nvSpPr>
        <p:spPr>
          <a:xfrm>
            <a:off x="7142093" y="2819102"/>
            <a:ext cx="1132960"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TextBox 57"/>
          <p:cNvSpPr txBox="1"/>
          <p:nvPr/>
        </p:nvSpPr>
        <p:spPr>
          <a:xfrm>
            <a:off x="1418215" y="3189792"/>
            <a:ext cx="301686" cy="369332"/>
          </a:xfrm>
          <a:prstGeom prst="rect">
            <a:avLst/>
          </a:prstGeom>
          <a:noFill/>
        </p:spPr>
        <p:txBody>
          <a:bodyPr wrap="none" rtlCol="0">
            <a:spAutoFit/>
          </a:bodyPr>
          <a:lstStyle/>
          <a:p>
            <a:r>
              <a:rPr lang="en-US" dirty="0" smtClean="0"/>
              <a:t>3</a:t>
            </a:r>
          </a:p>
        </p:txBody>
      </p:sp>
      <p:sp>
        <p:nvSpPr>
          <p:cNvPr id="59" name="TextBox 58"/>
          <p:cNvSpPr txBox="1"/>
          <p:nvPr/>
        </p:nvSpPr>
        <p:spPr>
          <a:xfrm>
            <a:off x="4816933" y="6243949"/>
            <a:ext cx="301686" cy="369332"/>
          </a:xfrm>
          <a:prstGeom prst="rect">
            <a:avLst/>
          </a:prstGeom>
          <a:noFill/>
        </p:spPr>
        <p:txBody>
          <a:bodyPr wrap="none" rtlCol="0">
            <a:spAutoFit/>
          </a:bodyPr>
          <a:lstStyle/>
          <a:p>
            <a:r>
              <a:rPr lang="en-US" dirty="0" smtClean="0"/>
              <a:t>1</a:t>
            </a:r>
          </a:p>
        </p:txBody>
      </p:sp>
      <p:sp>
        <p:nvSpPr>
          <p:cNvPr id="60" name="TextBox 59"/>
          <p:cNvSpPr txBox="1"/>
          <p:nvPr/>
        </p:nvSpPr>
        <p:spPr>
          <a:xfrm>
            <a:off x="1434755" y="3635177"/>
            <a:ext cx="301686" cy="369332"/>
          </a:xfrm>
          <a:prstGeom prst="rect">
            <a:avLst/>
          </a:prstGeom>
          <a:noFill/>
        </p:spPr>
        <p:txBody>
          <a:bodyPr wrap="none" rtlCol="0">
            <a:spAutoFit/>
          </a:bodyPr>
          <a:lstStyle/>
          <a:p>
            <a:r>
              <a:rPr lang="en-US" dirty="0" smtClean="0"/>
              <a:t>2</a:t>
            </a:r>
          </a:p>
        </p:txBody>
      </p:sp>
      <p:sp>
        <p:nvSpPr>
          <p:cNvPr id="61" name="TextBox 60"/>
          <p:cNvSpPr txBox="1"/>
          <p:nvPr/>
        </p:nvSpPr>
        <p:spPr>
          <a:xfrm>
            <a:off x="1418599" y="4629539"/>
            <a:ext cx="301686" cy="369332"/>
          </a:xfrm>
          <a:prstGeom prst="rect">
            <a:avLst/>
          </a:prstGeom>
          <a:noFill/>
        </p:spPr>
        <p:txBody>
          <a:bodyPr wrap="none" rtlCol="0">
            <a:spAutoFit/>
          </a:bodyPr>
          <a:lstStyle/>
          <a:p>
            <a:r>
              <a:rPr lang="en-US" dirty="0" smtClean="0"/>
              <a:t>0</a:t>
            </a:r>
          </a:p>
        </p:txBody>
      </p:sp>
      <p:sp>
        <p:nvSpPr>
          <p:cNvPr id="62" name="TextBox 61"/>
          <p:cNvSpPr txBox="1"/>
          <p:nvPr/>
        </p:nvSpPr>
        <p:spPr>
          <a:xfrm>
            <a:off x="1368140" y="5102610"/>
            <a:ext cx="372218" cy="369332"/>
          </a:xfrm>
          <a:prstGeom prst="rect">
            <a:avLst/>
          </a:prstGeom>
          <a:noFill/>
        </p:spPr>
        <p:txBody>
          <a:bodyPr wrap="none" rtlCol="0">
            <a:spAutoFit/>
          </a:bodyPr>
          <a:lstStyle/>
          <a:p>
            <a:r>
              <a:rPr lang="en-US" dirty="0" smtClean="0"/>
              <a:t>-1</a:t>
            </a:r>
          </a:p>
        </p:txBody>
      </p:sp>
      <p:sp>
        <p:nvSpPr>
          <p:cNvPr id="64" name="TextBox 63"/>
          <p:cNvSpPr txBox="1"/>
          <p:nvPr/>
        </p:nvSpPr>
        <p:spPr>
          <a:xfrm>
            <a:off x="1361135" y="5583528"/>
            <a:ext cx="372218" cy="369332"/>
          </a:xfrm>
          <a:prstGeom prst="rect">
            <a:avLst/>
          </a:prstGeom>
          <a:noFill/>
        </p:spPr>
        <p:txBody>
          <a:bodyPr wrap="none" rtlCol="0">
            <a:spAutoFit/>
          </a:bodyPr>
          <a:lstStyle/>
          <a:p>
            <a:r>
              <a:rPr lang="en-US" dirty="0" smtClean="0"/>
              <a:t>-2</a:t>
            </a:r>
          </a:p>
        </p:txBody>
      </p:sp>
      <p:sp>
        <p:nvSpPr>
          <p:cNvPr id="65" name="TextBox 64"/>
          <p:cNvSpPr txBox="1"/>
          <p:nvPr/>
        </p:nvSpPr>
        <p:spPr>
          <a:xfrm>
            <a:off x="1349020" y="6064446"/>
            <a:ext cx="372218" cy="369332"/>
          </a:xfrm>
          <a:prstGeom prst="rect">
            <a:avLst/>
          </a:prstGeom>
          <a:noFill/>
        </p:spPr>
        <p:txBody>
          <a:bodyPr wrap="none" rtlCol="0">
            <a:spAutoFit/>
          </a:bodyPr>
          <a:lstStyle/>
          <a:p>
            <a:r>
              <a:rPr lang="en-US" dirty="0" smtClean="0"/>
              <a:t>-3</a:t>
            </a:r>
          </a:p>
        </p:txBody>
      </p:sp>
      <p:sp>
        <p:nvSpPr>
          <p:cNvPr id="66" name="TextBox 65"/>
          <p:cNvSpPr txBox="1"/>
          <p:nvPr/>
        </p:nvSpPr>
        <p:spPr>
          <a:xfrm>
            <a:off x="6463278" y="6230506"/>
            <a:ext cx="301686" cy="369332"/>
          </a:xfrm>
          <a:prstGeom prst="rect">
            <a:avLst/>
          </a:prstGeom>
          <a:noFill/>
        </p:spPr>
        <p:txBody>
          <a:bodyPr wrap="none" rtlCol="0">
            <a:spAutoFit/>
          </a:bodyPr>
          <a:lstStyle/>
          <a:p>
            <a:r>
              <a:rPr lang="en-US" dirty="0" smtClean="0"/>
              <a:t>3</a:t>
            </a:r>
          </a:p>
        </p:txBody>
      </p:sp>
      <p:sp>
        <p:nvSpPr>
          <p:cNvPr id="67" name="TextBox 66"/>
          <p:cNvSpPr txBox="1"/>
          <p:nvPr/>
        </p:nvSpPr>
        <p:spPr>
          <a:xfrm>
            <a:off x="5653868" y="6241491"/>
            <a:ext cx="301686" cy="369332"/>
          </a:xfrm>
          <a:prstGeom prst="rect">
            <a:avLst/>
          </a:prstGeom>
          <a:noFill/>
        </p:spPr>
        <p:txBody>
          <a:bodyPr wrap="none" rtlCol="0">
            <a:spAutoFit/>
          </a:bodyPr>
          <a:lstStyle/>
          <a:p>
            <a:r>
              <a:rPr lang="en-US" dirty="0" smtClean="0"/>
              <a:t>2</a:t>
            </a:r>
          </a:p>
        </p:txBody>
      </p:sp>
      <p:sp>
        <p:nvSpPr>
          <p:cNvPr id="68" name="TextBox 67"/>
          <p:cNvSpPr txBox="1"/>
          <p:nvPr/>
        </p:nvSpPr>
        <p:spPr>
          <a:xfrm>
            <a:off x="1419985" y="4109203"/>
            <a:ext cx="301686" cy="369332"/>
          </a:xfrm>
          <a:prstGeom prst="rect">
            <a:avLst/>
          </a:prstGeom>
          <a:noFill/>
        </p:spPr>
        <p:txBody>
          <a:bodyPr wrap="none" rtlCol="0">
            <a:spAutoFit/>
          </a:bodyPr>
          <a:lstStyle/>
          <a:p>
            <a:r>
              <a:rPr lang="en-US" dirty="0" smtClean="0"/>
              <a:t>1</a:t>
            </a:r>
          </a:p>
        </p:txBody>
      </p:sp>
      <p:sp>
        <p:nvSpPr>
          <p:cNvPr id="69" name="TextBox 68"/>
          <p:cNvSpPr txBox="1"/>
          <p:nvPr/>
        </p:nvSpPr>
        <p:spPr>
          <a:xfrm>
            <a:off x="4040905" y="6238087"/>
            <a:ext cx="301686" cy="369332"/>
          </a:xfrm>
          <a:prstGeom prst="rect">
            <a:avLst/>
          </a:prstGeom>
          <a:noFill/>
        </p:spPr>
        <p:txBody>
          <a:bodyPr wrap="none" rtlCol="0">
            <a:spAutoFit/>
          </a:bodyPr>
          <a:lstStyle/>
          <a:p>
            <a:r>
              <a:rPr lang="en-US" dirty="0" smtClean="0"/>
              <a:t>0</a:t>
            </a:r>
          </a:p>
        </p:txBody>
      </p:sp>
      <p:sp>
        <p:nvSpPr>
          <p:cNvPr id="70" name="TextBox 69"/>
          <p:cNvSpPr txBox="1"/>
          <p:nvPr/>
        </p:nvSpPr>
        <p:spPr>
          <a:xfrm>
            <a:off x="3144901" y="6238087"/>
            <a:ext cx="372218" cy="369332"/>
          </a:xfrm>
          <a:prstGeom prst="rect">
            <a:avLst/>
          </a:prstGeom>
          <a:noFill/>
        </p:spPr>
        <p:txBody>
          <a:bodyPr wrap="none" rtlCol="0">
            <a:spAutoFit/>
          </a:bodyPr>
          <a:lstStyle/>
          <a:p>
            <a:r>
              <a:rPr lang="en-US" dirty="0" smtClean="0"/>
              <a:t>-1</a:t>
            </a:r>
          </a:p>
        </p:txBody>
      </p:sp>
      <p:sp>
        <p:nvSpPr>
          <p:cNvPr id="71" name="TextBox 70"/>
          <p:cNvSpPr txBox="1"/>
          <p:nvPr/>
        </p:nvSpPr>
        <p:spPr>
          <a:xfrm>
            <a:off x="2311793" y="6243949"/>
            <a:ext cx="372218" cy="369332"/>
          </a:xfrm>
          <a:prstGeom prst="rect">
            <a:avLst/>
          </a:prstGeom>
          <a:noFill/>
        </p:spPr>
        <p:txBody>
          <a:bodyPr wrap="none" rtlCol="0">
            <a:spAutoFit/>
          </a:bodyPr>
          <a:lstStyle/>
          <a:p>
            <a:r>
              <a:rPr lang="en-US" dirty="0" smtClean="0"/>
              <a:t>-2</a:t>
            </a:r>
          </a:p>
        </p:txBody>
      </p:sp>
      <p:sp>
        <p:nvSpPr>
          <p:cNvPr id="72" name="TextBox 71"/>
          <p:cNvSpPr txBox="1"/>
          <p:nvPr/>
        </p:nvSpPr>
        <p:spPr>
          <a:xfrm>
            <a:off x="1545164" y="6248929"/>
            <a:ext cx="372218" cy="369332"/>
          </a:xfrm>
          <a:prstGeom prst="rect">
            <a:avLst/>
          </a:prstGeom>
          <a:noFill/>
        </p:spPr>
        <p:txBody>
          <a:bodyPr wrap="none" rtlCol="0">
            <a:spAutoFit/>
          </a:bodyPr>
          <a:lstStyle/>
          <a:p>
            <a:r>
              <a:rPr lang="en-US" dirty="0" smtClean="0"/>
              <a:t>-3</a:t>
            </a:r>
          </a:p>
        </p:txBody>
      </p:sp>
      <p:sp>
        <p:nvSpPr>
          <p:cNvPr id="73" name="TextBox 72"/>
          <p:cNvSpPr txBox="1"/>
          <p:nvPr/>
        </p:nvSpPr>
        <p:spPr>
          <a:xfrm>
            <a:off x="7111404" y="3265845"/>
            <a:ext cx="418704" cy="369332"/>
          </a:xfrm>
          <a:prstGeom prst="rect">
            <a:avLst/>
          </a:prstGeom>
          <a:noFill/>
        </p:spPr>
        <p:txBody>
          <a:bodyPr wrap="none" rtlCol="0">
            <a:spAutoFit/>
          </a:bodyPr>
          <a:lstStyle/>
          <a:p>
            <a:r>
              <a:rPr lang="en-US" dirty="0" smtClean="0"/>
              <a:t>30</a:t>
            </a:r>
          </a:p>
        </p:txBody>
      </p:sp>
      <p:sp>
        <p:nvSpPr>
          <p:cNvPr id="74" name="TextBox 73"/>
          <p:cNvSpPr txBox="1"/>
          <p:nvPr/>
        </p:nvSpPr>
        <p:spPr>
          <a:xfrm>
            <a:off x="7117805" y="3970189"/>
            <a:ext cx="418704" cy="369332"/>
          </a:xfrm>
          <a:prstGeom prst="rect">
            <a:avLst/>
          </a:prstGeom>
          <a:noFill/>
        </p:spPr>
        <p:txBody>
          <a:bodyPr wrap="none" rtlCol="0">
            <a:spAutoFit/>
          </a:bodyPr>
          <a:lstStyle/>
          <a:p>
            <a:r>
              <a:rPr lang="en-US" dirty="0" smtClean="0"/>
              <a:t>20</a:t>
            </a:r>
          </a:p>
        </p:txBody>
      </p:sp>
      <p:sp>
        <p:nvSpPr>
          <p:cNvPr id="75" name="TextBox 74"/>
          <p:cNvSpPr txBox="1"/>
          <p:nvPr/>
        </p:nvSpPr>
        <p:spPr>
          <a:xfrm>
            <a:off x="7102565" y="4664006"/>
            <a:ext cx="418704" cy="369332"/>
          </a:xfrm>
          <a:prstGeom prst="rect">
            <a:avLst/>
          </a:prstGeom>
          <a:noFill/>
        </p:spPr>
        <p:txBody>
          <a:bodyPr wrap="none" rtlCol="0">
            <a:spAutoFit/>
          </a:bodyPr>
          <a:lstStyle/>
          <a:p>
            <a:r>
              <a:rPr lang="en-US" dirty="0" smtClean="0"/>
              <a:t>10</a:t>
            </a:r>
          </a:p>
        </p:txBody>
      </p:sp>
      <p:sp>
        <p:nvSpPr>
          <p:cNvPr id="76" name="TextBox 75"/>
          <p:cNvSpPr txBox="1"/>
          <p:nvPr/>
        </p:nvSpPr>
        <p:spPr>
          <a:xfrm>
            <a:off x="7157124" y="5349193"/>
            <a:ext cx="301686" cy="369332"/>
          </a:xfrm>
          <a:prstGeom prst="rect">
            <a:avLst/>
          </a:prstGeom>
          <a:noFill/>
        </p:spPr>
        <p:txBody>
          <a:bodyPr wrap="none" rtlCol="0">
            <a:spAutoFit/>
          </a:bodyPr>
          <a:lstStyle/>
          <a:p>
            <a:r>
              <a:rPr lang="en-US" dirty="0" smtClean="0"/>
              <a:t>0</a:t>
            </a:r>
          </a:p>
        </p:txBody>
      </p:sp>
      <p:sp>
        <p:nvSpPr>
          <p:cNvPr id="77" name="TextBox 76"/>
          <p:cNvSpPr txBox="1"/>
          <p:nvPr/>
        </p:nvSpPr>
        <p:spPr>
          <a:xfrm>
            <a:off x="7070969" y="6007523"/>
            <a:ext cx="489236" cy="369332"/>
          </a:xfrm>
          <a:prstGeom prst="rect">
            <a:avLst/>
          </a:prstGeom>
          <a:noFill/>
        </p:spPr>
        <p:txBody>
          <a:bodyPr wrap="none" rtlCol="0">
            <a:spAutoFit/>
          </a:bodyPr>
          <a:lstStyle/>
          <a:p>
            <a:r>
              <a:rPr lang="en-US" dirty="0" smtClean="0"/>
              <a:t>-10</a:t>
            </a:r>
          </a:p>
        </p:txBody>
      </p:sp>
      <p:sp>
        <p:nvSpPr>
          <p:cNvPr id="2" name="Title 1"/>
          <p:cNvSpPr>
            <a:spLocks noGrp="1"/>
          </p:cNvSpPr>
          <p:nvPr>
            <p:ph type="title"/>
          </p:nvPr>
        </p:nvSpPr>
        <p:spPr/>
        <p:txBody>
          <a:bodyPr/>
          <a:lstStyle/>
          <a:p>
            <a:r>
              <a:rPr lang="en-US" u="sng" dirty="0" smtClean="0"/>
              <a:t>Solution:</a:t>
            </a:r>
            <a:r>
              <a:rPr lang="en-US" dirty="0" smtClean="0"/>
              <a:t> A Hill Climbing Algorithm</a:t>
            </a:r>
            <a:endParaRPr lang="en-US" dirty="0"/>
          </a:p>
        </p:txBody>
      </p:sp>
      <p:sp>
        <p:nvSpPr>
          <p:cNvPr id="3" name="Content Placeholder 2"/>
          <p:cNvSpPr>
            <a:spLocks noGrp="1"/>
          </p:cNvSpPr>
          <p:nvPr>
            <p:ph idx="1"/>
          </p:nvPr>
        </p:nvSpPr>
        <p:spPr>
          <a:xfrm>
            <a:off x="314960" y="1429834"/>
            <a:ext cx="8818880" cy="1531010"/>
          </a:xfrm>
        </p:spPr>
        <p:txBody>
          <a:bodyPr/>
          <a:lstStyle/>
          <a:p>
            <a:r>
              <a:rPr lang="en-US" sz="3600" dirty="0" smtClean="0">
                <a:solidFill>
                  <a:srgbClr val="000000"/>
                </a:solidFill>
                <a:sym typeface="Wingdings"/>
              </a:rPr>
              <a:t>M</a:t>
            </a:r>
            <a:r>
              <a:rPr lang="en-US" dirty="0" smtClean="0">
                <a:solidFill>
                  <a:srgbClr val="000000"/>
                </a:solidFill>
                <a:sym typeface="Wingdings"/>
              </a:rPr>
              <a:t>ove in random direction and track </a:t>
            </a:r>
            <a:r>
              <a:rPr lang="en-US" dirty="0">
                <a:solidFill>
                  <a:srgbClr val="000000"/>
                </a:solidFill>
              </a:rPr>
              <a:t>interference </a:t>
            </a:r>
            <a:endParaRPr lang="en-US" dirty="0" smtClean="0">
              <a:solidFill>
                <a:srgbClr val="000000"/>
              </a:solidFill>
              <a:sym typeface="Wingdings"/>
            </a:endParaRPr>
          </a:p>
          <a:p>
            <a:pPr lvl="1"/>
            <a:r>
              <a:rPr lang="en-US" dirty="0" smtClean="0">
                <a:sym typeface="Wingdings"/>
              </a:rPr>
              <a:t>If interference </a:t>
            </a:r>
            <a:r>
              <a:rPr lang="en-US" dirty="0" smtClean="0">
                <a:latin typeface="Wingdings"/>
                <a:ea typeface="Wingdings"/>
                <a:cs typeface="Wingdings"/>
                <a:sym typeface="Wingdings"/>
              </a:rPr>
              <a:t></a:t>
            </a:r>
            <a:r>
              <a:rPr lang="en-US" dirty="0" smtClean="0">
                <a:sym typeface="Wingdings"/>
              </a:rPr>
              <a:t>    : continue in that direction</a:t>
            </a:r>
            <a:endParaRPr lang="en-US" sz="3600" dirty="0" smtClean="0">
              <a:sym typeface="Wingdings"/>
            </a:endParaRPr>
          </a:p>
          <a:p>
            <a:pPr marL="457200" lvl="1" indent="0">
              <a:buNone/>
            </a:pPr>
            <a:endParaRPr lang="en-US" sz="3200" dirty="0" smtClean="0"/>
          </a:p>
        </p:txBody>
      </p:sp>
      <p:cxnSp>
        <p:nvCxnSpPr>
          <p:cNvPr id="63" name="Straight Connector 62"/>
          <p:cNvCxnSpPr/>
          <p:nvPr/>
        </p:nvCxnSpPr>
        <p:spPr>
          <a:xfrm>
            <a:off x="4281714" y="4382633"/>
            <a:ext cx="163286" cy="248764"/>
          </a:xfrm>
          <a:prstGeom prst="line">
            <a:avLst/>
          </a:prstGeom>
          <a:ln w="38100" cmpd="sng">
            <a:solidFill>
              <a:schemeClr val="bg1"/>
            </a:solidFill>
            <a:headEnd type="none" w="med" len="med"/>
            <a:tailEnd type="arrow" w="med" len="med"/>
          </a:ln>
          <a:effectLst>
            <a:glow rad="25400">
              <a:schemeClr val="bg1"/>
            </a:glow>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sp>
        <p:nvSpPr>
          <p:cNvPr id="49" name="TextBox 48"/>
          <p:cNvSpPr txBox="1"/>
          <p:nvPr/>
        </p:nvSpPr>
        <p:spPr>
          <a:xfrm>
            <a:off x="3938855" y="6369235"/>
            <a:ext cx="910827" cy="523220"/>
          </a:xfrm>
          <a:prstGeom prst="rect">
            <a:avLst/>
          </a:prstGeom>
          <a:noFill/>
        </p:spPr>
        <p:txBody>
          <a:bodyPr wrap="none" rtlCol="0">
            <a:spAutoFit/>
          </a:bodyPr>
          <a:lstStyle/>
          <a:p>
            <a:r>
              <a:rPr lang="en-US" sz="2800" dirty="0" smtClean="0"/>
              <a:t>x (in)</a:t>
            </a:r>
            <a:endParaRPr lang="en-US" sz="1600" dirty="0"/>
          </a:p>
        </p:txBody>
      </p:sp>
      <p:sp>
        <p:nvSpPr>
          <p:cNvPr id="52" name="TextBox 51"/>
          <p:cNvSpPr txBox="1"/>
          <p:nvPr/>
        </p:nvSpPr>
        <p:spPr>
          <a:xfrm rot="16200000">
            <a:off x="749379" y="4593007"/>
            <a:ext cx="910827" cy="523220"/>
          </a:xfrm>
          <a:prstGeom prst="rect">
            <a:avLst/>
          </a:prstGeom>
          <a:noFill/>
        </p:spPr>
        <p:txBody>
          <a:bodyPr wrap="none" rtlCol="0">
            <a:spAutoFit/>
          </a:bodyPr>
          <a:lstStyle/>
          <a:p>
            <a:r>
              <a:rPr lang="en-US" sz="2800" dirty="0" smtClean="0"/>
              <a:t>y (in)</a:t>
            </a:r>
            <a:endParaRPr lang="en-US" sz="1600" dirty="0"/>
          </a:p>
        </p:txBody>
      </p:sp>
      <p:sp>
        <p:nvSpPr>
          <p:cNvPr id="82" name="TextBox 81"/>
          <p:cNvSpPr txBox="1"/>
          <p:nvPr/>
        </p:nvSpPr>
        <p:spPr>
          <a:xfrm rot="16200000">
            <a:off x="6334048" y="4473549"/>
            <a:ext cx="3076884" cy="584776"/>
          </a:xfrm>
          <a:prstGeom prst="rect">
            <a:avLst/>
          </a:prstGeom>
          <a:noFill/>
        </p:spPr>
        <p:txBody>
          <a:bodyPr wrap="none" rtlCol="0">
            <a:spAutoFit/>
          </a:bodyPr>
          <a:lstStyle/>
          <a:p>
            <a:r>
              <a:rPr lang="en-US" sz="3200" dirty="0" smtClean="0"/>
              <a:t>Interference</a:t>
            </a:r>
            <a:r>
              <a:rPr lang="en-US" sz="3200" b="1" dirty="0" smtClean="0"/>
              <a:t> </a:t>
            </a:r>
            <a:r>
              <a:rPr lang="en-US" sz="3200" dirty="0" smtClean="0"/>
              <a:t>(dB)</a:t>
            </a:r>
            <a:endParaRPr lang="en-US" dirty="0"/>
          </a:p>
        </p:txBody>
      </p:sp>
    </p:spTree>
    <p:extLst>
      <p:ext uri="{BB962C8B-B14F-4D97-AF65-F5344CB8AC3E}">
        <p14:creationId xmlns:p14="http://schemas.microsoft.com/office/powerpoint/2010/main" val="44518426"/>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875" y="3037908"/>
            <a:ext cx="7312225" cy="3657600"/>
          </a:xfrm>
          <a:prstGeom prst="rect">
            <a:avLst/>
          </a:prstGeom>
        </p:spPr>
      </p:pic>
      <p:sp>
        <p:nvSpPr>
          <p:cNvPr id="82" name="Rectangle 81"/>
          <p:cNvSpPr/>
          <p:nvPr/>
        </p:nvSpPr>
        <p:spPr>
          <a:xfrm>
            <a:off x="1095582" y="2837822"/>
            <a:ext cx="7537743" cy="44674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p:cNvSpPr/>
          <p:nvPr/>
        </p:nvSpPr>
        <p:spPr>
          <a:xfrm>
            <a:off x="457200" y="2960843"/>
            <a:ext cx="1178045"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Rectangle 83"/>
          <p:cNvSpPr/>
          <p:nvPr/>
        </p:nvSpPr>
        <p:spPr>
          <a:xfrm>
            <a:off x="457200" y="6309561"/>
            <a:ext cx="7817853" cy="54843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Rectangle 84"/>
          <p:cNvSpPr/>
          <p:nvPr/>
        </p:nvSpPr>
        <p:spPr>
          <a:xfrm>
            <a:off x="7142093" y="2819102"/>
            <a:ext cx="1132960" cy="36118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TextBox 60"/>
          <p:cNvSpPr txBox="1"/>
          <p:nvPr/>
        </p:nvSpPr>
        <p:spPr>
          <a:xfrm>
            <a:off x="1418215" y="3189792"/>
            <a:ext cx="301686" cy="369332"/>
          </a:xfrm>
          <a:prstGeom prst="rect">
            <a:avLst/>
          </a:prstGeom>
          <a:noFill/>
        </p:spPr>
        <p:txBody>
          <a:bodyPr wrap="none" rtlCol="0">
            <a:spAutoFit/>
          </a:bodyPr>
          <a:lstStyle/>
          <a:p>
            <a:r>
              <a:rPr lang="en-US" dirty="0" smtClean="0"/>
              <a:t>3</a:t>
            </a:r>
          </a:p>
        </p:txBody>
      </p:sp>
      <p:sp>
        <p:nvSpPr>
          <p:cNvPr id="62" name="TextBox 61"/>
          <p:cNvSpPr txBox="1"/>
          <p:nvPr/>
        </p:nvSpPr>
        <p:spPr>
          <a:xfrm>
            <a:off x="4816933" y="6243949"/>
            <a:ext cx="301686" cy="369332"/>
          </a:xfrm>
          <a:prstGeom prst="rect">
            <a:avLst/>
          </a:prstGeom>
          <a:noFill/>
        </p:spPr>
        <p:txBody>
          <a:bodyPr wrap="none" rtlCol="0">
            <a:spAutoFit/>
          </a:bodyPr>
          <a:lstStyle/>
          <a:p>
            <a:r>
              <a:rPr lang="en-US" dirty="0" smtClean="0"/>
              <a:t>1</a:t>
            </a:r>
          </a:p>
        </p:txBody>
      </p:sp>
      <p:sp>
        <p:nvSpPr>
          <p:cNvPr id="63" name="TextBox 62"/>
          <p:cNvSpPr txBox="1"/>
          <p:nvPr/>
        </p:nvSpPr>
        <p:spPr>
          <a:xfrm>
            <a:off x="1434755" y="3635177"/>
            <a:ext cx="301686" cy="369332"/>
          </a:xfrm>
          <a:prstGeom prst="rect">
            <a:avLst/>
          </a:prstGeom>
          <a:noFill/>
        </p:spPr>
        <p:txBody>
          <a:bodyPr wrap="none" rtlCol="0">
            <a:spAutoFit/>
          </a:bodyPr>
          <a:lstStyle/>
          <a:p>
            <a:r>
              <a:rPr lang="en-US" dirty="0" smtClean="0"/>
              <a:t>2</a:t>
            </a:r>
          </a:p>
        </p:txBody>
      </p:sp>
      <p:sp>
        <p:nvSpPr>
          <p:cNvPr id="64" name="TextBox 63"/>
          <p:cNvSpPr txBox="1"/>
          <p:nvPr/>
        </p:nvSpPr>
        <p:spPr>
          <a:xfrm>
            <a:off x="1418599" y="4629539"/>
            <a:ext cx="301686" cy="369332"/>
          </a:xfrm>
          <a:prstGeom prst="rect">
            <a:avLst/>
          </a:prstGeom>
          <a:noFill/>
        </p:spPr>
        <p:txBody>
          <a:bodyPr wrap="none" rtlCol="0">
            <a:spAutoFit/>
          </a:bodyPr>
          <a:lstStyle/>
          <a:p>
            <a:r>
              <a:rPr lang="en-US" dirty="0" smtClean="0"/>
              <a:t>0</a:t>
            </a:r>
          </a:p>
        </p:txBody>
      </p:sp>
      <p:sp>
        <p:nvSpPr>
          <p:cNvPr id="65" name="TextBox 64"/>
          <p:cNvSpPr txBox="1"/>
          <p:nvPr/>
        </p:nvSpPr>
        <p:spPr>
          <a:xfrm>
            <a:off x="1368140" y="5102610"/>
            <a:ext cx="372218" cy="369332"/>
          </a:xfrm>
          <a:prstGeom prst="rect">
            <a:avLst/>
          </a:prstGeom>
          <a:noFill/>
        </p:spPr>
        <p:txBody>
          <a:bodyPr wrap="none" rtlCol="0">
            <a:spAutoFit/>
          </a:bodyPr>
          <a:lstStyle/>
          <a:p>
            <a:r>
              <a:rPr lang="en-US" dirty="0" smtClean="0"/>
              <a:t>-1</a:t>
            </a:r>
          </a:p>
        </p:txBody>
      </p:sp>
      <p:sp>
        <p:nvSpPr>
          <p:cNvPr id="66" name="TextBox 65"/>
          <p:cNvSpPr txBox="1"/>
          <p:nvPr/>
        </p:nvSpPr>
        <p:spPr>
          <a:xfrm>
            <a:off x="1361135" y="5583528"/>
            <a:ext cx="372218" cy="369332"/>
          </a:xfrm>
          <a:prstGeom prst="rect">
            <a:avLst/>
          </a:prstGeom>
          <a:noFill/>
        </p:spPr>
        <p:txBody>
          <a:bodyPr wrap="none" rtlCol="0">
            <a:spAutoFit/>
          </a:bodyPr>
          <a:lstStyle/>
          <a:p>
            <a:r>
              <a:rPr lang="en-US" dirty="0" smtClean="0"/>
              <a:t>-2</a:t>
            </a:r>
          </a:p>
        </p:txBody>
      </p:sp>
      <p:sp>
        <p:nvSpPr>
          <p:cNvPr id="67" name="TextBox 66"/>
          <p:cNvSpPr txBox="1"/>
          <p:nvPr/>
        </p:nvSpPr>
        <p:spPr>
          <a:xfrm>
            <a:off x="1349020" y="6064446"/>
            <a:ext cx="372218" cy="369332"/>
          </a:xfrm>
          <a:prstGeom prst="rect">
            <a:avLst/>
          </a:prstGeom>
          <a:noFill/>
        </p:spPr>
        <p:txBody>
          <a:bodyPr wrap="none" rtlCol="0">
            <a:spAutoFit/>
          </a:bodyPr>
          <a:lstStyle/>
          <a:p>
            <a:r>
              <a:rPr lang="en-US" dirty="0" smtClean="0"/>
              <a:t>-3</a:t>
            </a:r>
          </a:p>
        </p:txBody>
      </p:sp>
      <p:sp>
        <p:nvSpPr>
          <p:cNvPr id="68" name="TextBox 67"/>
          <p:cNvSpPr txBox="1"/>
          <p:nvPr/>
        </p:nvSpPr>
        <p:spPr>
          <a:xfrm>
            <a:off x="6463278" y="6230506"/>
            <a:ext cx="301686" cy="369332"/>
          </a:xfrm>
          <a:prstGeom prst="rect">
            <a:avLst/>
          </a:prstGeom>
          <a:noFill/>
        </p:spPr>
        <p:txBody>
          <a:bodyPr wrap="none" rtlCol="0">
            <a:spAutoFit/>
          </a:bodyPr>
          <a:lstStyle/>
          <a:p>
            <a:r>
              <a:rPr lang="en-US" dirty="0" smtClean="0"/>
              <a:t>3</a:t>
            </a:r>
          </a:p>
        </p:txBody>
      </p:sp>
      <p:sp>
        <p:nvSpPr>
          <p:cNvPr id="69" name="TextBox 68"/>
          <p:cNvSpPr txBox="1"/>
          <p:nvPr/>
        </p:nvSpPr>
        <p:spPr>
          <a:xfrm>
            <a:off x="5653868" y="6241491"/>
            <a:ext cx="301686" cy="369332"/>
          </a:xfrm>
          <a:prstGeom prst="rect">
            <a:avLst/>
          </a:prstGeom>
          <a:noFill/>
        </p:spPr>
        <p:txBody>
          <a:bodyPr wrap="none" rtlCol="0">
            <a:spAutoFit/>
          </a:bodyPr>
          <a:lstStyle/>
          <a:p>
            <a:r>
              <a:rPr lang="en-US" dirty="0" smtClean="0"/>
              <a:t>2</a:t>
            </a:r>
          </a:p>
        </p:txBody>
      </p:sp>
      <p:sp>
        <p:nvSpPr>
          <p:cNvPr id="70" name="TextBox 69"/>
          <p:cNvSpPr txBox="1"/>
          <p:nvPr/>
        </p:nvSpPr>
        <p:spPr>
          <a:xfrm>
            <a:off x="1419985" y="4109203"/>
            <a:ext cx="301686" cy="369332"/>
          </a:xfrm>
          <a:prstGeom prst="rect">
            <a:avLst/>
          </a:prstGeom>
          <a:noFill/>
        </p:spPr>
        <p:txBody>
          <a:bodyPr wrap="none" rtlCol="0">
            <a:spAutoFit/>
          </a:bodyPr>
          <a:lstStyle/>
          <a:p>
            <a:r>
              <a:rPr lang="en-US" dirty="0" smtClean="0"/>
              <a:t>1</a:t>
            </a:r>
          </a:p>
        </p:txBody>
      </p:sp>
      <p:sp>
        <p:nvSpPr>
          <p:cNvPr id="71" name="TextBox 70"/>
          <p:cNvSpPr txBox="1"/>
          <p:nvPr/>
        </p:nvSpPr>
        <p:spPr>
          <a:xfrm>
            <a:off x="4040905" y="6238087"/>
            <a:ext cx="301686" cy="369332"/>
          </a:xfrm>
          <a:prstGeom prst="rect">
            <a:avLst/>
          </a:prstGeom>
          <a:noFill/>
        </p:spPr>
        <p:txBody>
          <a:bodyPr wrap="none" rtlCol="0">
            <a:spAutoFit/>
          </a:bodyPr>
          <a:lstStyle/>
          <a:p>
            <a:r>
              <a:rPr lang="en-US" dirty="0" smtClean="0"/>
              <a:t>0</a:t>
            </a:r>
          </a:p>
        </p:txBody>
      </p:sp>
      <p:sp>
        <p:nvSpPr>
          <p:cNvPr id="72" name="TextBox 71"/>
          <p:cNvSpPr txBox="1"/>
          <p:nvPr/>
        </p:nvSpPr>
        <p:spPr>
          <a:xfrm>
            <a:off x="3144901" y="6238087"/>
            <a:ext cx="372218" cy="369332"/>
          </a:xfrm>
          <a:prstGeom prst="rect">
            <a:avLst/>
          </a:prstGeom>
          <a:noFill/>
        </p:spPr>
        <p:txBody>
          <a:bodyPr wrap="none" rtlCol="0">
            <a:spAutoFit/>
          </a:bodyPr>
          <a:lstStyle/>
          <a:p>
            <a:r>
              <a:rPr lang="en-US" dirty="0" smtClean="0"/>
              <a:t>-1</a:t>
            </a:r>
          </a:p>
        </p:txBody>
      </p:sp>
      <p:sp>
        <p:nvSpPr>
          <p:cNvPr id="73" name="TextBox 72"/>
          <p:cNvSpPr txBox="1"/>
          <p:nvPr/>
        </p:nvSpPr>
        <p:spPr>
          <a:xfrm>
            <a:off x="2311793" y="6243949"/>
            <a:ext cx="372218" cy="369332"/>
          </a:xfrm>
          <a:prstGeom prst="rect">
            <a:avLst/>
          </a:prstGeom>
          <a:noFill/>
        </p:spPr>
        <p:txBody>
          <a:bodyPr wrap="none" rtlCol="0">
            <a:spAutoFit/>
          </a:bodyPr>
          <a:lstStyle/>
          <a:p>
            <a:r>
              <a:rPr lang="en-US" dirty="0" smtClean="0"/>
              <a:t>-2</a:t>
            </a:r>
          </a:p>
        </p:txBody>
      </p:sp>
      <p:sp>
        <p:nvSpPr>
          <p:cNvPr id="74" name="TextBox 73"/>
          <p:cNvSpPr txBox="1"/>
          <p:nvPr/>
        </p:nvSpPr>
        <p:spPr>
          <a:xfrm>
            <a:off x="1545164" y="6248929"/>
            <a:ext cx="372218" cy="369332"/>
          </a:xfrm>
          <a:prstGeom prst="rect">
            <a:avLst/>
          </a:prstGeom>
          <a:noFill/>
        </p:spPr>
        <p:txBody>
          <a:bodyPr wrap="none" rtlCol="0">
            <a:spAutoFit/>
          </a:bodyPr>
          <a:lstStyle/>
          <a:p>
            <a:r>
              <a:rPr lang="en-US" dirty="0" smtClean="0"/>
              <a:t>-3</a:t>
            </a:r>
          </a:p>
        </p:txBody>
      </p:sp>
      <p:sp>
        <p:nvSpPr>
          <p:cNvPr id="75" name="TextBox 74"/>
          <p:cNvSpPr txBox="1"/>
          <p:nvPr/>
        </p:nvSpPr>
        <p:spPr>
          <a:xfrm>
            <a:off x="7111404" y="3265845"/>
            <a:ext cx="418704" cy="369332"/>
          </a:xfrm>
          <a:prstGeom prst="rect">
            <a:avLst/>
          </a:prstGeom>
          <a:noFill/>
        </p:spPr>
        <p:txBody>
          <a:bodyPr wrap="none" rtlCol="0">
            <a:spAutoFit/>
          </a:bodyPr>
          <a:lstStyle/>
          <a:p>
            <a:r>
              <a:rPr lang="en-US" dirty="0" smtClean="0"/>
              <a:t>30</a:t>
            </a:r>
          </a:p>
        </p:txBody>
      </p:sp>
      <p:sp>
        <p:nvSpPr>
          <p:cNvPr id="76" name="TextBox 75"/>
          <p:cNvSpPr txBox="1"/>
          <p:nvPr/>
        </p:nvSpPr>
        <p:spPr>
          <a:xfrm>
            <a:off x="7117805" y="3970189"/>
            <a:ext cx="418704" cy="369332"/>
          </a:xfrm>
          <a:prstGeom prst="rect">
            <a:avLst/>
          </a:prstGeom>
          <a:noFill/>
        </p:spPr>
        <p:txBody>
          <a:bodyPr wrap="none" rtlCol="0">
            <a:spAutoFit/>
          </a:bodyPr>
          <a:lstStyle/>
          <a:p>
            <a:r>
              <a:rPr lang="en-US" dirty="0" smtClean="0"/>
              <a:t>20</a:t>
            </a:r>
          </a:p>
        </p:txBody>
      </p:sp>
      <p:sp>
        <p:nvSpPr>
          <p:cNvPr id="77" name="TextBox 76"/>
          <p:cNvSpPr txBox="1"/>
          <p:nvPr/>
        </p:nvSpPr>
        <p:spPr>
          <a:xfrm>
            <a:off x="7102565" y="4664006"/>
            <a:ext cx="418704" cy="369332"/>
          </a:xfrm>
          <a:prstGeom prst="rect">
            <a:avLst/>
          </a:prstGeom>
          <a:noFill/>
        </p:spPr>
        <p:txBody>
          <a:bodyPr wrap="none" rtlCol="0">
            <a:spAutoFit/>
          </a:bodyPr>
          <a:lstStyle/>
          <a:p>
            <a:r>
              <a:rPr lang="en-US" dirty="0" smtClean="0"/>
              <a:t>10</a:t>
            </a:r>
          </a:p>
        </p:txBody>
      </p:sp>
      <p:sp>
        <p:nvSpPr>
          <p:cNvPr id="78" name="TextBox 77"/>
          <p:cNvSpPr txBox="1"/>
          <p:nvPr/>
        </p:nvSpPr>
        <p:spPr>
          <a:xfrm>
            <a:off x="7157124" y="5349193"/>
            <a:ext cx="301686" cy="369332"/>
          </a:xfrm>
          <a:prstGeom prst="rect">
            <a:avLst/>
          </a:prstGeom>
          <a:noFill/>
        </p:spPr>
        <p:txBody>
          <a:bodyPr wrap="none" rtlCol="0">
            <a:spAutoFit/>
          </a:bodyPr>
          <a:lstStyle/>
          <a:p>
            <a:r>
              <a:rPr lang="en-US" dirty="0" smtClean="0"/>
              <a:t>0</a:t>
            </a:r>
          </a:p>
        </p:txBody>
      </p:sp>
      <p:sp>
        <p:nvSpPr>
          <p:cNvPr id="79" name="TextBox 78"/>
          <p:cNvSpPr txBox="1"/>
          <p:nvPr/>
        </p:nvSpPr>
        <p:spPr>
          <a:xfrm>
            <a:off x="7070969" y="6007523"/>
            <a:ext cx="489236" cy="369332"/>
          </a:xfrm>
          <a:prstGeom prst="rect">
            <a:avLst/>
          </a:prstGeom>
          <a:noFill/>
        </p:spPr>
        <p:txBody>
          <a:bodyPr wrap="none" rtlCol="0">
            <a:spAutoFit/>
          </a:bodyPr>
          <a:lstStyle/>
          <a:p>
            <a:r>
              <a:rPr lang="en-US" dirty="0" smtClean="0"/>
              <a:t>-10</a:t>
            </a:r>
          </a:p>
        </p:txBody>
      </p:sp>
      <p:sp>
        <p:nvSpPr>
          <p:cNvPr id="2" name="Title 1"/>
          <p:cNvSpPr>
            <a:spLocks noGrp="1"/>
          </p:cNvSpPr>
          <p:nvPr>
            <p:ph type="title"/>
          </p:nvPr>
        </p:nvSpPr>
        <p:spPr/>
        <p:txBody>
          <a:bodyPr/>
          <a:lstStyle/>
          <a:p>
            <a:r>
              <a:rPr lang="en-US" u="sng" dirty="0" smtClean="0"/>
              <a:t>Solution:</a:t>
            </a:r>
            <a:r>
              <a:rPr lang="en-US" dirty="0" smtClean="0"/>
              <a:t> A Hill Climbing Algorithm</a:t>
            </a:r>
            <a:endParaRPr lang="en-US" dirty="0"/>
          </a:p>
        </p:txBody>
      </p:sp>
      <p:sp>
        <p:nvSpPr>
          <p:cNvPr id="3" name="Content Placeholder 2"/>
          <p:cNvSpPr>
            <a:spLocks noGrp="1"/>
          </p:cNvSpPr>
          <p:nvPr>
            <p:ph idx="1"/>
          </p:nvPr>
        </p:nvSpPr>
        <p:spPr>
          <a:xfrm>
            <a:off x="314960" y="1429833"/>
            <a:ext cx="8707120" cy="1759959"/>
          </a:xfrm>
        </p:spPr>
        <p:txBody>
          <a:bodyPr>
            <a:normAutofit/>
          </a:bodyPr>
          <a:lstStyle/>
          <a:p>
            <a:r>
              <a:rPr lang="en-US" sz="3600" dirty="0" smtClean="0">
                <a:sym typeface="Wingdings"/>
              </a:rPr>
              <a:t>M</a:t>
            </a:r>
            <a:r>
              <a:rPr lang="en-US" dirty="0" smtClean="0">
                <a:sym typeface="Wingdings"/>
              </a:rPr>
              <a:t>ove in random direction and track interference</a:t>
            </a:r>
          </a:p>
          <a:p>
            <a:pPr lvl="1"/>
            <a:r>
              <a:rPr lang="en-US" dirty="0" smtClean="0">
                <a:sym typeface="Wingdings"/>
              </a:rPr>
              <a:t>If interference</a:t>
            </a:r>
            <a:r>
              <a:rPr lang="en-US" b="1" dirty="0" smtClean="0">
                <a:sym typeface="Wingdings"/>
              </a:rPr>
              <a:t> </a:t>
            </a:r>
            <a:r>
              <a:rPr lang="en-US" dirty="0" smtClean="0">
                <a:latin typeface="Wingdings"/>
                <a:ea typeface="Wingdings"/>
                <a:cs typeface="Wingdings"/>
                <a:sym typeface="Wingdings"/>
              </a:rPr>
              <a:t></a:t>
            </a:r>
            <a:r>
              <a:rPr lang="en-US" dirty="0" smtClean="0">
                <a:sym typeface="Wingdings"/>
              </a:rPr>
              <a:t>    : continue in that direction</a:t>
            </a:r>
          </a:p>
          <a:p>
            <a:pPr lvl="1"/>
            <a:r>
              <a:rPr lang="en-US" dirty="0">
                <a:solidFill>
                  <a:srgbClr val="000000"/>
                </a:solidFill>
                <a:sym typeface="Wingdings"/>
              </a:rPr>
              <a:t>If </a:t>
            </a:r>
            <a:r>
              <a:rPr lang="en-US" dirty="0" smtClean="0">
                <a:solidFill>
                  <a:srgbClr val="000000"/>
                </a:solidFill>
                <a:sym typeface="Wingdings"/>
              </a:rPr>
              <a:t>interference</a:t>
            </a:r>
            <a:r>
              <a:rPr lang="en-US" b="1" dirty="0" smtClean="0">
                <a:solidFill>
                  <a:srgbClr val="000000"/>
                </a:solidFill>
                <a:sym typeface="Wingdings"/>
              </a:rPr>
              <a:t> </a:t>
            </a:r>
            <a:r>
              <a:rPr lang="en-US" dirty="0" smtClean="0">
                <a:solidFill>
                  <a:srgbClr val="000000"/>
                </a:solidFill>
                <a:latin typeface="Wingdings"/>
                <a:ea typeface="Wingdings"/>
                <a:cs typeface="Wingdings"/>
                <a:sym typeface="Wingdings" panose="05000000000000000000" pitchFamily="2" charset="2"/>
              </a:rPr>
              <a:t></a:t>
            </a:r>
            <a:r>
              <a:rPr lang="en-US" dirty="0" smtClean="0">
                <a:solidFill>
                  <a:srgbClr val="000000"/>
                </a:solidFill>
                <a:sym typeface="Wingdings"/>
              </a:rPr>
              <a:t>    : continue in opposite direction</a:t>
            </a:r>
            <a:endParaRPr lang="en-US" sz="3600" dirty="0" smtClean="0">
              <a:solidFill>
                <a:srgbClr val="000000"/>
              </a:solidFill>
              <a:sym typeface="Wingdings"/>
            </a:endParaRPr>
          </a:p>
        </p:txBody>
      </p:sp>
      <p:sp>
        <p:nvSpPr>
          <p:cNvPr id="49" name="TextBox 48"/>
          <p:cNvSpPr txBox="1"/>
          <p:nvPr/>
        </p:nvSpPr>
        <p:spPr>
          <a:xfrm>
            <a:off x="3938855" y="6369235"/>
            <a:ext cx="910827" cy="523220"/>
          </a:xfrm>
          <a:prstGeom prst="rect">
            <a:avLst/>
          </a:prstGeom>
          <a:noFill/>
        </p:spPr>
        <p:txBody>
          <a:bodyPr wrap="none" rtlCol="0">
            <a:spAutoFit/>
          </a:bodyPr>
          <a:lstStyle/>
          <a:p>
            <a:r>
              <a:rPr lang="en-US" sz="2800" dirty="0" smtClean="0"/>
              <a:t>x (in)</a:t>
            </a:r>
            <a:endParaRPr lang="en-US" sz="1600" dirty="0"/>
          </a:p>
        </p:txBody>
      </p:sp>
      <p:sp>
        <p:nvSpPr>
          <p:cNvPr id="52" name="TextBox 51"/>
          <p:cNvSpPr txBox="1"/>
          <p:nvPr/>
        </p:nvSpPr>
        <p:spPr>
          <a:xfrm rot="16200000">
            <a:off x="749379" y="4593007"/>
            <a:ext cx="910827" cy="523220"/>
          </a:xfrm>
          <a:prstGeom prst="rect">
            <a:avLst/>
          </a:prstGeom>
          <a:noFill/>
        </p:spPr>
        <p:txBody>
          <a:bodyPr wrap="none" rtlCol="0">
            <a:spAutoFit/>
          </a:bodyPr>
          <a:lstStyle/>
          <a:p>
            <a:r>
              <a:rPr lang="en-US" sz="2800" dirty="0" smtClean="0"/>
              <a:t>y (in)</a:t>
            </a:r>
            <a:endParaRPr lang="en-US" sz="1600" dirty="0"/>
          </a:p>
        </p:txBody>
      </p:sp>
      <p:sp>
        <p:nvSpPr>
          <p:cNvPr id="86" name="TextBox 85"/>
          <p:cNvSpPr txBox="1"/>
          <p:nvPr/>
        </p:nvSpPr>
        <p:spPr>
          <a:xfrm rot="16200000">
            <a:off x="6334048" y="4473549"/>
            <a:ext cx="3076884" cy="584776"/>
          </a:xfrm>
          <a:prstGeom prst="rect">
            <a:avLst/>
          </a:prstGeom>
          <a:noFill/>
        </p:spPr>
        <p:txBody>
          <a:bodyPr wrap="none" rtlCol="0">
            <a:spAutoFit/>
          </a:bodyPr>
          <a:lstStyle/>
          <a:p>
            <a:r>
              <a:rPr lang="en-US" sz="3200" dirty="0" smtClean="0"/>
              <a:t>Interference</a:t>
            </a:r>
            <a:r>
              <a:rPr lang="en-US" sz="3200" b="1" dirty="0" smtClean="0"/>
              <a:t> </a:t>
            </a:r>
            <a:r>
              <a:rPr lang="en-US" sz="3200" dirty="0" smtClean="0"/>
              <a:t>(dB)</a:t>
            </a:r>
            <a:endParaRPr lang="en-US" dirty="0"/>
          </a:p>
        </p:txBody>
      </p:sp>
      <p:sp>
        <p:nvSpPr>
          <p:cNvPr id="34" name="Content Placeholder 2"/>
          <p:cNvSpPr txBox="1">
            <a:spLocks/>
          </p:cNvSpPr>
          <p:nvPr/>
        </p:nvSpPr>
        <p:spPr>
          <a:xfrm>
            <a:off x="202700" y="5257818"/>
            <a:ext cx="8819380" cy="1314905"/>
          </a:xfrm>
          <a:prstGeom prst="rect">
            <a:avLst/>
          </a:prstGeom>
          <a:solidFill>
            <a:srgbClr val="A9403D"/>
          </a:solidFill>
          <a:ln w="9525">
            <a:solidFill>
              <a:schemeClr val="bg2"/>
            </a:solidFill>
            <a:miter lim="800000"/>
            <a:headEnd/>
            <a:tailEnd/>
          </a:ln>
          <a:effectLst>
            <a:outerShdw dist="107763" dir="2700000" algn="ctr" rotWithShape="0">
              <a:schemeClr val="bg2">
                <a:alpha val="50000"/>
              </a:schemeClr>
            </a:outerShdw>
          </a:effectLst>
          <a:scene3d>
            <a:camera prst="orthographicFront"/>
            <a:lightRig rig="threePt" dir="t"/>
          </a:scene3d>
          <a:sp3d>
            <a:bevelT w="165100" prst="coolSlant"/>
          </a:sp3d>
        </p:spPr>
        <p:txBody>
          <a:bodyPr lIns="90488" tIns="137160" rIns="90488" bIns="44450"/>
          <a:lstStyle>
            <a:defPPr>
              <a:defRPr lang="en-US"/>
            </a:defPPr>
            <a:lvl1pPr marL="231775" algn="ctr" defTabSz="457200">
              <a:defRPr sz="3000">
                <a:solidFill>
                  <a:schemeClr val="bg1"/>
                </a:solidFill>
                <a:latin typeface="Calibri" pitchFamily="34" charset="0"/>
                <a:ea typeface="Batang" pitchFamily="18" charset="-127"/>
                <a:cs typeface="Calibri" pitchFamily="34" charset="0"/>
              </a:defRPr>
            </a:lvl1pPr>
            <a:lvl2pPr defTabSz="457200">
              <a:defRPr>
                <a:solidFill>
                  <a:schemeClr val="tx1"/>
                </a:solidFill>
              </a:defRPr>
            </a:lvl2pPr>
            <a:lvl3pPr defTabSz="457200">
              <a:defRPr>
                <a:solidFill>
                  <a:schemeClr val="tx1"/>
                </a:solidFill>
              </a:defRPr>
            </a:lvl3pPr>
            <a:lvl4pPr defTabSz="457200">
              <a:defRPr>
                <a:solidFill>
                  <a:schemeClr val="tx1"/>
                </a:solidFill>
              </a:defRPr>
            </a:lvl4pPr>
            <a:lvl5pPr defTabSz="457200">
              <a:defRPr>
                <a:solidFill>
                  <a:schemeClr val="tx1"/>
                </a:solidFill>
              </a:defRPr>
            </a:lvl5pPr>
            <a:lvl6pPr defTabSz="457200">
              <a:defRPr>
                <a:solidFill>
                  <a:schemeClr val="tx1"/>
                </a:solidFill>
              </a:defRPr>
            </a:lvl6pPr>
            <a:lvl7pPr defTabSz="457200">
              <a:defRPr>
                <a:solidFill>
                  <a:schemeClr val="tx1"/>
                </a:solidFill>
              </a:defRPr>
            </a:lvl7pPr>
            <a:lvl8pPr defTabSz="457200">
              <a:defRPr>
                <a:solidFill>
                  <a:schemeClr val="tx1"/>
                </a:solidFill>
              </a:defRPr>
            </a:lvl8pPr>
            <a:lvl9pPr lvl="8" algn="ctr" defTabSz="457200">
              <a:spcBef>
                <a:spcPct val="50000"/>
              </a:spcBef>
              <a:buFont typeface="Arial" pitchFamily="34" charset="0"/>
              <a:buChar char="•"/>
              <a:defRPr sz="3200" b="0" i="0">
                <a:solidFill>
                  <a:schemeClr val="bg1"/>
                </a:solidFill>
                <a:latin typeface="Comic Sans MS" pitchFamily="66" charset="0"/>
              </a:defRPr>
            </a:lvl9pPr>
          </a:lstStyle>
          <a:p>
            <a:r>
              <a:rPr lang="en-US" dirty="0" smtClean="0"/>
              <a:t>Algorithm converges to spot of minimum interference</a:t>
            </a:r>
          </a:p>
          <a:p>
            <a:r>
              <a:rPr lang="en-US" dirty="0" smtClean="0">
                <a:solidFill>
                  <a:srgbClr val="FFFF00"/>
                </a:solidFill>
              </a:rPr>
              <a:t>Guides antenna to find positions of alignment</a:t>
            </a:r>
            <a:endParaRPr lang="en-US" b="1" dirty="0">
              <a:solidFill>
                <a:srgbClr val="FFFF00"/>
              </a:solidFill>
            </a:endParaRPr>
          </a:p>
        </p:txBody>
      </p:sp>
      <p:cxnSp>
        <p:nvCxnSpPr>
          <p:cNvPr id="37" name="Straight Connector 36"/>
          <p:cNvCxnSpPr/>
          <p:nvPr/>
        </p:nvCxnSpPr>
        <p:spPr>
          <a:xfrm>
            <a:off x="4168561" y="4209143"/>
            <a:ext cx="263071" cy="403319"/>
          </a:xfrm>
          <a:prstGeom prst="line">
            <a:avLst/>
          </a:prstGeom>
          <a:ln w="38100" cmpd="sng">
            <a:solidFill>
              <a:schemeClr val="bg1"/>
            </a:solidFill>
            <a:headEnd type="arrow" w="med" len="med"/>
            <a:tailEnd type="none" w="med" len="med"/>
          </a:ln>
          <a:effectLst>
            <a:glow rad="25400">
              <a:schemeClr val="bg1"/>
            </a:glow>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1819817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ounded Rectangle 56"/>
          <p:cNvSpPr/>
          <p:nvPr/>
        </p:nvSpPr>
        <p:spPr>
          <a:xfrm>
            <a:off x="324399" y="4070990"/>
            <a:ext cx="8741237" cy="1454135"/>
          </a:xfrm>
          <a:prstGeom prst="roundRect">
            <a:avLst/>
          </a:prstGeom>
          <a:solidFill>
            <a:schemeClr val="accent2">
              <a:alpha val="19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5" name="Content Placeholder 2"/>
          <p:cNvSpPr>
            <a:spLocks noGrp="1"/>
          </p:cNvSpPr>
          <p:nvPr>
            <p:ph idx="1"/>
          </p:nvPr>
        </p:nvSpPr>
        <p:spPr>
          <a:xfrm>
            <a:off x="324399" y="1401665"/>
            <a:ext cx="8499374" cy="5076800"/>
          </a:xfrm>
        </p:spPr>
        <p:txBody>
          <a:bodyPr>
            <a:normAutofit/>
          </a:bodyPr>
          <a:lstStyle/>
          <a:p>
            <a:pPr marL="0" indent="0">
              <a:buNone/>
            </a:pPr>
            <a:r>
              <a:rPr lang="en-US" sz="4000" dirty="0" smtClean="0"/>
              <a:t>1. How do 	we “find” positions of 	alignment?</a:t>
            </a:r>
          </a:p>
          <a:p>
            <a:pPr marL="0" indent="0">
              <a:buNone/>
            </a:pPr>
            <a:endParaRPr lang="en-US" sz="4000" dirty="0" smtClean="0"/>
          </a:p>
          <a:p>
            <a:pPr marL="0" indent="0">
              <a:buNone/>
            </a:pPr>
            <a:endParaRPr lang="en-US" sz="4000" dirty="0"/>
          </a:p>
          <a:p>
            <a:pPr marL="0" indent="0">
              <a:buNone/>
            </a:pPr>
            <a:r>
              <a:rPr lang="en-US" sz="4000" dirty="0" smtClean="0"/>
              <a:t>2. How does it impact general wireless 	networks?</a:t>
            </a:r>
          </a:p>
          <a:p>
            <a:pPr marL="0" indent="0">
              <a:buNone/>
            </a:pPr>
            <a:endParaRPr lang="en-US" sz="4000" dirty="0"/>
          </a:p>
          <a:p>
            <a:endParaRPr lang="en-US" sz="4000" dirty="0" smtClean="0"/>
          </a:p>
          <a:p>
            <a:endParaRPr lang="en-US" sz="4000" dirty="0"/>
          </a:p>
          <a:p>
            <a:endParaRPr lang="en-US" sz="4000" dirty="0" smtClean="0"/>
          </a:p>
          <a:p>
            <a:endParaRPr lang="en-US" sz="4000" dirty="0"/>
          </a:p>
        </p:txBody>
      </p:sp>
    </p:spTree>
    <p:extLst>
      <p:ext uri="{BB962C8B-B14F-4D97-AF65-F5344CB8AC3E}">
        <p14:creationId xmlns:p14="http://schemas.microsoft.com/office/powerpoint/2010/main" val="2276197830"/>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Interference Alignment</a:t>
            </a:r>
            <a:endParaRPr lang="en-US" sz="3600" dirty="0"/>
          </a:p>
        </p:txBody>
      </p:sp>
      <p:sp>
        <p:nvSpPr>
          <p:cNvPr id="5"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2152215" y="3126108"/>
            <a:ext cx="203390" cy="333250"/>
            <a:chOff x="2152215" y="3126108"/>
            <a:chExt cx="203390" cy="333250"/>
          </a:xfrm>
        </p:grpSpPr>
        <p:cxnSp>
          <p:nvCxnSpPr>
            <p:cNvPr id="8"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ounded Rectangle 10"/>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2" name="TextBox 11"/>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18" name="Rectangle 17"/>
          <p:cNvSpPr/>
          <p:nvPr/>
        </p:nvSpPr>
        <p:spPr>
          <a:xfrm>
            <a:off x="1496263" y="473617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cxnSp>
        <p:nvCxnSpPr>
          <p:cNvPr id="109" name="Straight Arrow Connector 108"/>
          <p:cNvCxnSpPr/>
          <p:nvPr/>
        </p:nvCxnSpPr>
        <p:spPr>
          <a:xfrm flipH="1" flipV="1">
            <a:off x="2355605" y="3761591"/>
            <a:ext cx="2076845" cy="533520"/>
          </a:xfrm>
          <a:prstGeom prst="straightConnector1">
            <a:avLst/>
          </a:prstGeom>
          <a:ln>
            <a:solidFill>
              <a:srgbClr val="660066"/>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73" name="Rectangle 72"/>
          <p:cNvSpPr/>
          <p:nvPr/>
        </p:nvSpPr>
        <p:spPr>
          <a:xfrm>
            <a:off x="6481476" y="473909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cxnSp>
        <p:nvCxnSpPr>
          <p:cNvPr id="64" name="Straight Arrow Connector 63"/>
          <p:cNvCxnSpPr/>
          <p:nvPr/>
        </p:nvCxnSpPr>
        <p:spPr>
          <a:xfrm flipH="1" flipV="1">
            <a:off x="2662231" y="3660110"/>
            <a:ext cx="4442535" cy="635002"/>
          </a:xfrm>
          <a:prstGeom prst="straightConnector1">
            <a:avLst/>
          </a:prstGeom>
          <a:ln>
            <a:solidFill>
              <a:srgbClr val="FF6600"/>
            </a:solidFill>
            <a:prstDash val="dash"/>
            <a:tailEnd type="arrow"/>
          </a:ln>
          <a:effectLst/>
        </p:spPr>
        <p:style>
          <a:lnRef idx="2">
            <a:schemeClr val="accent1"/>
          </a:lnRef>
          <a:fillRef idx="0">
            <a:schemeClr val="accent1"/>
          </a:fillRef>
          <a:effectRef idx="1">
            <a:schemeClr val="accent1"/>
          </a:effectRef>
          <a:fontRef idx="minor">
            <a:schemeClr val="tx1"/>
          </a:fontRef>
        </p:style>
      </p:cxnSp>
      <p:grpSp>
        <p:nvGrpSpPr>
          <p:cNvPr id="68" name="133 Grupo"/>
          <p:cNvGrpSpPr/>
          <p:nvPr/>
        </p:nvGrpSpPr>
        <p:grpSpPr>
          <a:xfrm>
            <a:off x="4025341" y="3111188"/>
            <a:ext cx="822449" cy="348404"/>
            <a:chOff x="4937720" y="2721798"/>
            <a:chExt cx="890389" cy="390225"/>
          </a:xfrm>
        </p:grpSpPr>
        <p:sp>
          <p:nvSpPr>
            <p:cNvPr id="85"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6"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121"/>
            <p:cNvCxnSpPr/>
            <p:nvPr/>
          </p:nvCxnSpPr>
          <p:spPr>
            <a:xfrm flipH="1">
              <a:off x="5716706" y="2738509"/>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89" name="Isosceles Triangle 114"/>
            <p:cNvSpPr/>
            <p:nvPr/>
          </p:nvSpPr>
          <p:spPr>
            <a:xfrm rot="10800000" flipV="1">
              <a:off x="5607918" y="3002665"/>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0" name="Rounded Rectangle 89"/>
          <p:cNvSpPr/>
          <p:nvPr/>
        </p:nvSpPr>
        <p:spPr>
          <a:xfrm>
            <a:off x="3787585"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92" name="TextBox 91"/>
          <p:cNvSpPr txBox="1"/>
          <p:nvPr/>
        </p:nvSpPr>
        <p:spPr>
          <a:xfrm>
            <a:off x="3787585" y="2819400"/>
            <a:ext cx="1289729" cy="369332"/>
          </a:xfrm>
          <a:prstGeom prst="rect">
            <a:avLst/>
          </a:prstGeom>
          <a:noFill/>
        </p:spPr>
        <p:txBody>
          <a:bodyPr wrap="square" rtlCol="0">
            <a:spAutoFit/>
          </a:bodyPr>
          <a:lstStyle/>
          <a:p>
            <a:pPr algn="ctr"/>
            <a:r>
              <a:rPr lang="en-US" b="1" dirty="0" smtClean="0"/>
              <a:t>AP 2</a:t>
            </a:r>
            <a:endParaRPr lang="en-US" b="1" dirty="0"/>
          </a:p>
        </p:txBody>
      </p:sp>
      <p:grpSp>
        <p:nvGrpSpPr>
          <p:cNvPr id="96" name="133 Grupo"/>
          <p:cNvGrpSpPr/>
          <p:nvPr/>
        </p:nvGrpSpPr>
        <p:grpSpPr>
          <a:xfrm>
            <a:off x="6532557" y="3111188"/>
            <a:ext cx="822449" cy="348404"/>
            <a:chOff x="4937720" y="2721798"/>
            <a:chExt cx="890389" cy="390225"/>
          </a:xfrm>
        </p:grpSpPr>
        <p:sp>
          <p:nvSpPr>
            <p:cNvPr id="97"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8"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121"/>
            <p:cNvCxnSpPr/>
            <p:nvPr/>
          </p:nvCxnSpPr>
          <p:spPr>
            <a:xfrm flipH="1">
              <a:off x="5716706" y="2738509"/>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0" name="Isosceles Triangle 114"/>
            <p:cNvSpPr/>
            <p:nvPr/>
          </p:nvSpPr>
          <p:spPr>
            <a:xfrm rot="10800000" flipV="1">
              <a:off x="5607918" y="3002665"/>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1" name="Rounded Rectangle 100"/>
          <p:cNvSpPr/>
          <p:nvPr/>
        </p:nvSpPr>
        <p:spPr>
          <a:xfrm>
            <a:off x="6294801"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02" name="TextBox 101"/>
          <p:cNvSpPr txBox="1"/>
          <p:nvPr/>
        </p:nvSpPr>
        <p:spPr>
          <a:xfrm>
            <a:off x="6294801" y="2819400"/>
            <a:ext cx="1289729" cy="369332"/>
          </a:xfrm>
          <a:prstGeom prst="rect">
            <a:avLst/>
          </a:prstGeom>
          <a:noFill/>
        </p:spPr>
        <p:txBody>
          <a:bodyPr wrap="square" rtlCol="0">
            <a:spAutoFit/>
          </a:bodyPr>
          <a:lstStyle/>
          <a:p>
            <a:pPr algn="ctr"/>
            <a:r>
              <a:rPr lang="en-US" b="1" dirty="0" smtClean="0"/>
              <a:t>AP 3</a:t>
            </a:r>
            <a:endParaRPr lang="en-US" b="1" dirty="0"/>
          </a:p>
        </p:txBody>
      </p:sp>
      <p:sp>
        <p:nvSpPr>
          <p:cNvPr id="254" name="TextBox 253"/>
          <p:cNvSpPr txBox="1"/>
          <p:nvPr/>
        </p:nvSpPr>
        <p:spPr>
          <a:xfrm>
            <a:off x="1160494" y="1828800"/>
            <a:ext cx="1643223" cy="954107"/>
          </a:xfrm>
          <a:prstGeom prst="rect">
            <a:avLst/>
          </a:prstGeom>
          <a:noFill/>
        </p:spPr>
        <p:txBody>
          <a:bodyPr wrap="none" rtlCol="0">
            <a:spAutoFit/>
          </a:bodyPr>
          <a:lstStyle/>
          <a:p>
            <a:pPr algn="ctr"/>
            <a:r>
              <a:rPr lang="en-US" sz="2800" dirty="0"/>
              <a:t>A</a:t>
            </a:r>
            <a:r>
              <a:rPr lang="en-US" sz="2800" dirty="0" smtClean="0"/>
              <a:t>lign</a:t>
            </a:r>
          </a:p>
          <a:p>
            <a:pPr algn="ctr"/>
            <a:r>
              <a:rPr lang="en-US" sz="2800" dirty="0" smtClean="0"/>
              <a:t>C2 and C3</a:t>
            </a:r>
            <a:endParaRPr lang="en-US" sz="2800" dirty="0"/>
          </a:p>
        </p:txBody>
      </p:sp>
      <p:cxnSp>
        <p:nvCxnSpPr>
          <p:cNvPr id="258" name="Straight Arrow Connector 257"/>
          <p:cNvCxnSpPr/>
          <p:nvPr/>
        </p:nvCxnSpPr>
        <p:spPr>
          <a:xfrm flipV="1">
            <a:off x="1963114" y="3660110"/>
            <a:ext cx="0" cy="527765"/>
          </a:xfrm>
          <a:prstGeom prst="straightConnector1">
            <a:avLst/>
          </a:prstGeom>
          <a:ln w="38100" cmpd="sng">
            <a:solidFill>
              <a:srgbClr val="953735"/>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260" name="102 Grupo"/>
          <p:cNvGrpSpPr/>
          <p:nvPr/>
        </p:nvGrpSpPr>
        <p:grpSpPr>
          <a:xfrm>
            <a:off x="1894956" y="4432745"/>
            <a:ext cx="149977" cy="306351"/>
            <a:chOff x="2251055" y="6011612"/>
            <a:chExt cx="151905" cy="359487"/>
          </a:xfrm>
        </p:grpSpPr>
        <p:sp>
          <p:nvSpPr>
            <p:cNvPr id="261" name="Isosceles Triangle 260"/>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2" name="Straight Connector 261"/>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63" name="102 Grupo"/>
          <p:cNvGrpSpPr/>
          <p:nvPr/>
        </p:nvGrpSpPr>
        <p:grpSpPr>
          <a:xfrm>
            <a:off x="4393291" y="4432745"/>
            <a:ext cx="149977" cy="306351"/>
            <a:chOff x="2251055" y="6011612"/>
            <a:chExt cx="151905" cy="359487"/>
          </a:xfrm>
        </p:grpSpPr>
        <p:sp>
          <p:nvSpPr>
            <p:cNvPr id="264" name="Isosceles Triangle 263"/>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265" name="Straight Connector 264"/>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66" name="102 Grupo"/>
          <p:cNvGrpSpPr/>
          <p:nvPr/>
        </p:nvGrpSpPr>
        <p:grpSpPr>
          <a:xfrm>
            <a:off x="6879220" y="4435663"/>
            <a:ext cx="149977" cy="306351"/>
            <a:chOff x="2251055" y="6011612"/>
            <a:chExt cx="151905" cy="359487"/>
          </a:xfrm>
        </p:grpSpPr>
        <p:sp>
          <p:nvSpPr>
            <p:cNvPr id="267" name="Isosceles Triangle 266"/>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268" name="Straight Connector 267"/>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269" name="Straight Arrow Connector 268"/>
          <p:cNvCxnSpPr/>
          <p:nvPr/>
        </p:nvCxnSpPr>
        <p:spPr>
          <a:xfrm flipV="1">
            <a:off x="4457700" y="3657600"/>
            <a:ext cx="0" cy="527765"/>
          </a:xfrm>
          <a:prstGeom prst="straightConnector1">
            <a:avLst/>
          </a:prstGeom>
          <a:ln w="28575" cmpd="sng">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0" name="Straight Arrow Connector 269"/>
          <p:cNvCxnSpPr/>
          <p:nvPr/>
        </p:nvCxnSpPr>
        <p:spPr>
          <a:xfrm flipV="1">
            <a:off x="6955279" y="3644900"/>
            <a:ext cx="0" cy="527765"/>
          </a:xfrm>
          <a:prstGeom prst="straightConnector1">
            <a:avLst/>
          </a:prstGeom>
          <a:ln>
            <a:solidFill>
              <a:srgbClr val="FF6600"/>
            </a:solidFill>
            <a:prstDash val="solid"/>
            <a:tailEnd type="arrow"/>
          </a:ln>
          <a:effectLst/>
        </p:spPr>
        <p:style>
          <a:lnRef idx="2">
            <a:schemeClr val="accent1"/>
          </a:lnRef>
          <a:fillRef idx="0">
            <a:schemeClr val="accent1"/>
          </a:fillRef>
          <a:effectRef idx="1">
            <a:schemeClr val="accent1"/>
          </a:effectRef>
          <a:fontRef idx="minor">
            <a:schemeClr val="tx1"/>
          </a:fontRef>
        </p:style>
      </p:cxnSp>
      <p:pic>
        <p:nvPicPr>
          <p:cNvPr id="271" name="Picture 270"/>
          <p:cNvPicPr>
            <a:picLocks noChangeAspect="1"/>
          </p:cNvPicPr>
          <p:nvPr/>
        </p:nvPicPr>
        <p:blipFill>
          <a:blip r:embed="rId3"/>
          <a:stretch>
            <a:fillRect/>
          </a:stretch>
        </p:blipFill>
        <p:spPr>
          <a:xfrm>
            <a:off x="2044933" y="3797300"/>
            <a:ext cx="341753" cy="390575"/>
          </a:xfrm>
          <a:prstGeom prst="rect">
            <a:avLst/>
          </a:prstGeom>
        </p:spPr>
      </p:pic>
    </p:spTree>
    <p:extLst>
      <p:ext uri="{BB962C8B-B14F-4D97-AF65-F5344CB8AC3E}">
        <p14:creationId xmlns:p14="http://schemas.microsoft.com/office/powerpoint/2010/main" val="5516508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0" presetClass="path" presetSubtype="0" accel="50000" decel="50000" fill="hold" nodeType="clickEffect">
                                  <p:stCondLst>
                                    <p:cond delay="0"/>
                                  </p:stCondLst>
                                  <p:childTnLst>
                                    <p:animMotion origin="layout" path="M -1.11111E-6 3.7037E-7 L 0.02292 3.7037E-7 " pathEditMode="relative" ptsTypes="AA">
                                      <p:cBhvr>
                                        <p:cTn id="12" dur="1000" fill="hold"/>
                                        <p:tgtEl>
                                          <p:spTgt spid="21"/>
                                        </p:tgtEl>
                                        <p:attrNameLst>
                                          <p:attrName>ppt_x</p:attrName>
                                          <p:attrName>ppt_y</p:attrName>
                                        </p:attrNameLst>
                                      </p:cBhvr>
                                    </p:animMotion>
                                  </p:childTnLst>
                                </p:cTn>
                              </p:par>
                            </p:childTnLst>
                          </p:cTn>
                        </p:par>
                        <p:par>
                          <p:cTn id="13" fill="hold">
                            <p:stCondLst>
                              <p:cond delay="1000"/>
                            </p:stCondLst>
                            <p:childTnLst>
                              <p:par>
                                <p:cTn id="14" presetID="1" presetClass="entr" presetSubtype="0" fill="hold" grpId="0" nodeType="afterEffect">
                                  <p:stCondLst>
                                    <p:cond delay="0"/>
                                  </p:stCondLst>
                                  <p:childTnLst>
                                    <p:set>
                                      <p:cBhvr>
                                        <p:cTn id="15" dur="1" fill="hold">
                                          <p:stCondLst>
                                            <p:cond delay="0"/>
                                          </p:stCondLst>
                                        </p:cTn>
                                        <p:tgtEl>
                                          <p:spTgt spid="254"/>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Interference Alignment</a:t>
            </a:r>
            <a:endParaRPr lang="en-US" sz="3600" dirty="0"/>
          </a:p>
        </p:txBody>
      </p:sp>
      <p:sp>
        <p:nvSpPr>
          <p:cNvPr id="5"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2361955" y="3126343"/>
            <a:ext cx="203390" cy="333250"/>
            <a:chOff x="2152215" y="3126108"/>
            <a:chExt cx="203390" cy="333250"/>
          </a:xfrm>
        </p:grpSpPr>
        <p:cxnSp>
          <p:nvCxnSpPr>
            <p:cNvPr id="8"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ounded Rectangle 10"/>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2" name="TextBox 11"/>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18" name="Rectangle 17"/>
          <p:cNvSpPr/>
          <p:nvPr/>
        </p:nvSpPr>
        <p:spPr>
          <a:xfrm>
            <a:off x="1496263" y="473617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cxnSp>
        <p:nvCxnSpPr>
          <p:cNvPr id="109" name="Straight Arrow Connector 108"/>
          <p:cNvCxnSpPr/>
          <p:nvPr/>
        </p:nvCxnSpPr>
        <p:spPr>
          <a:xfrm flipV="1">
            <a:off x="2044933" y="3613150"/>
            <a:ext cx="1949665" cy="574725"/>
          </a:xfrm>
          <a:prstGeom prst="straightConnector1">
            <a:avLst/>
          </a:prstGeom>
          <a:ln>
            <a:solidFill>
              <a:schemeClr val="accent2">
                <a:lumMod val="75000"/>
              </a:schemeClr>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73" name="Rectangle 72"/>
          <p:cNvSpPr/>
          <p:nvPr/>
        </p:nvSpPr>
        <p:spPr>
          <a:xfrm>
            <a:off x="6481476" y="473909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cxnSp>
        <p:nvCxnSpPr>
          <p:cNvPr id="64" name="Straight Arrow Connector 63"/>
          <p:cNvCxnSpPr/>
          <p:nvPr/>
        </p:nvCxnSpPr>
        <p:spPr>
          <a:xfrm flipH="1" flipV="1">
            <a:off x="4744887" y="3613150"/>
            <a:ext cx="2359880" cy="681962"/>
          </a:xfrm>
          <a:prstGeom prst="straightConnector1">
            <a:avLst/>
          </a:prstGeom>
          <a:ln>
            <a:solidFill>
              <a:srgbClr val="FF6600"/>
            </a:solidFill>
            <a:prstDash val="dash"/>
            <a:tailEnd type="arrow"/>
          </a:ln>
          <a:effectLst/>
        </p:spPr>
        <p:style>
          <a:lnRef idx="2">
            <a:schemeClr val="accent1"/>
          </a:lnRef>
          <a:fillRef idx="0">
            <a:schemeClr val="accent1"/>
          </a:fillRef>
          <a:effectRef idx="1">
            <a:schemeClr val="accent1"/>
          </a:effectRef>
          <a:fontRef idx="minor">
            <a:schemeClr val="tx1"/>
          </a:fontRef>
        </p:style>
      </p:cxnSp>
      <p:grpSp>
        <p:nvGrpSpPr>
          <p:cNvPr id="68" name="133 Grupo"/>
          <p:cNvGrpSpPr/>
          <p:nvPr/>
        </p:nvGrpSpPr>
        <p:grpSpPr>
          <a:xfrm>
            <a:off x="4025350" y="3111188"/>
            <a:ext cx="203390" cy="348404"/>
            <a:chOff x="4937720" y="2721798"/>
            <a:chExt cx="220191" cy="390225"/>
          </a:xfrm>
        </p:grpSpPr>
        <p:sp>
          <p:nvSpPr>
            <p:cNvPr id="85"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6"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96" name="133 Grupo"/>
          <p:cNvGrpSpPr/>
          <p:nvPr/>
        </p:nvGrpSpPr>
        <p:grpSpPr>
          <a:xfrm>
            <a:off x="6532557" y="3111188"/>
            <a:ext cx="822449" cy="348404"/>
            <a:chOff x="4937720" y="2721798"/>
            <a:chExt cx="890389" cy="390225"/>
          </a:xfrm>
        </p:grpSpPr>
        <p:sp>
          <p:nvSpPr>
            <p:cNvPr id="97"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8"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121"/>
            <p:cNvCxnSpPr/>
            <p:nvPr/>
          </p:nvCxnSpPr>
          <p:spPr>
            <a:xfrm flipH="1">
              <a:off x="5716706" y="2738509"/>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0" name="Isosceles Triangle 114"/>
            <p:cNvSpPr/>
            <p:nvPr/>
          </p:nvSpPr>
          <p:spPr>
            <a:xfrm rot="10800000" flipV="1">
              <a:off x="5607918" y="3002665"/>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1" name="Rounded Rectangle 100"/>
          <p:cNvSpPr/>
          <p:nvPr/>
        </p:nvSpPr>
        <p:spPr>
          <a:xfrm>
            <a:off x="6294801"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02" name="TextBox 101"/>
          <p:cNvSpPr txBox="1"/>
          <p:nvPr/>
        </p:nvSpPr>
        <p:spPr>
          <a:xfrm>
            <a:off x="6294801" y="2819400"/>
            <a:ext cx="1289729" cy="369332"/>
          </a:xfrm>
          <a:prstGeom prst="rect">
            <a:avLst/>
          </a:prstGeom>
          <a:noFill/>
        </p:spPr>
        <p:txBody>
          <a:bodyPr wrap="square" rtlCol="0">
            <a:spAutoFit/>
          </a:bodyPr>
          <a:lstStyle/>
          <a:p>
            <a:pPr algn="ctr"/>
            <a:r>
              <a:rPr lang="en-US" b="1" dirty="0" smtClean="0"/>
              <a:t>AP 3</a:t>
            </a:r>
            <a:endParaRPr lang="en-US" b="1" dirty="0"/>
          </a:p>
        </p:txBody>
      </p:sp>
      <p:sp>
        <p:nvSpPr>
          <p:cNvPr id="254" name="TextBox 253"/>
          <p:cNvSpPr txBox="1"/>
          <p:nvPr/>
        </p:nvSpPr>
        <p:spPr>
          <a:xfrm>
            <a:off x="3571680" y="1835150"/>
            <a:ext cx="1643223" cy="954107"/>
          </a:xfrm>
          <a:prstGeom prst="rect">
            <a:avLst/>
          </a:prstGeom>
          <a:noFill/>
        </p:spPr>
        <p:txBody>
          <a:bodyPr wrap="none" rtlCol="0">
            <a:spAutoFit/>
          </a:bodyPr>
          <a:lstStyle/>
          <a:p>
            <a:pPr algn="ctr"/>
            <a:r>
              <a:rPr lang="en-US" sz="2800" dirty="0"/>
              <a:t>A</a:t>
            </a:r>
            <a:r>
              <a:rPr lang="en-US" sz="2800" dirty="0" smtClean="0"/>
              <a:t>lign</a:t>
            </a:r>
          </a:p>
          <a:p>
            <a:pPr algn="ctr"/>
            <a:r>
              <a:rPr lang="en-US" sz="2800" dirty="0" smtClean="0"/>
              <a:t>C1 and C3</a:t>
            </a:r>
            <a:endParaRPr lang="en-US" sz="2800" dirty="0"/>
          </a:p>
        </p:txBody>
      </p:sp>
      <p:cxnSp>
        <p:nvCxnSpPr>
          <p:cNvPr id="258" name="Straight Arrow Connector 257"/>
          <p:cNvCxnSpPr/>
          <p:nvPr/>
        </p:nvCxnSpPr>
        <p:spPr>
          <a:xfrm flipV="1">
            <a:off x="1963114" y="3660110"/>
            <a:ext cx="0" cy="527765"/>
          </a:xfrm>
          <a:prstGeom prst="straightConnector1">
            <a:avLst/>
          </a:prstGeom>
          <a:ln w="38100" cmpd="sng">
            <a:solidFill>
              <a:srgbClr val="953735"/>
            </a:solidFill>
            <a:tailEnd type="arrow"/>
          </a:ln>
          <a:effectLst/>
        </p:spPr>
        <p:style>
          <a:lnRef idx="2">
            <a:schemeClr val="accent1"/>
          </a:lnRef>
          <a:fillRef idx="0">
            <a:schemeClr val="accent1"/>
          </a:fillRef>
          <a:effectRef idx="1">
            <a:schemeClr val="accent1"/>
          </a:effectRef>
          <a:fontRef idx="minor">
            <a:schemeClr val="tx1"/>
          </a:fontRef>
        </p:style>
      </p:cxnSp>
      <p:pic>
        <p:nvPicPr>
          <p:cNvPr id="259" name="Picture 258"/>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2044933" y="3797300"/>
            <a:ext cx="341753" cy="390575"/>
          </a:xfrm>
          <a:prstGeom prst="rect">
            <a:avLst/>
          </a:prstGeom>
        </p:spPr>
      </p:pic>
      <p:grpSp>
        <p:nvGrpSpPr>
          <p:cNvPr id="260" name="102 Grupo"/>
          <p:cNvGrpSpPr/>
          <p:nvPr/>
        </p:nvGrpSpPr>
        <p:grpSpPr>
          <a:xfrm>
            <a:off x="1894956" y="4432745"/>
            <a:ext cx="149977" cy="306351"/>
            <a:chOff x="2251055" y="6011612"/>
            <a:chExt cx="151905" cy="359487"/>
          </a:xfrm>
        </p:grpSpPr>
        <p:sp>
          <p:nvSpPr>
            <p:cNvPr id="261" name="Isosceles Triangle 260"/>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2" name="Straight Connector 261"/>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63" name="102 Grupo"/>
          <p:cNvGrpSpPr/>
          <p:nvPr/>
        </p:nvGrpSpPr>
        <p:grpSpPr>
          <a:xfrm>
            <a:off x="4393291" y="4432745"/>
            <a:ext cx="149977" cy="306351"/>
            <a:chOff x="2251055" y="6011612"/>
            <a:chExt cx="151905" cy="359487"/>
          </a:xfrm>
        </p:grpSpPr>
        <p:sp>
          <p:nvSpPr>
            <p:cNvPr id="264" name="Isosceles Triangle 263"/>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265" name="Straight Connector 264"/>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66" name="102 Grupo"/>
          <p:cNvGrpSpPr/>
          <p:nvPr/>
        </p:nvGrpSpPr>
        <p:grpSpPr>
          <a:xfrm>
            <a:off x="6879220" y="4435663"/>
            <a:ext cx="149977" cy="306351"/>
            <a:chOff x="2251055" y="6011612"/>
            <a:chExt cx="151905" cy="359487"/>
          </a:xfrm>
        </p:grpSpPr>
        <p:sp>
          <p:nvSpPr>
            <p:cNvPr id="267" name="Isosceles Triangle 266"/>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268" name="Straight Connector 267"/>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45" name="Straight Arrow Connector 44"/>
          <p:cNvCxnSpPr/>
          <p:nvPr/>
        </p:nvCxnSpPr>
        <p:spPr>
          <a:xfrm flipV="1">
            <a:off x="4457700" y="3657600"/>
            <a:ext cx="0" cy="527765"/>
          </a:xfrm>
          <a:prstGeom prst="straightConnector1">
            <a:avLst/>
          </a:prstGeom>
          <a:ln w="38100" cmpd="sng">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flipV="1">
            <a:off x="6955279" y="3644900"/>
            <a:ext cx="0" cy="527765"/>
          </a:xfrm>
          <a:prstGeom prst="straightConnector1">
            <a:avLst/>
          </a:prstGeom>
          <a:ln>
            <a:solidFill>
              <a:srgbClr val="FF6600"/>
            </a:solidFill>
            <a:prstDash val="solid"/>
            <a:tailEnd type="arrow"/>
          </a:ln>
          <a:effectLst/>
        </p:spPr>
        <p:style>
          <a:lnRef idx="2">
            <a:schemeClr val="accent1"/>
          </a:lnRef>
          <a:fillRef idx="0">
            <a:schemeClr val="accent1"/>
          </a:fillRef>
          <a:effectRef idx="1">
            <a:schemeClr val="accent1"/>
          </a:effectRef>
          <a:fontRef idx="minor">
            <a:schemeClr val="tx1"/>
          </a:fontRef>
        </p:style>
      </p:cxnSp>
      <p:grpSp>
        <p:nvGrpSpPr>
          <p:cNvPr id="50" name="Group 49"/>
          <p:cNvGrpSpPr/>
          <p:nvPr/>
        </p:nvGrpSpPr>
        <p:grpSpPr>
          <a:xfrm>
            <a:off x="4648200" y="3124200"/>
            <a:ext cx="203390" cy="333250"/>
            <a:chOff x="2152215" y="3126108"/>
            <a:chExt cx="203390" cy="333250"/>
          </a:xfrm>
        </p:grpSpPr>
        <p:cxnSp>
          <p:nvCxnSpPr>
            <p:cNvPr id="51"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2"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0" name="Rounded Rectangle 89"/>
          <p:cNvSpPr/>
          <p:nvPr/>
        </p:nvSpPr>
        <p:spPr>
          <a:xfrm>
            <a:off x="3787585"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92" name="TextBox 91"/>
          <p:cNvSpPr txBox="1"/>
          <p:nvPr/>
        </p:nvSpPr>
        <p:spPr>
          <a:xfrm>
            <a:off x="3787585" y="2819400"/>
            <a:ext cx="1289729" cy="369332"/>
          </a:xfrm>
          <a:prstGeom prst="rect">
            <a:avLst/>
          </a:prstGeom>
          <a:noFill/>
        </p:spPr>
        <p:txBody>
          <a:bodyPr wrap="square" rtlCol="0">
            <a:spAutoFit/>
          </a:bodyPr>
          <a:lstStyle/>
          <a:p>
            <a:pPr algn="ctr"/>
            <a:r>
              <a:rPr lang="en-US" b="1" dirty="0" smtClean="0"/>
              <a:t>AP 2</a:t>
            </a:r>
            <a:endParaRPr lang="en-US" b="1" dirty="0"/>
          </a:p>
        </p:txBody>
      </p:sp>
      <p:pic>
        <p:nvPicPr>
          <p:cNvPr id="53" name="Picture 52"/>
          <p:cNvPicPr>
            <a:picLocks noChangeAspect="1"/>
          </p:cNvPicPr>
          <p:nvPr/>
        </p:nvPicPr>
        <p:blipFill>
          <a:blip r:embed="rId3">
            <a:extLst>
              <a:ext uri="{BEBA8EAE-BF5A-486C-A8C5-ECC9F3942E4B}">
                <a14:imgProps xmlns:a14="http://schemas.microsoft.com/office/drawing/2010/main">
                  <a14:imgLayer r:embed="rId5">
                    <a14:imgEffect>
                      <a14:backgroundRemoval t="0" b="100000" l="0" r="100000"/>
                    </a14:imgEffect>
                  </a14:imgLayer>
                </a14:imgProps>
              </a:ext>
            </a:extLst>
          </a:blip>
          <a:stretch>
            <a:fillRect/>
          </a:stretch>
        </p:blipFill>
        <p:spPr>
          <a:xfrm>
            <a:off x="4509837" y="3797300"/>
            <a:ext cx="341753" cy="390575"/>
          </a:xfrm>
          <a:prstGeom prst="rect">
            <a:avLst/>
          </a:prstGeom>
        </p:spPr>
      </p:pic>
    </p:spTree>
    <p:extLst>
      <p:ext uri="{BB962C8B-B14F-4D97-AF65-F5344CB8AC3E}">
        <p14:creationId xmlns:p14="http://schemas.microsoft.com/office/powerpoint/2010/main" val="36841476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1.11111E-6 3.7037E-7 L 0.02292 3.7037E-7 " pathEditMode="relative" ptsTypes="AA">
                                      <p:cBhvr>
                                        <p:cTn id="6" dur="1000" fill="hold"/>
                                        <p:tgtEl>
                                          <p:spTgt spid="50"/>
                                        </p:tgtEl>
                                        <p:attrNameLst>
                                          <p:attrName>ppt_x</p:attrName>
                                          <p:attrName>ppt_y</p:attrName>
                                        </p:attrNameLst>
                                      </p:cBhvr>
                                    </p:animMotion>
                                  </p:childTnLst>
                                </p:cTn>
                              </p:par>
                            </p:childTnLst>
                          </p:cTn>
                        </p:par>
                        <p:par>
                          <p:cTn id="7" fill="hold">
                            <p:stCondLst>
                              <p:cond delay="1000"/>
                            </p:stCondLst>
                            <p:childTnLst>
                              <p:par>
                                <p:cTn id="8" presetID="1" presetClass="entr" presetSubtype="0" fill="hold" grpId="0" nodeType="afterEffect">
                                  <p:stCondLst>
                                    <p:cond delay="0"/>
                                  </p:stCondLst>
                                  <p:childTnLst>
                                    <p:set>
                                      <p:cBhvr>
                                        <p:cTn id="9" dur="1" fill="hold">
                                          <p:stCondLst>
                                            <p:cond delay="0"/>
                                          </p:stCondLst>
                                        </p:cTn>
                                        <p:tgtEl>
                                          <p:spTgt spid="254"/>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Interference Alignment</a:t>
            </a:r>
            <a:endParaRPr lang="en-US" sz="3600" dirty="0"/>
          </a:p>
        </p:txBody>
      </p:sp>
      <p:sp>
        <p:nvSpPr>
          <p:cNvPr id="5"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2361955" y="3126343"/>
            <a:ext cx="203390" cy="333250"/>
            <a:chOff x="2152215" y="3126108"/>
            <a:chExt cx="203390" cy="333250"/>
          </a:xfrm>
        </p:grpSpPr>
        <p:cxnSp>
          <p:nvCxnSpPr>
            <p:cNvPr id="8"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ounded Rectangle 10"/>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2" name="TextBox 11"/>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18" name="Rectangle 17"/>
          <p:cNvSpPr/>
          <p:nvPr/>
        </p:nvSpPr>
        <p:spPr>
          <a:xfrm>
            <a:off x="1496263" y="473617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cxnSp>
        <p:nvCxnSpPr>
          <p:cNvPr id="109" name="Straight Arrow Connector 108"/>
          <p:cNvCxnSpPr/>
          <p:nvPr/>
        </p:nvCxnSpPr>
        <p:spPr>
          <a:xfrm flipV="1">
            <a:off x="4582892" y="3597940"/>
            <a:ext cx="2217958" cy="574726"/>
          </a:xfrm>
          <a:prstGeom prst="straightConnector1">
            <a:avLst/>
          </a:prstGeom>
          <a:ln>
            <a:solidFill>
              <a:srgbClr val="660066"/>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73" name="Rectangle 72"/>
          <p:cNvSpPr/>
          <p:nvPr/>
        </p:nvSpPr>
        <p:spPr>
          <a:xfrm>
            <a:off x="6481476" y="473909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cxnSp>
        <p:nvCxnSpPr>
          <p:cNvPr id="64" name="Straight Arrow Connector 63"/>
          <p:cNvCxnSpPr/>
          <p:nvPr/>
        </p:nvCxnSpPr>
        <p:spPr>
          <a:xfrm flipV="1">
            <a:off x="2159000" y="3562350"/>
            <a:ext cx="4373557" cy="679450"/>
          </a:xfrm>
          <a:prstGeom prst="straightConnector1">
            <a:avLst/>
          </a:prstGeom>
          <a:ln>
            <a:solidFill>
              <a:srgbClr val="953735"/>
            </a:solidFill>
            <a:prstDash val="dash"/>
            <a:tailEnd type="arrow"/>
          </a:ln>
          <a:effectLst/>
        </p:spPr>
        <p:style>
          <a:lnRef idx="2">
            <a:schemeClr val="accent1"/>
          </a:lnRef>
          <a:fillRef idx="0">
            <a:schemeClr val="accent1"/>
          </a:fillRef>
          <a:effectRef idx="1">
            <a:schemeClr val="accent1"/>
          </a:effectRef>
          <a:fontRef idx="minor">
            <a:schemeClr val="tx1"/>
          </a:fontRef>
        </p:style>
      </p:cxnSp>
      <p:grpSp>
        <p:nvGrpSpPr>
          <p:cNvPr id="68" name="133 Grupo"/>
          <p:cNvGrpSpPr/>
          <p:nvPr/>
        </p:nvGrpSpPr>
        <p:grpSpPr>
          <a:xfrm>
            <a:off x="4025350" y="3111188"/>
            <a:ext cx="203390" cy="348404"/>
            <a:chOff x="4937720" y="2721798"/>
            <a:chExt cx="220191" cy="390225"/>
          </a:xfrm>
        </p:grpSpPr>
        <p:sp>
          <p:nvSpPr>
            <p:cNvPr id="85"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6"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96" name="133 Grupo"/>
          <p:cNvGrpSpPr/>
          <p:nvPr/>
        </p:nvGrpSpPr>
        <p:grpSpPr>
          <a:xfrm>
            <a:off x="6532566" y="3111188"/>
            <a:ext cx="203390" cy="348404"/>
            <a:chOff x="4937720" y="2721798"/>
            <a:chExt cx="220191" cy="390225"/>
          </a:xfrm>
        </p:grpSpPr>
        <p:sp>
          <p:nvSpPr>
            <p:cNvPr id="97"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8"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254" name="TextBox 253"/>
          <p:cNvSpPr txBox="1"/>
          <p:nvPr/>
        </p:nvSpPr>
        <p:spPr>
          <a:xfrm>
            <a:off x="6133667" y="1865293"/>
            <a:ext cx="1643223" cy="954107"/>
          </a:xfrm>
          <a:prstGeom prst="rect">
            <a:avLst/>
          </a:prstGeom>
          <a:noFill/>
        </p:spPr>
        <p:txBody>
          <a:bodyPr wrap="none" rtlCol="0">
            <a:spAutoFit/>
          </a:bodyPr>
          <a:lstStyle/>
          <a:p>
            <a:pPr algn="ctr"/>
            <a:r>
              <a:rPr lang="en-US" sz="2800" dirty="0"/>
              <a:t>A</a:t>
            </a:r>
            <a:r>
              <a:rPr lang="en-US" sz="2800" dirty="0" smtClean="0"/>
              <a:t>lign</a:t>
            </a:r>
          </a:p>
          <a:p>
            <a:pPr algn="ctr"/>
            <a:r>
              <a:rPr lang="en-US" sz="2800" dirty="0" smtClean="0"/>
              <a:t>C1 and C2</a:t>
            </a:r>
            <a:endParaRPr lang="en-US" sz="2800" dirty="0"/>
          </a:p>
        </p:txBody>
      </p:sp>
      <p:cxnSp>
        <p:nvCxnSpPr>
          <p:cNvPr id="258" name="Straight Arrow Connector 257"/>
          <p:cNvCxnSpPr/>
          <p:nvPr/>
        </p:nvCxnSpPr>
        <p:spPr>
          <a:xfrm flipV="1">
            <a:off x="1963114" y="3660110"/>
            <a:ext cx="0" cy="527765"/>
          </a:xfrm>
          <a:prstGeom prst="straightConnector1">
            <a:avLst/>
          </a:prstGeom>
          <a:ln w="38100" cmpd="sng">
            <a:solidFill>
              <a:srgbClr val="953735"/>
            </a:solidFill>
            <a:tailEnd type="arrow"/>
          </a:ln>
          <a:effectLst/>
        </p:spPr>
        <p:style>
          <a:lnRef idx="2">
            <a:schemeClr val="accent1"/>
          </a:lnRef>
          <a:fillRef idx="0">
            <a:schemeClr val="accent1"/>
          </a:fillRef>
          <a:effectRef idx="1">
            <a:schemeClr val="accent1"/>
          </a:effectRef>
          <a:fontRef idx="minor">
            <a:schemeClr val="tx1"/>
          </a:fontRef>
        </p:style>
      </p:cxnSp>
      <p:pic>
        <p:nvPicPr>
          <p:cNvPr id="259" name="Picture 258"/>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2044933" y="3797300"/>
            <a:ext cx="341753" cy="390575"/>
          </a:xfrm>
          <a:prstGeom prst="rect">
            <a:avLst/>
          </a:prstGeom>
        </p:spPr>
      </p:pic>
      <p:grpSp>
        <p:nvGrpSpPr>
          <p:cNvPr id="260" name="102 Grupo"/>
          <p:cNvGrpSpPr/>
          <p:nvPr/>
        </p:nvGrpSpPr>
        <p:grpSpPr>
          <a:xfrm>
            <a:off x="1894956" y="4432745"/>
            <a:ext cx="149977" cy="306351"/>
            <a:chOff x="2251055" y="6011612"/>
            <a:chExt cx="151905" cy="359487"/>
          </a:xfrm>
        </p:grpSpPr>
        <p:sp>
          <p:nvSpPr>
            <p:cNvPr id="261" name="Isosceles Triangle 260"/>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2" name="Straight Connector 261"/>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63" name="102 Grupo"/>
          <p:cNvGrpSpPr/>
          <p:nvPr/>
        </p:nvGrpSpPr>
        <p:grpSpPr>
          <a:xfrm>
            <a:off x="4393291" y="4432745"/>
            <a:ext cx="149977" cy="306351"/>
            <a:chOff x="2251055" y="6011612"/>
            <a:chExt cx="151905" cy="359487"/>
          </a:xfrm>
        </p:grpSpPr>
        <p:sp>
          <p:nvSpPr>
            <p:cNvPr id="264" name="Isosceles Triangle 263"/>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265" name="Straight Connector 264"/>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66" name="102 Grupo"/>
          <p:cNvGrpSpPr/>
          <p:nvPr/>
        </p:nvGrpSpPr>
        <p:grpSpPr>
          <a:xfrm>
            <a:off x="6879220" y="4435663"/>
            <a:ext cx="149977" cy="306351"/>
            <a:chOff x="2251055" y="6011612"/>
            <a:chExt cx="151905" cy="359487"/>
          </a:xfrm>
        </p:grpSpPr>
        <p:sp>
          <p:nvSpPr>
            <p:cNvPr id="267" name="Isosceles Triangle 266"/>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268" name="Straight Connector 267"/>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45" name="Straight Arrow Connector 44"/>
          <p:cNvCxnSpPr/>
          <p:nvPr/>
        </p:nvCxnSpPr>
        <p:spPr>
          <a:xfrm flipV="1">
            <a:off x="4457700" y="3657600"/>
            <a:ext cx="0" cy="527765"/>
          </a:xfrm>
          <a:prstGeom prst="straightConnector1">
            <a:avLst/>
          </a:prstGeom>
          <a:ln w="38100" cmpd="sng">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flipV="1">
            <a:off x="6955279" y="3644900"/>
            <a:ext cx="0" cy="527765"/>
          </a:xfrm>
          <a:prstGeom prst="straightConnector1">
            <a:avLst/>
          </a:prstGeom>
          <a:ln w="38100" cmpd="sng">
            <a:solidFill>
              <a:srgbClr val="FF6600"/>
            </a:solidFill>
            <a:prstDash val="solid"/>
            <a:tailEnd type="arrow"/>
          </a:ln>
          <a:effectLst/>
        </p:spPr>
        <p:style>
          <a:lnRef idx="2">
            <a:schemeClr val="accent1"/>
          </a:lnRef>
          <a:fillRef idx="0">
            <a:schemeClr val="accent1"/>
          </a:fillRef>
          <a:effectRef idx="1">
            <a:schemeClr val="accent1"/>
          </a:effectRef>
          <a:fontRef idx="minor">
            <a:schemeClr val="tx1"/>
          </a:fontRef>
        </p:style>
      </p:cxnSp>
      <p:pic>
        <p:nvPicPr>
          <p:cNvPr id="53" name="Picture 52"/>
          <p:cNvPicPr>
            <a:picLocks noChangeAspect="1"/>
          </p:cNvPicPr>
          <p:nvPr/>
        </p:nvPicPr>
        <p:blipFill>
          <a:blip r:embed="rId3">
            <a:extLst>
              <a:ext uri="{BEBA8EAE-BF5A-486C-A8C5-ECC9F3942E4B}">
                <a14:imgProps xmlns:a14="http://schemas.microsoft.com/office/drawing/2010/main">
                  <a14:imgLayer r:embed="rId5">
                    <a14:imgEffect>
                      <a14:backgroundRemoval t="0" b="100000" l="0" r="100000"/>
                    </a14:imgEffect>
                  </a14:imgLayer>
                </a14:imgProps>
              </a:ext>
            </a:extLst>
          </a:blip>
          <a:stretch>
            <a:fillRect/>
          </a:stretch>
        </p:blipFill>
        <p:spPr>
          <a:xfrm>
            <a:off x="4509837" y="3797300"/>
            <a:ext cx="341753" cy="390575"/>
          </a:xfrm>
          <a:prstGeom prst="rect">
            <a:avLst/>
          </a:prstGeom>
        </p:spPr>
      </p:pic>
      <p:grpSp>
        <p:nvGrpSpPr>
          <p:cNvPr id="49" name="Group 48"/>
          <p:cNvGrpSpPr/>
          <p:nvPr/>
        </p:nvGrpSpPr>
        <p:grpSpPr>
          <a:xfrm>
            <a:off x="4852127" y="3126345"/>
            <a:ext cx="203390" cy="333250"/>
            <a:chOff x="2152215" y="3126108"/>
            <a:chExt cx="203390" cy="333250"/>
          </a:xfrm>
        </p:grpSpPr>
        <p:cxnSp>
          <p:nvCxnSpPr>
            <p:cNvPr id="54"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0" name="Rounded Rectangle 89"/>
          <p:cNvSpPr/>
          <p:nvPr/>
        </p:nvSpPr>
        <p:spPr>
          <a:xfrm>
            <a:off x="3787585"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92" name="TextBox 91"/>
          <p:cNvSpPr txBox="1"/>
          <p:nvPr/>
        </p:nvSpPr>
        <p:spPr>
          <a:xfrm>
            <a:off x="3787585" y="2819400"/>
            <a:ext cx="1289729" cy="369332"/>
          </a:xfrm>
          <a:prstGeom prst="rect">
            <a:avLst/>
          </a:prstGeom>
          <a:noFill/>
        </p:spPr>
        <p:txBody>
          <a:bodyPr wrap="square" rtlCol="0">
            <a:spAutoFit/>
          </a:bodyPr>
          <a:lstStyle/>
          <a:p>
            <a:pPr algn="ctr"/>
            <a:r>
              <a:rPr lang="en-US" b="1" dirty="0" smtClean="0"/>
              <a:t>AP 2</a:t>
            </a:r>
            <a:endParaRPr lang="en-US" b="1" dirty="0"/>
          </a:p>
        </p:txBody>
      </p:sp>
      <p:grpSp>
        <p:nvGrpSpPr>
          <p:cNvPr id="60" name="Group 59"/>
          <p:cNvGrpSpPr/>
          <p:nvPr/>
        </p:nvGrpSpPr>
        <p:grpSpPr>
          <a:xfrm>
            <a:off x="7151616" y="3126346"/>
            <a:ext cx="203390" cy="333250"/>
            <a:chOff x="2152215" y="3126108"/>
            <a:chExt cx="203390" cy="333250"/>
          </a:xfrm>
        </p:grpSpPr>
        <p:cxnSp>
          <p:nvCxnSpPr>
            <p:cNvPr id="61"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62"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1" name="Rounded Rectangle 100"/>
          <p:cNvSpPr/>
          <p:nvPr/>
        </p:nvSpPr>
        <p:spPr>
          <a:xfrm>
            <a:off x="6294801"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02" name="TextBox 101"/>
          <p:cNvSpPr txBox="1"/>
          <p:nvPr/>
        </p:nvSpPr>
        <p:spPr>
          <a:xfrm>
            <a:off x="6294801" y="2819400"/>
            <a:ext cx="1289729" cy="369332"/>
          </a:xfrm>
          <a:prstGeom prst="rect">
            <a:avLst/>
          </a:prstGeom>
          <a:noFill/>
        </p:spPr>
        <p:txBody>
          <a:bodyPr wrap="square" rtlCol="0">
            <a:spAutoFit/>
          </a:bodyPr>
          <a:lstStyle/>
          <a:p>
            <a:pPr algn="ctr"/>
            <a:r>
              <a:rPr lang="en-US" b="1" dirty="0" smtClean="0"/>
              <a:t>AP 3</a:t>
            </a:r>
            <a:endParaRPr lang="en-US" b="1" dirty="0"/>
          </a:p>
        </p:txBody>
      </p:sp>
      <p:pic>
        <p:nvPicPr>
          <p:cNvPr id="63" name="Picture 62"/>
          <p:cNvPicPr>
            <a:picLocks noChangeAspect="1"/>
          </p:cNvPicPr>
          <p:nvPr/>
        </p:nvPicPr>
        <p:blipFill>
          <a:blip r:embed="rId3">
            <a:extLst>
              <a:ext uri="{BEBA8EAE-BF5A-486C-A8C5-ECC9F3942E4B}">
                <a14:imgProps xmlns:a14="http://schemas.microsoft.com/office/drawing/2010/main">
                  <a14:imgLayer r:embed="rId6">
                    <a14:imgEffect>
                      <a14:backgroundRemoval t="0" b="100000" l="0" r="100000"/>
                    </a14:imgEffect>
                  </a14:imgLayer>
                </a14:imgProps>
              </a:ext>
            </a:extLst>
          </a:blip>
          <a:stretch>
            <a:fillRect/>
          </a:stretch>
        </p:blipFill>
        <p:spPr>
          <a:xfrm>
            <a:off x="7010400" y="3797300"/>
            <a:ext cx="341753" cy="390575"/>
          </a:xfrm>
          <a:prstGeom prst="rect">
            <a:avLst/>
          </a:prstGeom>
        </p:spPr>
      </p:pic>
    </p:spTree>
    <p:extLst>
      <p:ext uri="{BB962C8B-B14F-4D97-AF65-F5344CB8AC3E}">
        <p14:creationId xmlns:p14="http://schemas.microsoft.com/office/powerpoint/2010/main" val="13181319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1.11111E-6 3.7037E-7 L 0.02292 3.7037E-7 " pathEditMode="relative" ptsTypes="AA">
                                      <p:cBhvr>
                                        <p:cTn id="6" dur="1000" fill="hold"/>
                                        <p:tgtEl>
                                          <p:spTgt spid="60"/>
                                        </p:tgtEl>
                                        <p:attrNameLst>
                                          <p:attrName>ppt_x</p:attrName>
                                          <p:attrName>ppt_y</p:attrName>
                                        </p:attrNameLst>
                                      </p:cBhvr>
                                    </p:animMotion>
                                  </p:childTnLst>
                                </p:cTn>
                              </p:par>
                            </p:childTnLst>
                          </p:cTn>
                        </p:par>
                        <p:par>
                          <p:cTn id="7" fill="hold">
                            <p:stCondLst>
                              <p:cond delay="1000"/>
                            </p:stCondLst>
                            <p:childTnLst>
                              <p:par>
                                <p:cTn id="8" presetID="1" presetClass="entr" presetSubtype="0" fill="hold" grpId="0" nodeType="afterEffect">
                                  <p:stCondLst>
                                    <p:cond delay="0"/>
                                  </p:stCondLst>
                                  <p:childTnLst>
                                    <p:set>
                                      <p:cBhvr>
                                        <p:cTn id="9" dur="1" fill="hold">
                                          <p:stCondLst>
                                            <p:cond delay="0"/>
                                          </p:stCondLst>
                                        </p:cTn>
                                        <p:tgtEl>
                                          <p:spTgt spid="254"/>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0"/>
                                  </p:stCondLst>
                                  <p:childTnLst>
                                    <p:set>
                                      <p:cBhvr>
                                        <p:cTn id="12" dur="1" fill="hold">
                                          <p:stCondLst>
                                            <p:cond delay="0"/>
                                          </p:stCondLst>
                                        </p:cTn>
                                        <p:tgtEl>
                                          <p:spTgt spid="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Interference Alignment</a:t>
            </a:r>
            <a:endParaRPr lang="en-US" sz="3600" dirty="0"/>
          </a:p>
        </p:txBody>
      </p:sp>
      <p:sp>
        <p:nvSpPr>
          <p:cNvPr id="5"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2361955" y="3126343"/>
            <a:ext cx="203390" cy="333250"/>
            <a:chOff x="2152215" y="3126108"/>
            <a:chExt cx="203390" cy="333250"/>
          </a:xfrm>
        </p:grpSpPr>
        <p:cxnSp>
          <p:nvCxnSpPr>
            <p:cNvPr id="8"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ounded Rectangle 10"/>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2" name="TextBox 11"/>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18" name="Rectangle 17"/>
          <p:cNvSpPr/>
          <p:nvPr/>
        </p:nvSpPr>
        <p:spPr>
          <a:xfrm>
            <a:off x="1496263" y="473617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sp>
        <p:nvSpPr>
          <p:cNvPr id="56" name="Rectangle 55"/>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73" name="Rectangle 72"/>
          <p:cNvSpPr/>
          <p:nvPr/>
        </p:nvSpPr>
        <p:spPr>
          <a:xfrm>
            <a:off x="6481476" y="473909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68" name="133 Grupo"/>
          <p:cNvGrpSpPr/>
          <p:nvPr/>
        </p:nvGrpSpPr>
        <p:grpSpPr>
          <a:xfrm>
            <a:off x="4025350" y="3111188"/>
            <a:ext cx="203390" cy="348404"/>
            <a:chOff x="4937720" y="2721798"/>
            <a:chExt cx="220191" cy="390225"/>
          </a:xfrm>
        </p:grpSpPr>
        <p:sp>
          <p:nvSpPr>
            <p:cNvPr id="85"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6"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258" name="Straight Arrow Connector 257"/>
          <p:cNvCxnSpPr/>
          <p:nvPr/>
        </p:nvCxnSpPr>
        <p:spPr>
          <a:xfrm flipV="1">
            <a:off x="1963114" y="3660110"/>
            <a:ext cx="0" cy="527765"/>
          </a:xfrm>
          <a:prstGeom prst="straightConnector1">
            <a:avLst/>
          </a:prstGeom>
          <a:ln w="38100" cmpd="sng">
            <a:solidFill>
              <a:srgbClr val="953735"/>
            </a:solidFill>
            <a:tailEnd type="arrow"/>
          </a:ln>
          <a:effectLst/>
        </p:spPr>
        <p:style>
          <a:lnRef idx="2">
            <a:schemeClr val="accent1"/>
          </a:lnRef>
          <a:fillRef idx="0">
            <a:schemeClr val="accent1"/>
          </a:fillRef>
          <a:effectRef idx="1">
            <a:schemeClr val="accent1"/>
          </a:effectRef>
          <a:fontRef idx="minor">
            <a:schemeClr val="tx1"/>
          </a:fontRef>
        </p:style>
      </p:cxnSp>
      <p:pic>
        <p:nvPicPr>
          <p:cNvPr id="259" name="Picture 258"/>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2044933" y="3797300"/>
            <a:ext cx="341753" cy="390575"/>
          </a:xfrm>
          <a:prstGeom prst="rect">
            <a:avLst/>
          </a:prstGeom>
        </p:spPr>
      </p:pic>
      <p:grpSp>
        <p:nvGrpSpPr>
          <p:cNvPr id="260" name="102 Grupo"/>
          <p:cNvGrpSpPr/>
          <p:nvPr/>
        </p:nvGrpSpPr>
        <p:grpSpPr>
          <a:xfrm>
            <a:off x="1894956" y="4432745"/>
            <a:ext cx="149977" cy="306351"/>
            <a:chOff x="2251055" y="6011612"/>
            <a:chExt cx="151905" cy="359487"/>
          </a:xfrm>
        </p:grpSpPr>
        <p:sp>
          <p:nvSpPr>
            <p:cNvPr id="261" name="Isosceles Triangle 260"/>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2" name="Straight Connector 261"/>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63" name="102 Grupo"/>
          <p:cNvGrpSpPr/>
          <p:nvPr/>
        </p:nvGrpSpPr>
        <p:grpSpPr>
          <a:xfrm>
            <a:off x="4393291" y="4432745"/>
            <a:ext cx="149977" cy="306351"/>
            <a:chOff x="2251055" y="6011612"/>
            <a:chExt cx="151905" cy="359487"/>
          </a:xfrm>
        </p:grpSpPr>
        <p:sp>
          <p:nvSpPr>
            <p:cNvPr id="264" name="Isosceles Triangle 263"/>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265" name="Straight Connector 264"/>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66" name="102 Grupo"/>
          <p:cNvGrpSpPr/>
          <p:nvPr/>
        </p:nvGrpSpPr>
        <p:grpSpPr>
          <a:xfrm>
            <a:off x="6879220" y="4435663"/>
            <a:ext cx="149977" cy="306351"/>
            <a:chOff x="2251055" y="6011612"/>
            <a:chExt cx="151905" cy="359487"/>
          </a:xfrm>
        </p:grpSpPr>
        <p:sp>
          <p:nvSpPr>
            <p:cNvPr id="267" name="Isosceles Triangle 266"/>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268" name="Straight Connector 267"/>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45" name="Straight Arrow Connector 44"/>
          <p:cNvCxnSpPr/>
          <p:nvPr/>
        </p:nvCxnSpPr>
        <p:spPr>
          <a:xfrm flipV="1">
            <a:off x="4457700" y="3657600"/>
            <a:ext cx="0" cy="527765"/>
          </a:xfrm>
          <a:prstGeom prst="straightConnector1">
            <a:avLst/>
          </a:prstGeom>
          <a:ln w="38100" cmpd="sng">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flipV="1">
            <a:off x="6955279" y="3644900"/>
            <a:ext cx="0" cy="527765"/>
          </a:xfrm>
          <a:prstGeom prst="straightConnector1">
            <a:avLst/>
          </a:prstGeom>
          <a:ln w="38100" cmpd="sng">
            <a:solidFill>
              <a:srgbClr val="FF6600"/>
            </a:solidFill>
            <a:prstDash val="solid"/>
            <a:tailEnd type="arrow"/>
          </a:ln>
          <a:effectLst/>
        </p:spPr>
        <p:style>
          <a:lnRef idx="2">
            <a:schemeClr val="accent1"/>
          </a:lnRef>
          <a:fillRef idx="0">
            <a:schemeClr val="accent1"/>
          </a:fillRef>
          <a:effectRef idx="1">
            <a:schemeClr val="accent1"/>
          </a:effectRef>
          <a:fontRef idx="minor">
            <a:schemeClr val="tx1"/>
          </a:fontRef>
        </p:style>
      </p:cxnSp>
      <p:pic>
        <p:nvPicPr>
          <p:cNvPr id="53" name="Picture 52"/>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4509837" y="3797300"/>
            <a:ext cx="341753" cy="390575"/>
          </a:xfrm>
          <a:prstGeom prst="rect">
            <a:avLst/>
          </a:prstGeom>
        </p:spPr>
      </p:pic>
      <p:grpSp>
        <p:nvGrpSpPr>
          <p:cNvPr id="49" name="Group 48"/>
          <p:cNvGrpSpPr/>
          <p:nvPr/>
        </p:nvGrpSpPr>
        <p:grpSpPr>
          <a:xfrm>
            <a:off x="4852127" y="3126345"/>
            <a:ext cx="203390" cy="333250"/>
            <a:chOff x="2152215" y="3126108"/>
            <a:chExt cx="203390" cy="333250"/>
          </a:xfrm>
        </p:grpSpPr>
        <p:cxnSp>
          <p:nvCxnSpPr>
            <p:cNvPr id="54"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0" name="Rounded Rectangle 89"/>
          <p:cNvSpPr/>
          <p:nvPr/>
        </p:nvSpPr>
        <p:spPr>
          <a:xfrm>
            <a:off x="3787585"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92" name="TextBox 91"/>
          <p:cNvSpPr txBox="1"/>
          <p:nvPr/>
        </p:nvSpPr>
        <p:spPr>
          <a:xfrm>
            <a:off x="3787585" y="2819400"/>
            <a:ext cx="1289729" cy="369332"/>
          </a:xfrm>
          <a:prstGeom prst="rect">
            <a:avLst/>
          </a:prstGeom>
          <a:noFill/>
        </p:spPr>
        <p:txBody>
          <a:bodyPr wrap="square" rtlCol="0">
            <a:spAutoFit/>
          </a:bodyPr>
          <a:lstStyle/>
          <a:p>
            <a:pPr algn="ctr"/>
            <a:r>
              <a:rPr lang="en-US" b="1" dirty="0" smtClean="0"/>
              <a:t>AP 2</a:t>
            </a:r>
            <a:endParaRPr lang="en-US" b="1" dirty="0"/>
          </a:p>
        </p:txBody>
      </p:sp>
      <p:grpSp>
        <p:nvGrpSpPr>
          <p:cNvPr id="47" name="133 Grupo"/>
          <p:cNvGrpSpPr/>
          <p:nvPr/>
        </p:nvGrpSpPr>
        <p:grpSpPr>
          <a:xfrm>
            <a:off x="6532566" y="3111188"/>
            <a:ext cx="203390" cy="348404"/>
            <a:chOff x="4937720" y="2721798"/>
            <a:chExt cx="220191" cy="390225"/>
          </a:xfrm>
        </p:grpSpPr>
        <p:sp>
          <p:nvSpPr>
            <p:cNvPr id="48"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51" name="Group 50"/>
          <p:cNvGrpSpPr/>
          <p:nvPr/>
        </p:nvGrpSpPr>
        <p:grpSpPr>
          <a:xfrm>
            <a:off x="7359343" y="3126345"/>
            <a:ext cx="203390" cy="333250"/>
            <a:chOff x="2152215" y="3126108"/>
            <a:chExt cx="203390" cy="333250"/>
          </a:xfrm>
        </p:grpSpPr>
        <p:cxnSp>
          <p:nvCxnSpPr>
            <p:cNvPr id="52"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7"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1" name="Rounded Rectangle 100"/>
          <p:cNvSpPr/>
          <p:nvPr/>
        </p:nvSpPr>
        <p:spPr>
          <a:xfrm>
            <a:off x="6294801"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02" name="TextBox 101"/>
          <p:cNvSpPr txBox="1"/>
          <p:nvPr/>
        </p:nvSpPr>
        <p:spPr>
          <a:xfrm>
            <a:off x="6294801" y="2819400"/>
            <a:ext cx="1289729" cy="369332"/>
          </a:xfrm>
          <a:prstGeom prst="rect">
            <a:avLst/>
          </a:prstGeom>
          <a:noFill/>
        </p:spPr>
        <p:txBody>
          <a:bodyPr wrap="square" rtlCol="0">
            <a:spAutoFit/>
          </a:bodyPr>
          <a:lstStyle/>
          <a:p>
            <a:pPr algn="ctr"/>
            <a:r>
              <a:rPr lang="en-US" b="1" dirty="0" smtClean="0"/>
              <a:t>AP 3</a:t>
            </a:r>
            <a:endParaRPr lang="en-US" b="1" dirty="0"/>
          </a:p>
        </p:txBody>
      </p:sp>
      <p:pic>
        <p:nvPicPr>
          <p:cNvPr id="58" name="Picture 57"/>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7011240" y="3797300"/>
            <a:ext cx="341753" cy="390575"/>
          </a:xfrm>
          <a:prstGeom prst="rect">
            <a:avLst/>
          </a:prstGeom>
        </p:spPr>
      </p:pic>
      <p:sp>
        <p:nvSpPr>
          <p:cNvPr id="59" name="Content Placeholder 2"/>
          <p:cNvSpPr txBox="1">
            <a:spLocks/>
          </p:cNvSpPr>
          <p:nvPr/>
        </p:nvSpPr>
        <p:spPr>
          <a:xfrm>
            <a:off x="145480" y="5324088"/>
            <a:ext cx="8915400" cy="1221463"/>
          </a:xfrm>
          <a:prstGeom prst="rect">
            <a:avLst/>
          </a:prstGeom>
          <a:solidFill>
            <a:srgbClr val="A9403D"/>
          </a:solidFill>
          <a:ln w="9525">
            <a:solidFill>
              <a:schemeClr val="bg2"/>
            </a:solidFill>
            <a:miter lim="800000"/>
            <a:headEnd/>
            <a:tailEnd/>
          </a:ln>
          <a:effectLst>
            <a:outerShdw dist="107763" dir="2700000" algn="ctr" rotWithShape="0">
              <a:schemeClr val="bg2">
                <a:alpha val="50000"/>
              </a:schemeClr>
            </a:outerShdw>
          </a:effectLst>
          <a:scene3d>
            <a:camera prst="orthographicFront"/>
            <a:lightRig rig="threePt" dir="t"/>
          </a:scene3d>
          <a:sp3d>
            <a:bevelT w="165100" prst="coolSlant"/>
          </a:sp3d>
        </p:spPr>
        <p:txBody>
          <a:bodyPr lIns="90488" tIns="137160" rIns="90488" bIns="44450"/>
          <a:lstStyle>
            <a:defPPr>
              <a:defRPr lang="en-US"/>
            </a:defPPr>
            <a:lvl1pPr marL="231775" algn="ctr" defTabSz="457200">
              <a:defRPr sz="3000">
                <a:solidFill>
                  <a:schemeClr val="bg1"/>
                </a:solidFill>
                <a:latin typeface="Calibri" pitchFamily="34" charset="0"/>
                <a:ea typeface="Batang" pitchFamily="18" charset="-127"/>
                <a:cs typeface="Calibri" pitchFamily="34" charset="0"/>
              </a:defRPr>
            </a:lvl1pPr>
            <a:lvl2pPr defTabSz="457200">
              <a:defRPr>
                <a:solidFill>
                  <a:schemeClr val="tx1"/>
                </a:solidFill>
              </a:defRPr>
            </a:lvl2pPr>
            <a:lvl3pPr defTabSz="457200">
              <a:defRPr>
                <a:solidFill>
                  <a:schemeClr val="tx1"/>
                </a:solidFill>
              </a:defRPr>
            </a:lvl3pPr>
            <a:lvl4pPr defTabSz="457200">
              <a:defRPr>
                <a:solidFill>
                  <a:schemeClr val="tx1"/>
                </a:solidFill>
              </a:defRPr>
            </a:lvl4pPr>
            <a:lvl5pPr defTabSz="457200">
              <a:defRPr>
                <a:solidFill>
                  <a:schemeClr val="tx1"/>
                </a:solidFill>
              </a:defRPr>
            </a:lvl5pPr>
            <a:lvl6pPr defTabSz="457200">
              <a:defRPr>
                <a:solidFill>
                  <a:schemeClr val="tx1"/>
                </a:solidFill>
              </a:defRPr>
            </a:lvl6pPr>
            <a:lvl7pPr defTabSz="457200">
              <a:defRPr>
                <a:solidFill>
                  <a:schemeClr val="tx1"/>
                </a:solidFill>
              </a:defRPr>
            </a:lvl7pPr>
            <a:lvl8pPr defTabSz="457200">
              <a:defRPr>
                <a:solidFill>
                  <a:schemeClr val="tx1"/>
                </a:solidFill>
              </a:defRPr>
            </a:lvl8pPr>
            <a:lvl9pPr lvl="8" algn="ctr" defTabSz="457200">
              <a:spcBef>
                <a:spcPct val="50000"/>
              </a:spcBef>
              <a:buFont typeface="Arial" pitchFamily="34" charset="0"/>
              <a:buChar char="•"/>
              <a:defRPr sz="3200" b="0" i="0">
                <a:solidFill>
                  <a:schemeClr val="bg1"/>
                </a:solidFill>
                <a:latin typeface="Comic Sans MS" pitchFamily="66" charset="0"/>
              </a:defRPr>
            </a:lvl9pPr>
          </a:lstStyle>
          <a:p>
            <a:pPr marL="688975" indent="-457200" algn="l">
              <a:buFont typeface="Arial"/>
              <a:buChar char="•"/>
            </a:pPr>
            <a:r>
              <a:rPr lang="en-US" dirty="0" smtClean="0"/>
              <a:t>3 concurrent streams </a:t>
            </a:r>
            <a:r>
              <a:rPr lang="en-US" dirty="0" smtClean="0">
                <a:sym typeface="Wingdings"/>
              </a:rPr>
              <a:t> Gain in throughput!</a:t>
            </a:r>
          </a:p>
          <a:p>
            <a:r>
              <a:rPr lang="en-US" dirty="0" smtClean="0">
                <a:solidFill>
                  <a:srgbClr val="FFFF00"/>
                </a:solidFill>
                <a:sym typeface="Wingdings"/>
              </a:rPr>
              <a:t>N antenna APs enable </a:t>
            </a:r>
            <a:r>
              <a:rPr lang="en-US" dirty="0" smtClean="0">
                <a:solidFill>
                  <a:srgbClr val="FFFF00"/>
                </a:solidFill>
                <a:sym typeface="Wingdings" panose="05000000000000000000" pitchFamily="2" charset="2"/>
              </a:rPr>
              <a:t>N+1 concurrent uplink streams</a:t>
            </a:r>
            <a:endParaRPr lang="en-US" dirty="0">
              <a:solidFill>
                <a:srgbClr val="FFFF00"/>
              </a:solidFill>
            </a:endParaRPr>
          </a:p>
        </p:txBody>
      </p:sp>
    </p:spTree>
    <p:extLst>
      <p:ext uri="{BB962C8B-B14F-4D97-AF65-F5344CB8AC3E}">
        <p14:creationId xmlns:p14="http://schemas.microsoft.com/office/powerpoint/2010/main" val="109248345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What about downlink traffic?</a:t>
            </a:r>
            <a:endParaRPr lang="en-US" sz="3600" dirty="0"/>
          </a:p>
        </p:txBody>
      </p:sp>
      <p:sp>
        <p:nvSpPr>
          <p:cNvPr id="133"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4"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35" name="Group 134"/>
          <p:cNvGrpSpPr/>
          <p:nvPr/>
        </p:nvGrpSpPr>
        <p:grpSpPr>
          <a:xfrm>
            <a:off x="2361955" y="3126343"/>
            <a:ext cx="203390" cy="333250"/>
            <a:chOff x="2152215" y="3126108"/>
            <a:chExt cx="203390" cy="333250"/>
          </a:xfrm>
        </p:grpSpPr>
        <p:cxnSp>
          <p:nvCxnSpPr>
            <p:cNvPr id="136"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37"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8" name="Rounded Rectangle 137"/>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39" name="TextBox 138"/>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140" name="Rectangle 139"/>
          <p:cNvSpPr/>
          <p:nvPr/>
        </p:nvSpPr>
        <p:spPr>
          <a:xfrm>
            <a:off x="1496263" y="473617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sp>
        <p:nvSpPr>
          <p:cNvPr id="141" name="Rectangle 140"/>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142" name="Rectangle 141"/>
          <p:cNvSpPr/>
          <p:nvPr/>
        </p:nvSpPr>
        <p:spPr>
          <a:xfrm>
            <a:off x="6481476" y="473909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143" name="133 Grupo"/>
          <p:cNvGrpSpPr/>
          <p:nvPr/>
        </p:nvGrpSpPr>
        <p:grpSpPr>
          <a:xfrm>
            <a:off x="4025350" y="3111188"/>
            <a:ext cx="203390" cy="348404"/>
            <a:chOff x="4937720" y="2721798"/>
            <a:chExt cx="220191" cy="390225"/>
          </a:xfrm>
        </p:grpSpPr>
        <p:sp>
          <p:nvSpPr>
            <p:cNvPr id="144"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5"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146" name="Straight Arrow Connector 145"/>
          <p:cNvCxnSpPr/>
          <p:nvPr/>
        </p:nvCxnSpPr>
        <p:spPr>
          <a:xfrm flipV="1">
            <a:off x="1963114" y="3660110"/>
            <a:ext cx="0" cy="527765"/>
          </a:xfrm>
          <a:prstGeom prst="straightConnector1">
            <a:avLst/>
          </a:prstGeom>
          <a:ln w="38100" cmpd="sng">
            <a:solidFill>
              <a:srgbClr val="953735"/>
            </a:solidFill>
            <a:headEnd type="arrow"/>
            <a:tailEnd type="none"/>
          </a:ln>
          <a:effectLst/>
        </p:spPr>
        <p:style>
          <a:lnRef idx="2">
            <a:schemeClr val="accent1"/>
          </a:lnRef>
          <a:fillRef idx="0">
            <a:schemeClr val="accent1"/>
          </a:fillRef>
          <a:effectRef idx="1">
            <a:schemeClr val="accent1"/>
          </a:effectRef>
          <a:fontRef idx="minor">
            <a:schemeClr val="tx1"/>
          </a:fontRef>
        </p:style>
      </p:cxnSp>
      <p:pic>
        <p:nvPicPr>
          <p:cNvPr id="147" name="Picture 146"/>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2078364" y="3586802"/>
            <a:ext cx="341753" cy="390575"/>
          </a:xfrm>
          <a:prstGeom prst="rect">
            <a:avLst/>
          </a:prstGeom>
        </p:spPr>
      </p:pic>
      <p:grpSp>
        <p:nvGrpSpPr>
          <p:cNvPr id="148" name="102 Grupo"/>
          <p:cNvGrpSpPr/>
          <p:nvPr/>
        </p:nvGrpSpPr>
        <p:grpSpPr>
          <a:xfrm>
            <a:off x="1894956" y="4432745"/>
            <a:ext cx="149977" cy="306351"/>
            <a:chOff x="2251055" y="6011612"/>
            <a:chExt cx="151905" cy="359487"/>
          </a:xfrm>
        </p:grpSpPr>
        <p:sp>
          <p:nvSpPr>
            <p:cNvPr id="149" name="Isosceles Triangle 148"/>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0" name="Straight Connector 149"/>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1" name="102 Grupo"/>
          <p:cNvGrpSpPr/>
          <p:nvPr/>
        </p:nvGrpSpPr>
        <p:grpSpPr>
          <a:xfrm>
            <a:off x="4393291" y="4432745"/>
            <a:ext cx="149977" cy="306351"/>
            <a:chOff x="2251055" y="6011612"/>
            <a:chExt cx="151905" cy="359487"/>
          </a:xfrm>
        </p:grpSpPr>
        <p:sp>
          <p:nvSpPr>
            <p:cNvPr id="152" name="Isosceles Triangle 151"/>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153" name="Straight Connector 152"/>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54" name="102 Grupo"/>
          <p:cNvGrpSpPr/>
          <p:nvPr/>
        </p:nvGrpSpPr>
        <p:grpSpPr>
          <a:xfrm>
            <a:off x="6879220" y="4435663"/>
            <a:ext cx="149977" cy="306351"/>
            <a:chOff x="2251055" y="6011612"/>
            <a:chExt cx="151905" cy="359487"/>
          </a:xfrm>
        </p:grpSpPr>
        <p:sp>
          <p:nvSpPr>
            <p:cNvPr id="155" name="Isosceles Triangle 154"/>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56" name="Straight Connector 155"/>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158" name="Straight Arrow Connector 157"/>
          <p:cNvCxnSpPr/>
          <p:nvPr/>
        </p:nvCxnSpPr>
        <p:spPr>
          <a:xfrm flipV="1">
            <a:off x="6955279" y="3644900"/>
            <a:ext cx="0" cy="527765"/>
          </a:xfrm>
          <a:prstGeom prst="straightConnector1">
            <a:avLst/>
          </a:prstGeom>
          <a:ln w="38100" cmpd="sng">
            <a:solidFill>
              <a:srgbClr val="FF6600"/>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grpSp>
        <p:nvGrpSpPr>
          <p:cNvPr id="160" name="Group 159"/>
          <p:cNvGrpSpPr/>
          <p:nvPr/>
        </p:nvGrpSpPr>
        <p:grpSpPr>
          <a:xfrm>
            <a:off x="4852127" y="3126345"/>
            <a:ext cx="203390" cy="333250"/>
            <a:chOff x="2152215" y="3126108"/>
            <a:chExt cx="203390" cy="333250"/>
          </a:xfrm>
        </p:grpSpPr>
        <p:cxnSp>
          <p:nvCxnSpPr>
            <p:cNvPr id="161"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62"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3" name="Rounded Rectangle 162"/>
          <p:cNvSpPr/>
          <p:nvPr/>
        </p:nvSpPr>
        <p:spPr>
          <a:xfrm>
            <a:off x="3787585"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64" name="TextBox 163"/>
          <p:cNvSpPr txBox="1"/>
          <p:nvPr/>
        </p:nvSpPr>
        <p:spPr>
          <a:xfrm>
            <a:off x="3787585" y="2819400"/>
            <a:ext cx="1289729" cy="369332"/>
          </a:xfrm>
          <a:prstGeom prst="rect">
            <a:avLst/>
          </a:prstGeom>
          <a:noFill/>
        </p:spPr>
        <p:txBody>
          <a:bodyPr wrap="square" rtlCol="0">
            <a:spAutoFit/>
          </a:bodyPr>
          <a:lstStyle/>
          <a:p>
            <a:pPr algn="ctr"/>
            <a:r>
              <a:rPr lang="en-US" b="1" dirty="0" smtClean="0"/>
              <a:t>AP 2</a:t>
            </a:r>
            <a:endParaRPr lang="en-US" b="1" dirty="0"/>
          </a:p>
        </p:txBody>
      </p:sp>
      <p:grpSp>
        <p:nvGrpSpPr>
          <p:cNvPr id="165" name="133 Grupo"/>
          <p:cNvGrpSpPr/>
          <p:nvPr/>
        </p:nvGrpSpPr>
        <p:grpSpPr>
          <a:xfrm>
            <a:off x="6532566" y="3111188"/>
            <a:ext cx="203390" cy="348404"/>
            <a:chOff x="4937720" y="2721798"/>
            <a:chExt cx="220191" cy="390225"/>
          </a:xfrm>
        </p:grpSpPr>
        <p:sp>
          <p:nvSpPr>
            <p:cNvPr id="166"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7"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p:nvGrpSpPr>
        <p:grpSpPr>
          <a:xfrm>
            <a:off x="7359343" y="3126345"/>
            <a:ext cx="203390" cy="333250"/>
            <a:chOff x="2152215" y="3126108"/>
            <a:chExt cx="203390" cy="333250"/>
          </a:xfrm>
        </p:grpSpPr>
        <p:cxnSp>
          <p:nvCxnSpPr>
            <p:cNvPr id="169"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70"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ounded Rectangle 170"/>
          <p:cNvSpPr/>
          <p:nvPr/>
        </p:nvSpPr>
        <p:spPr>
          <a:xfrm>
            <a:off x="6294801"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72" name="TextBox 171"/>
          <p:cNvSpPr txBox="1"/>
          <p:nvPr/>
        </p:nvSpPr>
        <p:spPr>
          <a:xfrm>
            <a:off x="6294801" y="2819400"/>
            <a:ext cx="1289729" cy="369332"/>
          </a:xfrm>
          <a:prstGeom prst="rect">
            <a:avLst/>
          </a:prstGeom>
          <a:noFill/>
        </p:spPr>
        <p:txBody>
          <a:bodyPr wrap="square" rtlCol="0">
            <a:spAutoFit/>
          </a:bodyPr>
          <a:lstStyle/>
          <a:p>
            <a:pPr algn="ctr"/>
            <a:r>
              <a:rPr lang="en-US" b="1" dirty="0" smtClean="0"/>
              <a:t>AP 3</a:t>
            </a:r>
            <a:endParaRPr lang="en-US" b="1" dirty="0"/>
          </a:p>
        </p:txBody>
      </p:sp>
      <p:pic>
        <p:nvPicPr>
          <p:cNvPr id="173" name="Picture 172"/>
          <p:cNvPicPr>
            <a:picLocks noChangeAspect="1"/>
          </p:cNvPicPr>
          <p:nvPr/>
        </p:nvPicPr>
        <p:blipFill>
          <a:blip r:embed="rId3">
            <a:extLst>
              <a:ext uri="{BEBA8EAE-BF5A-486C-A8C5-ECC9F3942E4B}">
                <a14:imgProps xmlns:a14="http://schemas.microsoft.com/office/drawing/2010/main">
                  <a14:imgLayer r:embed="rId5">
                    <a14:imgEffect>
                      <a14:backgroundRemoval t="0" b="100000" l="0" r="100000"/>
                    </a14:imgEffect>
                  </a14:imgLayer>
                </a14:imgProps>
              </a:ext>
            </a:extLst>
          </a:blip>
          <a:stretch>
            <a:fillRect/>
          </a:stretch>
        </p:blipFill>
        <p:spPr>
          <a:xfrm>
            <a:off x="7062628" y="3571592"/>
            <a:ext cx="341753" cy="390575"/>
          </a:xfrm>
          <a:prstGeom prst="rect">
            <a:avLst/>
          </a:prstGeom>
        </p:spPr>
      </p:pic>
      <p:cxnSp>
        <p:nvCxnSpPr>
          <p:cNvPr id="174" name="Straight Arrow Connector 173"/>
          <p:cNvCxnSpPr/>
          <p:nvPr/>
        </p:nvCxnSpPr>
        <p:spPr>
          <a:xfrm flipH="1" flipV="1">
            <a:off x="2514600" y="3660110"/>
            <a:ext cx="1917852" cy="635002"/>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75" name="Straight Arrow Connector 174"/>
          <p:cNvCxnSpPr/>
          <p:nvPr/>
        </p:nvCxnSpPr>
        <p:spPr>
          <a:xfrm flipH="1" flipV="1">
            <a:off x="2635251" y="3586802"/>
            <a:ext cx="4243969" cy="708310"/>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57" name="Straight Arrow Connector 156"/>
          <p:cNvCxnSpPr/>
          <p:nvPr/>
        </p:nvCxnSpPr>
        <p:spPr>
          <a:xfrm flipV="1">
            <a:off x="4457700" y="3657600"/>
            <a:ext cx="0" cy="527765"/>
          </a:xfrm>
          <a:prstGeom prst="straightConnector1">
            <a:avLst/>
          </a:prstGeom>
          <a:ln w="38100" cmpd="sng">
            <a:solidFill>
              <a:srgbClr val="660066"/>
            </a:solidFill>
            <a:headEnd type="arrow"/>
            <a:tailEnd type="none"/>
          </a:ln>
          <a:effectLst/>
        </p:spPr>
        <p:style>
          <a:lnRef idx="2">
            <a:schemeClr val="accent1"/>
          </a:lnRef>
          <a:fillRef idx="0">
            <a:schemeClr val="accent1"/>
          </a:fillRef>
          <a:effectRef idx="1">
            <a:schemeClr val="accent1"/>
          </a:effectRef>
          <a:fontRef idx="minor">
            <a:schemeClr val="tx1"/>
          </a:fontRef>
        </p:style>
      </p:cxnSp>
      <p:pic>
        <p:nvPicPr>
          <p:cNvPr id="159" name="Picture 158"/>
          <p:cNvPicPr>
            <a:picLocks noChangeAspect="1"/>
          </p:cNvPicPr>
          <p:nvPr/>
        </p:nvPicPr>
        <p:blipFill>
          <a:blip r:embed="rId3">
            <a:extLst>
              <a:ext uri="{BEBA8EAE-BF5A-486C-A8C5-ECC9F3942E4B}">
                <a14:imgProps xmlns:a14="http://schemas.microsoft.com/office/drawing/2010/main">
                  <a14:imgLayer r:embed="rId6">
                    <a14:imgEffect>
                      <a14:backgroundRemoval t="0" b="100000" l="0" r="100000"/>
                    </a14:imgEffect>
                  </a14:imgLayer>
                </a14:imgProps>
              </a:ext>
            </a:extLst>
          </a:blip>
          <a:stretch>
            <a:fillRect/>
          </a:stretch>
        </p:blipFill>
        <p:spPr>
          <a:xfrm>
            <a:off x="4543268" y="3586802"/>
            <a:ext cx="341753" cy="390575"/>
          </a:xfrm>
          <a:prstGeom prst="rect">
            <a:avLst/>
          </a:prstGeom>
        </p:spPr>
      </p:pic>
    </p:spTree>
    <p:extLst>
      <p:ext uri="{BB962C8B-B14F-4D97-AF65-F5344CB8AC3E}">
        <p14:creationId xmlns:p14="http://schemas.microsoft.com/office/powerpoint/2010/main" val="228285452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4"/>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147"/>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159"/>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17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a:t>What about downlink traffic?</a:t>
            </a:r>
          </a:p>
        </p:txBody>
      </p:sp>
      <p:sp>
        <p:nvSpPr>
          <p:cNvPr id="46"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2361955" y="3126343"/>
            <a:ext cx="203390" cy="333250"/>
            <a:chOff x="2152215" y="3126108"/>
            <a:chExt cx="203390" cy="333250"/>
          </a:xfrm>
        </p:grpSpPr>
        <p:cxnSp>
          <p:nvCxnSpPr>
            <p:cNvPr id="51"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2"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Rounded Rectangle 52"/>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54" name="TextBox 53"/>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56" name="Rectangle 55"/>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57" name="Rectangle 56"/>
          <p:cNvSpPr/>
          <p:nvPr/>
        </p:nvSpPr>
        <p:spPr>
          <a:xfrm>
            <a:off x="6481476" y="473909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79" name="102 Grupo"/>
          <p:cNvGrpSpPr/>
          <p:nvPr/>
        </p:nvGrpSpPr>
        <p:grpSpPr>
          <a:xfrm>
            <a:off x="4393291" y="4432745"/>
            <a:ext cx="149977" cy="306351"/>
            <a:chOff x="2251055" y="6011612"/>
            <a:chExt cx="151905" cy="359487"/>
          </a:xfrm>
        </p:grpSpPr>
        <p:sp>
          <p:nvSpPr>
            <p:cNvPr id="80" name="Isosceles Triangle 79"/>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81" name="Straight Connector 80"/>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82" name="102 Grupo"/>
          <p:cNvGrpSpPr/>
          <p:nvPr/>
        </p:nvGrpSpPr>
        <p:grpSpPr>
          <a:xfrm>
            <a:off x="6879220" y="4435663"/>
            <a:ext cx="149977" cy="306351"/>
            <a:chOff x="2251055" y="6011612"/>
            <a:chExt cx="151905" cy="359487"/>
          </a:xfrm>
        </p:grpSpPr>
        <p:sp>
          <p:nvSpPr>
            <p:cNvPr id="83" name="Isosceles Triangle 82"/>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84" name="Straight Connector 83"/>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102" name="Straight Arrow Connector 101"/>
          <p:cNvCxnSpPr/>
          <p:nvPr/>
        </p:nvCxnSpPr>
        <p:spPr>
          <a:xfrm flipH="1" flipV="1">
            <a:off x="2514600" y="3660110"/>
            <a:ext cx="1917852" cy="635002"/>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flipH="1" flipV="1">
            <a:off x="2635251" y="3586802"/>
            <a:ext cx="4243969" cy="708310"/>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74733245"/>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AP 1 has 2 antennas</a:t>
            </a:r>
            <a:endParaRPr lang="en-US" sz="3600" dirty="0"/>
          </a:p>
        </p:txBody>
      </p:sp>
      <p:sp>
        <p:nvSpPr>
          <p:cNvPr id="131" name="TextBox 130"/>
          <p:cNvSpPr txBox="1"/>
          <p:nvPr/>
        </p:nvSpPr>
        <p:spPr>
          <a:xfrm rot="1162157">
            <a:off x="2857329" y="3836510"/>
            <a:ext cx="649336" cy="461665"/>
          </a:xfrm>
          <a:prstGeom prst="rect">
            <a:avLst/>
          </a:prstGeom>
          <a:noFill/>
        </p:spPr>
        <p:txBody>
          <a:bodyPr wrap="none" rtlCol="0">
            <a:spAutoFit/>
          </a:bodyPr>
          <a:lstStyle/>
          <a:p>
            <a:r>
              <a:rPr lang="en-US" sz="2400" dirty="0" smtClean="0">
                <a:solidFill>
                  <a:srgbClr val="FF0000"/>
                </a:solidFill>
              </a:rPr>
              <a:t>null</a:t>
            </a:r>
          </a:p>
        </p:txBody>
      </p:sp>
      <p:sp>
        <p:nvSpPr>
          <p:cNvPr id="45" name="TextBox 44"/>
          <p:cNvSpPr txBox="1"/>
          <p:nvPr/>
        </p:nvSpPr>
        <p:spPr>
          <a:xfrm rot="749116">
            <a:off x="5071252" y="3956173"/>
            <a:ext cx="469900" cy="461665"/>
          </a:xfrm>
          <a:prstGeom prst="rect">
            <a:avLst/>
          </a:prstGeom>
          <a:noFill/>
        </p:spPr>
        <p:txBody>
          <a:bodyPr wrap="none" rtlCol="0">
            <a:spAutoFit/>
          </a:bodyPr>
          <a:lstStyle/>
          <a:p>
            <a:r>
              <a:rPr lang="en-US" sz="2400" dirty="0" smtClean="0">
                <a:solidFill>
                  <a:srgbClr val="FF0000"/>
                </a:solidFill>
              </a:rPr>
              <a:t>??</a:t>
            </a:r>
            <a:endParaRPr lang="en-US" sz="2400" dirty="0">
              <a:solidFill>
                <a:srgbClr val="FF0000"/>
              </a:solidFill>
            </a:endParaRPr>
          </a:p>
        </p:txBody>
      </p:sp>
      <p:sp>
        <p:nvSpPr>
          <p:cNvPr id="46" name="TextBox 45"/>
          <p:cNvSpPr txBox="1"/>
          <p:nvPr/>
        </p:nvSpPr>
        <p:spPr>
          <a:xfrm>
            <a:off x="402021" y="1397616"/>
            <a:ext cx="8363738" cy="523220"/>
          </a:xfrm>
          <a:prstGeom prst="rect">
            <a:avLst/>
          </a:prstGeom>
          <a:noFill/>
        </p:spPr>
        <p:txBody>
          <a:bodyPr wrap="none" rtlCol="0">
            <a:spAutoFit/>
          </a:bodyPr>
          <a:lstStyle/>
          <a:p>
            <a:r>
              <a:rPr lang="en-US" sz="2800" dirty="0" smtClean="0">
                <a:solidFill>
                  <a:srgbClr val="000000"/>
                </a:solidFill>
              </a:rPr>
              <a:t>2 antenna node can </a:t>
            </a:r>
            <a:r>
              <a:rPr lang="en-US" sz="2800" dirty="0" smtClean="0">
                <a:solidFill>
                  <a:srgbClr val="FF0000"/>
                </a:solidFill>
              </a:rPr>
              <a:t>null</a:t>
            </a:r>
            <a:r>
              <a:rPr lang="en-US" sz="2800" dirty="0" smtClean="0">
                <a:solidFill>
                  <a:srgbClr val="000000"/>
                </a:solidFill>
              </a:rPr>
              <a:t> interference at up to 1 antenna</a:t>
            </a:r>
            <a:endParaRPr lang="en-US" sz="2800" dirty="0">
              <a:solidFill>
                <a:srgbClr val="000000"/>
              </a:solidFill>
            </a:endParaRPr>
          </a:p>
        </p:txBody>
      </p:sp>
      <p:sp>
        <p:nvSpPr>
          <p:cNvPr id="3" name="TextBox 2"/>
          <p:cNvSpPr txBox="1"/>
          <p:nvPr/>
        </p:nvSpPr>
        <p:spPr>
          <a:xfrm>
            <a:off x="3371282" y="5506720"/>
            <a:ext cx="1655622" cy="584776"/>
          </a:xfrm>
          <a:prstGeom prst="rect">
            <a:avLst/>
          </a:prstGeom>
          <a:noFill/>
        </p:spPr>
        <p:txBody>
          <a:bodyPr wrap="none" rtlCol="0">
            <a:spAutoFit/>
          </a:bodyPr>
          <a:lstStyle/>
          <a:p>
            <a:r>
              <a:rPr lang="en-US" sz="3200" dirty="0" smtClean="0">
                <a:solidFill>
                  <a:srgbClr val="0000FF"/>
                </a:solidFill>
              </a:rPr>
              <a:t>Nothing!</a:t>
            </a:r>
            <a:endParaRPr lang="en-US" sz="3200" dirty="0">
              <a:solidFill>
                <a:srgbClr val="0000FF"/>
              </a:solidFill>
            </a:endParaRPr>
          </a:p>
        </p:txBody>
      </p:sp>
      <p:sp>
        <p:nvSpPr>
          <p:cNvPr id="50" name="TextBox 49"/>
          <p:cNvSpPr txBox="1"/>
          <p:nvPr/>
        </p:nvSpPr>
        <p:spPr>
          <a:xfrm>
            <a:off x="881773" y="1995606"/>
            <a:ext cx="2153655" cy="830997"/>
          </a:xfrm>
          <a:prstGeom prst="rect">
            <a:avLst/>
          </a:prstGeom>
          <a:noFill/>
        </p:spPr>
        <p:txBody>
          <a:bodyPr wrap="none" rtlCol="0">
            <a:spAutoFit/>
          </a:bodyPr>
          <a:lstStyle/>
          <a:p>
            <a:pPr algn="ctr"/>
            <a:r>
              <a:rPr lang="en-US" sz="2400" dirty="0" smtClean="0"/>
              <a:t>C2 &amp; C3 aligned</a:t>
            </a:r>
          </a:p>
          <a:p>
            <a:pPr algn="ctr"/>
            <a:r>
              <a:rPr lang="en-US" sz="2400" dirty="0" smtClean="0"/>
              <a:t>at AP 1</a:t>
            </a:r>
            <a:endParaRPr lang="en-US" sz="2400" dirty="0"/>
          </a:p>
        </p:txBody>
      </p:sp>
      <p:sp>
        <p:nvSpPr>
          <p:cNvPr id="27"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2361955" y="3126343"/>
            <a:ext cx="203390" cy="333250"/>
            <a:chOff x="2152215" y="3126108"/>
            <a:chExt cx="203390" cy="333250"/>
          </a:xfrm>
        </p:grpSpPr>
        <p:cxnSp>
          <p:nvCxnSpPr>
            <p:cNvPr id="30"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Rounded Rectangle 31"/>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33" name="TextBox 32"/>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34" name="Rectangle 33"/>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35" name="Rectangle 34"/>
          <p:cNvSpPr/>
          <p:nvPr/>
        </p:nvSpPr>
        <p:spPr>
          <a:xfrm>
            <a:off x="6481476" y="473909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36" name="102 Grupo"/>
          <p:cNvGrpSpPr/>
          <p:nvPr/>
        </p:nvGrpSpPr>
        <p:grpSpPr>
          <a:xfrm>
            <a:off x="4393291" y="4432745"/>
            <a:ext cx="149977" cy="306351"/>
            <a:chOff x="2251055" y="6011612"/>
            <a:chExt cx="151905" cy="359487"/>
          </a:xfrm>
        </p:grpSpPr>
        <p:sp>
          <p:nvSpPr>
            <p:cNvPr id="37" name="Isosceles Triangle 36"/>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38" name="Straight Connector 37"/>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9" name="102 Grupo"/>
          <p:cNvGrpSpPr/>
          <p:nvPr/>
        </p:nvGrpSpPr>
        <p:grpSpPr>
          <a:xfrm>
            <a:off x="6879220" y="4435663"/>
            <a:ext cx="149977" cy="306351"/>
            <a:chOff x="2251055" y="6011612"/>
            <a:chExt cx="151905" cy="359487"/>
          </a:xfrm>
        </p:grpSpPr>
        <p:sp>
          <p:nvSpPr>
            <p:cNvPr id="40" name="Isosceles Triangle 39"/>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41" name="Straight Connector 40"/>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42" name="Straight Arrow Connector 41"/>
          <p:cNvCxnSpPr/>
          <p:nvPr/>
        </p:nvCxnSpPr>
        <p:spPr>
          <a:xfrm flipH="1" flipV="1">
            <a:off x="2514600" y="3660110"/>
            <a:ext cx="1917852" cy="635002"/>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flipH="1" flipV="1">
            <a:off x="2635251" y="3586802"/>
            <a:ext cx="4243969" cy="708310"/>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490986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p:bldP spid="45" grpId="0"/>
      <p:bldP spid="46" grpId="0"/>
      <p:bldP spid="3" grpId="0"/>
      <p:bldP spid="5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326105"/>
            <a:ext cx="8229600" cy="3800058"/>
          </a:xfrm>
        </p:spPr>
        <p:txBody>
          <a:bodyPr>
            <a:normAutofit/>
          </a:bodyPr>
          <a:lstStyle/>
          <a:p>
            <a:pPr marL="0" indent="0" algn="ctr">
              <a:buNone/>
            </a:pPr>
            <a:r>
              <a:rPr lang="en-US" sz="3600" dirty="0" smtClean="0">
                <a:solidFill>
                  <a:srgbClr val="0000FF"/>
                </a:solidFill>
              </a:rPr>
              <a:t> Bring MIMO Benefits to Single Antenna Devices</a:t>
            </a:r>
          </a:p>
          <a:p>
            <a:pPr marL="0" indent="0" algn="ctr">
              <a:buNone/>
            </a:pPr>
            <a:endParaRPr lang="en-US" sz="3600" dirty="0" smtClean="0">
              <a:solidFill>
                <a:srgbClr val="0000FF"/>
              </a:solidFill>
            </a:endParaRPr>
          </a:p>
          <a:p>
            <a:pPr marL="0" indent="0" algn="ctr">
              <a:buNone/>
            </a:pPr>
            <a:r>
              <a:rPr lang="en-US" sz="3600" b="1" dirty="0" smtClean="0"/>
              <a:t>“Interference Alignment”</a:t>
            </a:r>
            <a:endParaRPr lang="en-US" sz="3600" b="1" dirty="0"/>
          </a:p>
        </p:txBody>
      </p:sp>
      <p:sp>
        <p:nvSpPr>
          <p:cNvPr id="5" name="Title 1"/>
          <p:cNvSpPr>
            <a:spLocks noGrp="1"/>
          </p:cNvSpPr>
          <p:nvPr>
            <p:ph type="title"/>
          </p:nvPr>
        </p:nvSpPr>
        <p:spPr>
          <a:xfrm>
            <a:off x="457200" y="274638"/>
            <a:ext cx="8229600" cy="1143000"/>
          </a:xfrm>
        </p:spPr>
        <p:txBody>
          <a:bodyPr>
            <a:normAutofit/>
          </a:bodyPr>
          <a:lstStyle/>
          <a:p>
            <a:r>
              <a:rPr lang="en-US" dirty="0" smtClean="0"/>
              <a:t>Goal</a:t>
            </a:r>
            <a:endParaRPr lang="en-US" dirty="0"/>
          </a:p>
        </p:txBody>
      </p:sp>
    </p:spTree>
    <p:extLst>
      <p:ext uri="{BB962C8B-B14F-4D97-AF65-F5344CB8AC3E}">
        <p14:creationId xmlns:p14="http://schemas.microsoft.com/office/powerpoint/2010/main" val="427575838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AP 1 has 2 antennas</a:t>
            </a:r>
            <a:endParaRPr lang="en-US" sz="3600" dirty="0"/>
          </a:p>
        </p:txBody>
      </p:sp>
      <p:sp>
        <p:nvSpPr>
          <p:cNvPr id="131" name="TextBox 130"/>
          <p:cNvSpPr txBox="1"/>
          <p:nvPr/>
        </p:nvSpPr>
        <p:spPr>
          <a:xfrm rot="1162157">
            <a:off x="2857329" y="3836510"/>
            <a:ext cx="649336" cy="461665"/>
          </a:xfrm>
          <a:prstGeom prst="rect">
            <a:avLst/>
          </a:prstGeom>
          <a:noFill/>
        </p:spPr>
        <p:txBody>
          <a:bodyPr wrap="none" rtlCol="0">
            <a:spAutoFit/>
          </a:bodyPr>
          <a:lstStyle/>
          <a:p>
            <a:r>
              <a:rPr lang="en-US" sz="2400" dirty="0" smtClean="0">
                <a:solidFill>
                  <a:srgbClr val="FF0000"/>
                </a:solidFill>
              </a:rPr>
              <a:t>null</a:t>
            </a:r>
          </a:p>
        </p:txBody>
      </p:sp>
      <p:sp>
        <p:nvSpPr>
          <p:cNvPr id="46" name="TextBox 45"/>
          <p:cNvSpPr txBox="1"/>
          <p:nvPr/>
        </p:nvSpPr>
        <p:spPr>
          <a:xfrm>
            <a:off x="402021" y="1397616"/>
            <a:ext cx="8363738" cy="523220"/>
          </a:xfrm>
          <a:prstGeom prst="rect">
            <a:avLst/>
          </a:prstGeom>
          <a:noFill/>
        </p:spPr>
        <p:txBody>
          <a:bodyPr wrap="none" rtlCol="0">
            <a:spAutoFit/>
          </a:bodyPr>
          <a:lstStyle/>
          <a:p>
            <a:r>
              <a:rPr lang="en-US" sz="2800" dirty="0" smtClean="0">
                <a:solidFill>
                  <a:srgbClr val="000000"/>
                </a:solidFill>
              </a:rPr>
              <a:t>2 antenna node can </a:t>
            </a:r>
            <a:r>
              <a:rPr lang="en-US" sz="2800" dirty="0" smtClean="0">
                <a:solidFill>
                  <a:srgbClr val="FF0000"/>
                </a:solidFill>
              </a:rPr>
              <a:t>null</a:t>
            </a:r>
            <a:r>
              <a:rPr lang="en-US" sz="2800" dirty="0" smtClean="0">
                <a:solidFill>
                  <a:srgbClr val="000000"/>
                </a:solidFill>
              </a:rPr>
              <a:t> interference at up to 1 antenna</a:t>
            </a:r>
            <a:endParaRPr lang="en-US" sz="2800" dirty="0">
              <a:solidFill>
                <a:srgbClr val="000000"/>
              </a:solidFill>
            </a:endParaRPr>
          </a:p>
        </p:txBody>
      </p:sp>
      <p:sp>
        <p:nvSpPr>
          <p:cNvPr id="50" name="TextBox 49"/>
          <p:cNvSpPr txBox="1"/>
          <p:nvPr/>
        </p:nvSpPr>
        <p:spPr>
          <a:xfrm>
            <a:off x="881773" y="1995606"/>
            <a:ext cx="2153655" cy="830997"/>
          </a:xfrm>
          <a:prstGeom prst="rect">
            <a:avLst/>
          </a:prstGeom>
          <a:noFill/>
        </p:spPr>
        <p:txBody>
          <a:bodyPr wrap="none" rtlCol="0">
            <a:spAutoFit/>
          </a:bodyPr>
          <a:lstStyle/>
          <a:p>
            <a:pPr algn="ctr"/>
            <a:r>
              <a:rPr lang="en-US" sz="2400" dirty="0" smtClean="0"/>
              <a:t>C2 &amp; C3 aligned</a:t>
            </a:r>
          </a:p>
          <a:p>
            <a:pPr algn="ctr"/>
            <a:r>
              <a:rPr lang="en-US" sz="2400" dirty="0" smtClean="0"/>
              <a:t>at AP 1</a:t>
            </a:r>
            <a:endParaRPr lang="en-US" sz="2400" dirty="0"/>
          </a:p>
        </p:txBody>
      </p:sp>
      <p:sp>
        <p:nvSpPr>
          <p:cNvPr id="27"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2361955" y="3126343"/>
            <a:ext cx="203390" cy="333250"/>
            <a:chOff x="2152215" y="3126108"/>
            <a:chExt cx="203390" cy="333250"/>
          </a:xfrm>
        </p:grpSpPr>
        <p:cxnSp>
          <p:nvCxnSpPr>
            <p:cNvPr id="30"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Rounded Rectangle 31"/>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33" name="TextBox 32"/>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34" name="Rectangle 33"/>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35" name="Rectangle 34"/>
          <p:cNvSpPr/>
          <p:nvPr/>
        </p:nvSpPr>
        <p:spPr>
          <a:xfrm>
            <a:off x="4059678" y="4784734"/>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36" name="102 Grupo"/>
          <p:cNvGrpSpPr/>
          <p:nvPr/>
        </p:nvGrpSpPr>
        <p:grpSpPr>
          <a:xfrm>
            <a:off x="4393291" y="4432745"/>
            <a:ext cx="149977" cy="306351"/>
            <a:chOff x="2251055" y="6011612"/>
            <a:chExt cx="151905" cy="359487"/>
          </a:xfrm>
        </p:grpSpPr>
        <p:sp>
          <p:nvSpPr>
            <p:cNvPr id="37" name="Isosceles Triangle 36"/>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38" name="Straight Connector 37"/>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9" name="102 Grupo"/>
          <p:cNvGrpSpPr/>
          <p:nvPr/>
        </p:nvGrpSpPr>
        <p:grpSpPr>
          <a:xfrm>
            <a:off x="4457422" y="4481301"/>
            <a:ext cx="149977" cy="306351"/>
            <a:chOff x="2251055" y="6011612"/>
            <a:chExt cx="151905" cy="359487"/>
          </a:xfrm>
        </p:grpSpPr>
        <p:sp>
          <p:nvSpPr>
            <p:cNvPr id="40" name="Isosceles Triangle 39"/>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41" name="Straight Connector 40"/>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42" name="Straight Arrow Connector 41"/>
          <p:cNvCxnSpPr/>
          <p:nvPr/>
        </p:nvCxnSpPr>
        <p:spPr>
          <a:xfrm flipH="1" flipV="1">
            <a:off x="2514600" y="3660110"/>
            <a:ext cx="1917852" cy="635002"/>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flipH="1" flipV="1">
            <a:off x="2686050" y="3530600"/>
            <a:ext cx="1783300" cy="596900"/>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rot="1054153">
            <a:off x="2711174" y="3331582"/>
            <a:ext cx="1794482" cy="461665"/>
          </a:xfrm>
          <a:prstGeom prst="rect">
            <a:avLst/>
          </a:prstGeom>
          <a:noFill/>
        </p:spPr>
        <p:txBody>
          <a:bodyPr wrap="none" rtlCol="0">
            <a:spAutoFit/>
          </a:bodyPr>
          <a:lstStyle/>
          <a:p>
            <a:r>
              <a:rPr lang="en-US" sz="2400" b="1" dirty="0" smtClean="0">
                <a:solidFill>
                  <a:srgbClr val="FF0000"/>
                </a:solidFill>
              </a:rPr>
              <a:t>null for free!</a:t>
            </a:r>
          </a:p>
        </p:txBody>
      </p:sp>
    </p:spTree>
    <p:extLst>
      <p:ext uri="{BB962C8B-B14F-4D97-AF65-F5344CB8AC3E}">
        <p14:creationId xmlns:p14="http://schemas.microsoft.com/office/powerpoint/2010/main" val="25858343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p:bldP spid="4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Uplink Wireless Channels</a:t>
            </a:r>
            <a:endParaRPr lang="en-US" sz="3600" dirty="0"/>
          </a:p>
        </p:txBody>
      </p:sp>
      <p:sp>
        <p:nvSpPr>
          <p:cNvPr id="27" name="Isosceles Triangle 114"/>
          <p:cNvSpPr/>
          <p:nvPr/>
        </p:nvSpPr>
        <p:spPr>
          <a:xfrm rot="10800000" flipV="1">
            <a:off x="3998209" y="3173712"/>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115"/>
          <p:cNvCxnSpPr/>
          <p:nvPr/>
        </p:nvCxnSpPr>
        <p:spPr>
          <a:xfrm flipH="1">
            <a:off x="4097881" y="2922712"/>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4612090" y="2937867"/>
            <a:ext cx="203390" cy="333250"/>
            <a:chOff x="2152215" y="3126108"/>
            <a:chExt cx="203390" cy="333250"/>
          </a:xfrm>
        </p:grpSpPr>
        <p:cxnSp>
          <p:nvCxnSpPr>
            <p:cNvPr id="30"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Rounded Rectangle 31"/>
          <p:cNvSpPr/>
          <p:nvPr/>
        </p:nvSpPr>
        <p:spPr>
          <a:xfrm>
            <a:off x="3760453" y="2630924"/>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33" name="TextBox 32"/>
          <p:cNvSpPr txBox="1"/>
          <p:nvPr/>
        </p:nvSpPr>
        <p:spPr>
          <a:xfrm>
            <a:off x="3760453" y="2630924"/>
            <a:ext cx="1289729" cy="369332"/>
          </a:xfrm>
          <a:prstGeom prst="rect">
            <a:avLst/>
          </a:prstGeom>
          <a:noFill/>
        </p:spPr>
        <p:txBody>
          <a:bodyPr wrap="square" rtlCol="0">
            <a:spAutoFit/>
          </a:bodyPr>
          <a:lstStyle/>
          <a:p>
            <a:pPr algn="ctr"/>
            <a:r>
              <a:rPr lang="en-US" b="1" dirty="0" smtClean="0"/>
              <a:t>AP 1</a:t>
            </a:r>
            <a:endParaRPr lang="en-US" b="1" dirty="0"/>
          </a:p>
        </p:txBody>
      </p:sp>
      <p:sp>
        <p:nvSpPr>
          <p:cNvPr id="34" name="Rectangle 33"/>
          <p:cNvSpPr/>
          <p:nvPr/>
        </p:nvSpPr>
        <p:spPr>
          <a:xfrm>
            <a:off x="1760212" y="4738204"/>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35" name="Rectangle 34"/>
          <p:cNvSpPr/>
          <p:nvPr/>
        </p:nvSpPr>
        <p:spPr>
          <a:xfrm>
            <a:off x="6333773" y="473528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36" name="102 Grupo"/>
          <p:cNvGrpSpPr/>
          <p:nvPr/>
        </p:nvGrpSpPr>
        <p:grpSpPr>
          <a:xfrm>
            <a:off x="2158905" y="4434771"/>
            <a:ext cx="149977" cy="306351"/>
            <a:chOff x="2251055" y="6011612"/>
            <a:chExt cx="151905" cy="359487"/>
          </a:xfrm>
        </p:grpSpPr>
        <p:sp>
          <p:nvSpPr>
            <p:cNvPr id="37" name="Isosceles Triangle 36"/>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38" name="Straight Connector 37"/>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9" name="102 Grupo"/>
          <p:cNvGrpSpPr/>
          <p:nvPr/>
        </p:nvGrpSpPr>
        <p:grpSpPr>
          <a:xfrm>
            <a:off x="6731517" y="4431853"/>
            <a:ext cx="149977" cy="306351"/>
            <a:chOff x="2251055" y="6011612"/>
            <a:chExt cx="151905" cy="359487"/>
          </a:xfrm>
        </p:grpSpPr>
        <p:sp>
          <p:nvSpPr>
            <p:cNvPr id="40" name="Isosceles Triangle 39"/>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41" name="Straight Connector 40"/>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42" name="Straight Arrow Connector 41"/>
          <p:cNvCxnSpPr/>
          <p:nvPr/>
        </p:nvCxnSpPr>
        <p:spPr>
          <a:xfrm flipV="1">
            <a:off x="2308882" y="3552873"/>
            <a:ext cx="1451571" cy="546394"/>
          </a:xfrm>
          <a:prstGeom prst="straightConnector1">
            <a:avLst/>
          </a:prstGeom>
          <a:ln>
            <a:solidFill>
              <a:srgbClr val="660066"/>
            </a:solidFill>
            <a:prstDash val="dash"/>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flipH="1" flipV="1">
            <a:off x="4991568" y="3552873"/>
            <a:ext cx="1569264" cy="546395"/>
          </a:xfrm>
          <a:prstGeom prst="straightConnector1">
            <a:avLst/>
          </a:prstGeom>
          <a:ln>
            <a:solidFill>
              <a:srgbClr val="FF6600"/>
            </a:solidFill>
            <a:prstDash val="dash"/>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p:nvPr/>
        </p:nvCxnSpPr>
        <p:spPr>
          <a:xfrm flipV="1">
            <a:off x="2461282" y="3552873"/>
            <a:ext cx="2251295" cy="698794"/>
          </a:xfrm>
          <a:prstGeom prst="straightConnector1">
            <a:avLst/>
          </a:prstGeom>
          <a:ln>
            <a:solidFill>
              <a:srgbClr val="660066"/>
            </a:solidFill>
            <a:prstDash val="dash"/>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flipH="1" flipV="1">
            <a:off x="3903492" y="3552871"/>
            <a:ext cx="2614143" cy="698796"/>
          </a:xfrm>
          <a:prstGeom prst="straightConnector1">
            <a:avLst/>
          </a:prstGeom>
          <a:ln>
            <a:solidFill>
              <a:srgbClr val="FF6600"/>
            </a:solidFill>
            <a:prstDash val="dash"/>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727391" y="3160704"/>
            <a:ext cx="494646" cy="523220"/>
          </a:xfrm>
          <a:prstGeom prst="rect">
            <a:avLst/>
          </a:prstGeom>
          <a:noFill/>
        </p:spPr>
        <p:txBody>
          <a:bodyPr wrap="none" rtlCol="0">
            <a:spAutoFit/>
          </a:bodyPr>
          <a:lstStyle/>
          <a:p>
            <a:r>
              <a:rPr lang="en-US" sz="2800" dirty="0" smtClean="0"/>
              <a:t>h</a:t>
            </a:r>
            <a:r>
              <a:rPr lang="en-US" sz="2800" baseline="-25000" dirty="0" smtClean="0"/>
              <a:t>1</a:t>
            </a:r>
            <a:r>
              <a:rPr lang="en-US" sz="2800" dirty="0" smtClean="0"/>
              <a:t>  </a:t>
            </a:r>
            <a:endParaRPr lang="en-US" sz="2800" dirty="0"/>
          </a:p>
        </p:txBody>
      </p:sp>
      <p:sp>
        <p:nvSpPr>
          <p:cNvPr id="52" name="TextBox 51"/>
          <p:cNvSpPr txBox="1"/>
          <p:nvPr/>
        </p:nvSpPr>
        <p:spPr>
          <a:xfrm>
            <a:off x="3374437" y="3911551"/>
            <a:ext cx="494646" cy="523220"/>
          </a:xfrm>
          <a:prstGeom prst="rect">
            <a:avLst/>
          </a:prstGeom>
          <a:noFill/>
        </p:spPr>
        <p:txBody>
          <a:bodyPr wrap="none" rtlCol="0">
            <a:spAutoFit/>
          </a:bodyPr>
          <a:lstStyle/>
          <a:p>
            <a:r>
              <a:rPr lang="en-US" sz="2800" dirty="0" smtClean="0"/>
              <a:t>h</a:t>
            </a:r>
            <a:r>
              <a:rPr lang="en-US" sz="2800" baseline="-25000" dirty="0" smtClean="0"/>
              <a:t>2</a:t>
            </a:r>
            <a:r>
              <a:rPr lang="en-US" sz="2800" dirty="0" smtClean="0"/>
              <a:t>  </a:t>
            </a:r>
            <a:endParaRPr lang="en-US" sz="2800" dirty="0"/>
          </a:p>
        </p:txBody>
      </p:sp>
      <p:sp>
        <p:nvSpPr>
          <p:cNvPr id="53" name="TextBox 52"/>
          <p:cNvSpPr txBox="1"/>
          <p:nvPr/>
        </p:nvSpPr>
        <p:spPr>
          <a:xfrm>
            <a:off x="4815480" y="3836324"/>
            <a:ext cx="494646" cy="523220"/>
          </a:xfrm>
          <a:prstGeom prst="rect">
            <a:avLst/>
          </a:prstGeom>
          <a:noFill/>
        </p:spPr>
        <p:txBody>
          <a:bodyPr wrap="none" rtlCol="0">
            <a:spAutoFit/>
          </a:bodyPr>
          <a:lstStyle/>
          <a:p>
            <a:r>
              <a:rPr lang="en-US" sz="2800" dirty="0" smtClean="0"/>
              <a:t>h</a:t>
            </a:r>
            <a:r>
              <a:rPr lang="en-US" sz="2800" baseline="-25000" dirty="0" smtClean="0"/>
              <a:t>3</a:t>
            </a:r>
            <a:r>
              <a:rPr lang="en-US" sz="2800" dirty="0" smtClean="0"/>
              <a:t>  </a:t>
            </a:r>
            <a:endParaRPr lang="en-US" sz="2800" dirty="0"/>
          </a:p>
        </p:txBody>
      </p:sp>
      <p:sp>
        <p:nvSpPr>
          <p:cNvPr id="54" name="TextBox 53"/>
          <p:cNvSpPr txBox="1"/>
          <p:nvPr/>
        </p:nvSpPr>
        <p:spPr>
          <a:xfrm>
            <a:off x="5795711" y="3313104"/>
            <a:ext cx="505267" cy="523220"/>
          </a:xfrm>
          <a:prstGeom prst="rect">
            <a:avLst/>
          </a:prstGeom>
          <a:noFill/>
        </p:spPr>
        <p:txBody>
          <a:bodyPr wrap="none" rtlCol="0">
            <a:spAutoFit/>
          </a:bodyPr>
          <a:lstStyle/>
          <a:p>
            <a:r>
              <a:rPr lang="en-US" sz="2800" dirty="0" smtClean="0"/>
              <a:t>h</a:t>
            </a:r>
            <a:r>
              <a:rPr lang="en-US" sz="2800" baseline="-25000" dirty="0" smtClean="0"/>
              <a:t>4</a:t>
            </a:r>
            <a:r>
              <a:rPr lang="en-US" sz="2800" dirty="0" smtClean="0"/>
              <a:t>  </a:t>
            </a:r>
            <a:endParaRPr lang="en-US" sz="2800" dirty="0"/>
          </a:p>
        </p:txBody>
      </p:sp>
      <p:cxnSp>
        <p:nvCxnSpPr>
          <p:cNvPr id="55" name="Straight Arrow Connector 54"/>
          <p:cNvCxnSpPr/>
          <p:nvPr/>
        </p:nvCxnSpPr>
        <p:spPr>
          <a:xfrm flipH="1" flipV="1">
            <a:off x="6046147" y="1449387"/>
            <a:ext cx="8658" cy="1461529"/>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p:nvPr/>
        </p:nvCxnSpPr>
        <p:spPr>
          <a:xfrm>
            <a:off x="6046147" y="2902891"/>
            <a:ext cx="2082315"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p:nvPr/>
        </p:nvCxnSpPr>
        <p:spPr>
          <a:xfrm flipV="1">
            <a:off x="6069994" y="1943749"/>
            <a:ext cx="698632" cy="951435"/>
          </a:xfrm>
          <a:prstGeom prst="straightConnector1">
            <a:avLst/>
          </a:prstGeom>
          <a:ln>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sp>
        <p:nvSpPr>
          <p:cNvPr id="58" name="TextBox 57"/>
          <p:cNvSpPr txBox="1"/>
          <p:nvPr/>
        </p:nvSpPr>
        <p:spPr>
          <a:xfrm>
            <a:off x="6194327" y="2747013"/>
            <a:ext cx="981727" cy="291898"/>
          </a:xfrm>
          <a:prstGeom prst="rect">
            <a:avLst/>
          </a:prstGeom>
          <a:noFill/>
        </p:spPr>
        <p:txBody>
          <a:bodyPr wrap="none" rtlCol="0">
            <a:spAutoFit/>
          </a:bodyPr>
          <a:lstStyle/>
          <a:p>
            <a:r>
              <a:rPr lang="en-US" sz="2800" dirty="0" smtClean="0"/>
              <a:t>antenna 1</a:t>
            </a:r>
            <a:endParaRPr lang="en-US" sz="2800" dirty="0"/>
          </a:p>
        </p:txBody>
      </p:sp>
      <p:cxnSp>
        <p:nvCxnSpPr>
          <p:cNvPr id="59" name="Straight Arrow Connector 58"/>
          <p:cNvCxnSpPr/>
          <p:nvPr/>
        </p:nvCxnSpPr>
        <p:spPr>
          <a:xfrm flipV="1">
            <a:off x="6056475" y="2368969"/>
            <a:ext cx="404423" cy="537793"/>
          </a:xfrm>
          <a:prstGeom prst="straightConnector1">
            <a:avLst/>
          </a:prstGeom>
          <a:ln>
            <a:solidFill>
              <a:schemeClr val="accent6">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rot="16200000">
            <a:off x="5199946" y="2391294"/>
            <a:ext cx="981726" cy="291898"/>
          </a:xfrm>
          <a:prstGeom prst="rect">
            <a:avLst/>
          </a:prstGeom>
          <a:noFill/>
        </p:spPr>
        <p:txBody>
          <a:bodyPr wrap="none" rtlCol="0">
            <a:spAutoFit/>
          </a:bodyPr>
          <a:lstStyle/>
          <a:p>
            <a:r>
              <a:rPr lang="en-US" sz="2800" dirty="0" smtClean="0"/>
              <a:t>antenna 2</a:t>
            </a:r>
            <a:endParaRPr lang="en-US" sz="2800" dirty="0"/>
          </a:p>
        </p:txBody>
      </p:sp>
      <p:sp>
        <p:nvSpPr>
          <p:cNvPr id="60" name="TextBox 59"/>
          <p:cNvSpPr txBox="1"/>
          <p:nvPr/>
        </p:nvSpPr>
        <p:spPr>
          <a:xfrm>
            <a:off x="6807576" y="1731793"/>
            <a:ext cx="1543838" cy="523220"/>
          </a:xfrm>
          <a:prstGeom prst="rect">
            <a:avLst/>
          </a:prstGeom>
          <a:noFill/>
        </p:spPr>
        <p:txBody>
          <a:bodyPr wrap="square" rtlCol="0">
            <a:spAutoFit/>
          </a:bodyPr>
          <a:lstStyle/>
          <a:p>
            <a:r>
              <a:rPr lang="en-US" sz="2800" dirty="0" smtClean="0"/>
              <a:t>(h</a:t>
            </a:r>
            <a:r>
              <a:rPr lang="en-US" sz="2800" baseline="-25000" dirty="0" smtClean="0"/>
              <a:t>1</a:t>
            </a:r>
            <a:r>
              <a:rPr lang="en-US" sz="2800" dirty="0"/>
              <a:t>, </a:t>
            </a:r>
            <a:r>
              <a:rPr lang="en-US" sz="2800" dirty="0" smtClean="0"/>
              <a:t>h</a:t>
            </a:r>
            <a:r>
              <a:rPr lang="en-US" sz="2800" baseline="-25000" dirty="0" smtClean="0"/>
              <a:t>2</a:t>
            </a:r>
            <a:r>
              <a:rPr lang="en-US" sz="2800" dirty="0" smtClean="0"/>
              <a:t>)</a:t>
            </a:r>
            <a:endParaRPr lang="en-US" sz="2800" dirty="0"/>
          </a:p>
        </p:txBody>
      </p:sp>
      <p:sp>
        <p:nvSpPr>
          <p:cNvPr id="61" name="TextBox 60"/>
          <p:cNvSpPr txBox="1"/>
          <p:nvPr/>
        </p:nvSpPr>
        <p:spPr>
          <a:xfrm>
            <a:off x="6344778" y="2254960"/>
            <a:ext cx="1662551" cy="523220"/>
          </a:xfrm>
          <a:prstGeom prst="rect">
            <a:avLst/>
          </a:prstGeom>
          <a:noFill/>
        </p:spPr>
        <p:txBody>
          <a:bodyPr wrap="square" rtlCol="0">
            <a:spAutoFit/>
          </a:bodyPr>
          <a:lstStyle/>
          <a:p>
            <a:r>
              <a:rPr lang="en-US" sz="2800" dirty="0" smtClean="0"/>
              <a:t> (h</a:t>
            </a:r>
            <a:r>
              <a:rPr lang="en-US" sz="2800" baseline="-25000" dirty="0" smtClean="0"/>
              <a:t>3</a:t>
            </a:r>
            <a:r>
              <a:rPr lang="en-US" sz="2800" dirty="0" smtClean="0"/>
              <a:t>, h</a:t>
            </a:r>
            <a:r>
              <a:rPr lang="en-US" sz="2800" baseline="-25000" dirty="0" smtClean="0"/>
              <a:t>4</a:t>
            </a:r>
            <a:r>
              <a:rPr lang="en-US" sz="2800" dirty="0" smtClean="0"/>
              <a:t>)</a:t>
            </a:r>
            <a:endParaRPr lang="en-US" sz="2800" dirty="0"/>
          </a:p>
        </p:txBody>
      </p:sp>
      <p:sp>
        <p:nvSpPr>
          <p:cNvPr id="62" name="TextBox 61"/>
          <p:cNvSpPr txBox="1"/>
          <p:nvPr/>
        </p:nvSpPr>
        <p:spPr>
          <a:xfrm>
            <a:off x="3698248" y="5267779"/>
            <a:ext cx="538929" cy="1077218"/>
          </a:xfrm>
          <a:prstGeom prst="rect">
            <a:avLst/>
          </a:prstGeom>
          <a:noFill/>
        </p:spPr>
        <p:txBody>
          <a:bodyPr wrap="none" rtlCol="0">
            <a:spAutoFit/>
          </a:bodyPr>
          <a:lstStyle/>
          <a:p>
            <a:r>
              <a:rPr lang="en-US" sz="3200" dirty="0" smtClean="0">
                <a:solidFill>
                  <a:srgbClr val="FF0000"/>
                </a:solidFill>
              </a:rPr>
              <a:t>h</a:t>
            </a:r>
            <a:r>
              <a:rPr lang="en-US" sz="3200" baseline="-25000" dirty="0" smtClean="0">
                <a:solidFill>
                  <a:srgbClr val="FF0000"/>
                </a:solidFill>
              </a:rPr>
              <a:t>1</a:t>
            </a:r>
          </a:p>
          <a:p>
            <a:r>
              <a:rPr lang="en-US" sz="3200" dirty="0" smtClean="0">
                <a:solidFill>
                  <a:srgbClr val="FF0000"/>
                </a:solidFill>
              </a:rPr>
              <a:t>h</a:t>
            </a:r>
            <a:r>
              <a:rPr lang="en-US" sz="3200" baseline="-25000" dirty="0" smtClean="0">
                <a:solidFill>
                  <a:srgbClr val="FF0000"/>
                </a:solidFill>
              </a:rPr>
              <a:t>2</a:t>
            </a:r>
            <a:endParaRPr lang="en-US" sz="3200" dirty="0">
              <a:solidFill>
                <a:srgbClr val="FF0000"/>
              </a:solidFill>
            </a:endParaRPr>
          </a:p>
        </p:txBody>
      </p:sp>
      <p:cxnSp>
        <p:nvCxnSpPr>
          <p:cNvPr id="63" name="Straight Connector 62"/>
          <p:cNvCxnSpPr/>
          <p:nvPr/>
        </p:nvCxnSpPr>
        <p:spPr>
          <a:xfrm>
            <a:off x="3692865" y="5861543"/>
            <a:ext cx="507813"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sp>
        <p:nvSpPr>
          <p:cNvPr id="64" name="TextBox 63"/>
          <p:cNvSpPr txBox="1"/>
          <p:nvPr/>
        </p:nvSpPr>
        <p:spPr>
          <a:xfrm>
            <a:off x="4881950" y="5267779"/>
            <a:ext cx="538929" cy="1077218"/>
          </a:xfrm>
          <a:prstGeom prst="rect">
            <a:avLst/>
          </a:prstGeom>
          <a:noFill/>
        </p:spPr>
        <p:txBody>
          <a:bodyPr wrap="none" rtlCol="0">
            <a:spAutoFit/>
          </a:bodyPr>
          <a:lstStyle/>
          <a:p>
            <a:r>
              <a:rPr lang="en-US" sz="3200" dirty="0" smtClean="0">
                <a:solidFill>
                  <a:srgbClr val="FF0000"/>
                </a:solidFill>
              </a:rPr>
              <a:t>h</a:t>
            </a:r>
            <a:r>
              <a:rPr lang="en-US" sz="3200" baseline="-25000" dirty="0" smtClean="0">
                <a:solidFill>
                  <a:srgbClr val="FF0000"/>
                </a:solidFill>
              </a:rPr>
              <a:t>3</a:t>
            </a:r>
          </a:p>
          <a:p>
            <a:r>
              <a:rPr lang="en-US" sz="3200" dirty="0" smtClean="0">
                <a:solidFill>
                  <a:srgbClr val="FF0000"/>
                </a:solidFill>
              </a:rPr>
              <a:t>h</a:t>
            </a:r>
            <a:r>
              <a:rPr lang="en-US" sz="3200" baseline="-25000" dirty="0" smtClean="0">
                <a:solidFill>
                  <a:srgbClr val="FF0000"/>
                </a:solidFill>
              </a:rPr>
              <a:t>4</a:t>
            </a:r>
            <a:endParaRPr lang="en-US" sz="3200" dirty="0">
              <a:solidFill>
                <a:srgbClr val="FF0000"/>
              </a:solidFill>
            </a:endParaRPr>
          </a:p>
        </p:txBody>
      </p:sp>
      <p:cxnSp>
        <p:nvCxnSpPr>
          <p:cNvPr id="65" name="Straight Connector 64"/>
          <p:cNvCxnSpPr/>
          <p:nvPr/>
        </p:nvCxnSpPr>
        <p:spPr>
          <a:xfrm>
            <a:off x="4876567" y="5861543"/>
            <a:ext cx="507813"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sp>
        <p:nvSpPr>
          <p:cNvPr id="66" name="TextBox 65"/>
          <p:cNvSpPr txBox="1"/>
          <p:nvPr/>
        </p:nvSpPr>
        <p:spPr>
          <a:xfrm>
            <a:off x="4350591" y="5549617"/>
            <a:ext cx="389049" cy="584776"/>
          </a:xfrm>
          <a:prstGeom prst="rect">
            <a:avLst/>
          </a:prstGeom>
          <a:noFill/>
        </p:spPr>
        <p:txBody>
          <a:bodyPr wrap="none" rtlCol="0">
            <a:spAutoFit/>
          </a:bodyPr>
          <a:lstStyle/>
          <a:p>
            <a:r>
              <a:rPr lang="en-US" sz="3200" dirty="0" smtClean="0">
                <a:solidFill>
                  <a:srgbClr val="FF0000"/>
                </a:solidFill>
              </a:rPr>
              <a:t>=</a:t>
            </a:r>
            <a:endParaRPr lang="en-US" sz="3200" dirty="0">
              <a:solidFill>
                <a:srgbClr val="FF0000"/>
              </a:solidFill>
            </a:endParaRPr>
          </a:p>
        </p:txBody>
      </p:sp>
      <p:sp>
        <p:nvSpPr>
          <p:cNvPr id="67" name="Rectangle 66"/>
          <p:cNvSpPr/>
          <p:nvPr/>
        </p:nvSpPr>
        <p:spPr>
          <a:xfrm>
            <a:off x="3500473" y="5324843"/>
            <a:ext cx="2071508" cy="1073626"/>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25959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6"/>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6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2" grpId="0"/>
      <p:bldP spid="53" grpId="0"/>
      <p:bldP spid="54" grpId="0"/>
      <p:bldP spid="58" grpId="0"/>
      <p:bldP spid="46" grpId="0"/>
      <p:bldP spid="60" grpId="0"/>
      <p:bldP spid="61" grpId="0"/>
      <p:bldP spid="62" grpId="0"/>
      <p:bldP spid="64" grpId="0"/>
      <p:bldP spid="66" grpId="0"/>
      <p:bldP spid="67"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Downlink Wireless Channels</a:t>
            </a:r>
            <a:endParaRPr lang="en-US" sz="3600" dirty="0"/>
          </a:p>
        </p:txBody>
      </p:sp>
      <p:sp>
        <p:nvSpPr>
          <p:cNvPr id="27" name="Isosceles Triangle 114"/>
          <p:cNvSpPr/>
          <p:nvPr/>
        </p:nvSpPr>
        <p:spPr>
          <a:xfrm rot="10800000" flipV="1">
            <a:off x="3998209" y="3173712"/>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115"/>
          <p:cNvCxnSpPr/>
          <p:nvPr/>
        </p:nvCxnSpPr>
        <p:spPr>
          <a:xfrm flipH="1">
            <a:off x="4097881" y="2922712"/>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4612090" y="2937867"/>
            <a:ext cx="203390" cy="333250"/>
            <a:chOff x="2152215" y="3126108"/>
            <a:chExt cx="203390" cy="333250"/>
          </a:xfrm>
        </p:grpSpPr>
        <p:cxnSp>
          <p:nvCxnSpPr>
            <p:cNvPr id="30"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Rounded Rectangle 31"/>
          <p:cNvSpPr/>
          <p:nvPr/>
        </p:nvSpPr>
        <p:spPr>
          <a:xfrm>
            <a:off x="3760453" y="2630924"/>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33" name="TextBox 32"/>
          <p:cNvSpPr txBox="1"/>
          <p:nvPr/>
        </p:nvSpPr>
        <p:spPr>
          <a:xfrm>
            <a:off x="3760453" y="2630924"/>
            <a:ext cx="1289729" cy="369332"/>
          </a:xfrm>
          <a:prstGeom prst="rect">
            <a:avLst/>
          </a:prstGeom>
          <a:noFill/>
        </p:spPr>
        <p:txBody>
          <a:bodyPr wrap="square" rtlCol="0">
            <a:spAutoFit/>
          </a:bodyPr>
          <a:lstStyle/>
          <a:p>
            <a:pPr algn="ctr"/>
            <a:r>
              <a:rPr lang="en-US" b="1" dirty="0" smtClean="0"/>
              <a:t>AP 1</a:t>
            </a:r>
            <a:endParaRPr lang="en-US" b="1" dirty="0"/>
          </a:p>
        </p:txBody>
      </p:sp>
      <p:sp>
        <p:nvSpPr>
          <p:cNvPr id="34" name="Rectangle 33"/>
          <p:cNvSpPr/>
          <p:nvPr/>
        </p:nvSpPr>
        <p:spPr>
          <a:xfrm>
            <a:off x="1760212" y="4738204"/>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35" name="Rectangle 34"/>
          <p:cNvSpPr/>
          <p:nvPr/>
        </p:nvSpPr>
        <p:spPr>
          <a:xfrm>
            <a:off x="6333773" y="473528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36" name="102 Grupo"/>
          <p:cNvGrpSpPr/>
          <p:nvPr/>
        </p:nvGrpSpPr>
        <p:grpSpPr>
          <a:xfrm>
            <a:off x="2158905" y="4434771"/>
            <a:ext cx="149977" cy="306351"/>
            <a:chOff x="2251055" y="6011612"/>
            <a:chExt cx="151905" cy="359487"/>
          </a:xfrm>
        </p:grpSpPr>
        <p:sp>
          <p:nvSpPr>
            <p:cNvPr id="37" name="Isosceles Triangle 36"/>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38" name="Straight Connector 37"/>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9" name="102 Grupo"/>
          <p:cNvGrpSpPr/>
          <p:nvPr/>
        </p:nvGrpSpPr>
        <p:grpSpPr>
          <a:xfrm>
            <a:off x="6731517" y="4431853"/>
            <a:ext cx="149977" cy="306351"/>
            <a:chOff x="2251055" y="6011612"/>
            <a:chExt cx="151905" cy="359487"/>
          </a:xfrm>
        </p:grpSpPr>
        <p:sp>
          <p:nvSpPr>
            <p:cNvPr id="40" name="Isosceles Triangle 39"/>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41" name="Straight Connector 40"/>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43" name="Straight Arrow Connector 42"/>
          <p:cNvCxnSpPr/>
          <p:nvPr/>
        </p:nvCxnSpPr>
        <p:spPr>
          <a:xfrm flipH="1" flipV="1">
            <a:off x="4991568" y="3552873"/>
            <a:ext cx="1569264" cy="546395"/>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flipH="1" flipV="1">
            <a:off x="3903492" y="3552871"/>
            <a:ext cx="2614143" cy="698796"/>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727391" y="3160704"/>
            <a:ext cx="494646" cy="523220"/>
          </a:xfrm>
          <a:prstGeom prst="rect">
            <a:avLst/>
          </a:prstGeom>
          <a:noFill/>
        </p:spPr>
        <p:txBody>
          <a:bodyPr wrap="none" rtlCol="0">
            <a:spAutoFit/>
          </a:bodyPr>
          <a:lstStyle/>
          <a:p>
            <a:r>
              <a:rPr lang="en-US" sz="2800" dirty="0" smtClean="0"/>
              <a:t>h</a:t>
            </a:r>
            <a:r>
              <a:rPr lang="en-US" sz="2800" baseline="-25000" dirty="0" smtClean="0"/>
              <a:t>1</a:t>
            </a:r>
            <a:r>
              <a:rPr lang="en-US" sz="2800" dirty="0" smtClean="0"/>
              <a:t>  </a:t>
            </a:r>
            <a:endParaRPr lang="en-US" sz="2800" dirty="0"/>
          </a:p>
        </p:txBody>
      </p:sp>
      <p:sp>
        <p:nvSpPr>
          <p:cNvPr id="52" name="TextBox 51"/>
          <p:cNvSpPr txBox="1"/>
          <p:nvPr/>
        </p:nvSpPr>
        <p:spPr>
          <a:xfrm>
            <a:off x="3374437" y="3911551"/>
            <a:ext cx="494646" cy="523220"/>
          </a:xfrm>
          <a:prstGeom prst="rect">
            <a:avLst/>
          </a:prstGeom>
          <a:noFill/>
        </p:spPr>
        <p:txBody>
          <a:bodyPr wrap="none" rtlCol="0">
            <a:spAutoFit/>
          </a:bodyPr>
          <a:lstStyle/>
          <a:p>
            <a:r>
              <a:rPr lang="en-US" sz="2800" dirty="0" smtClean="0"/>
              <a:t>h</a:t>
            </a:r>
            <a:r>
              <a:rPr lang="en-US" sz="2800" baseline="-25000" dirty="0" smtClean="0"/>
              <a:t>2</a:t>
            </a:r>
            <a:r>
              <a:rPr lang="en-US" sz="2800" dirty="0" smtClean="0"/>
              <a:t>  </a:t>
            </a:r>
            <a:endParaRPr lang="en-US" sz="2800" dirty="0"/>
          </a:p>
        </p:txBody>
      </p:sp>
      <p:sp>
        <p:nvSpPr>
          <p:cNvPr id="53" name="TextBox 52"/>
          <p:cNvSpPr txBox="1"/>
          <p:nvPr/>
        </p:nvSpPr>
        <p:spPr>
          <a:xfrm>
            <a:off x="4815480" y="3836324"/>
            <a:ext cx="494646" cy="523220"/>
          </a:xfrm>
          <a:prstGeom prst="rect">
            <a:avLst/>
          </a:prstGeom>
          <a:noFill/>
        </p:spPr>
        <p:txBody>
          <a:bodyPr wrap="none" rtlCol="0">
            <a:spAutoFit/>
          </a:bodyPr>
          <a:lstStyle/>
          <a:p>
            <a:r>
              <a:rPr lang="en-US" sz="2800" dirty="0" smtClean="0"/>
              <a:t>h</a:t>
            </a:r>
            <a:r>
              <a:rPr lang="en-US" sz="2800" baseline="-25000" dirty="0" smtClean="0"/>
              <a:t>3</a:t>
            </a:r>
            <a:r>
              <a:rPr lang="en-US" sz="2800" dirty="0" smtClean="0"/>
              <a:t>  </a:t>
            </a:r>
            <a:endParaRPr lang="en-US" sz="2800" dirty="0"/>
          </a:p>
        </p:txBody>
      </p:sp>
      <p:sp>
        <p:nvSpPr>
          <p:cNvPr id="54" name="TextBox 53"/>
          <p:cNvSpPr txBox="1"/>
          <p:nvPr/>
        </p:nvSpPr>
        <p:spPr>
          <a:xfrm>
            <a:off x="5795711" y="3313104"/>
            <a:ext cx="505267" cy="523220"/>
          </a:xfrm>
          <a:prstGeom prst="rect">
            <a:avLst/>
          </a:prstGeom>
          <a:noFill/>
        </p:spPr>
        <p:txBody>
          <a:bodyPr wrap="none" rtlCol="0">
            <a:spAutoFit/>
          </a:bodyPr>
          <a:lstStyle/>
          <a:p>
            <a:r>
              <a:rPr lang="en-US" sz="2800" dirty="0" smtClean="0"/>
              <a:t>h</a:t>
            </a:r>
            <a:r>
              <a:rPr lang="en-US" sz="2800" baseline="-25000" dirty="0" smtClean="0"/>
              <a:t>4</a:t>
            </a:r>
            <a:r>
              <a:rPr lang="en-US" sz="2800" dirty="0" smtClean="0"/>
              <a:t>  </a:t>
            </a:r>
            <a:endParaRPr lang="en-US" sz="2800" dirty="0"/>
          </a:p>
        </p:txBody>
      </p:sp>
      <p:sp>
        <p:nvSpPr>
          <p:cNvPr id="44" name="TextBox 43"/>
          <p:cNvSpPr txBox="1"/>
          <p:nvPr/>
        </p:nvSpPr>
        <p:spPr>
          <a:xfrm>
            <a:off x="2727391" y="1456715"/>
            <a:ext cx="3498674" cy="584776"/>
          </a:xfrm>
          <a:prstGeom prst="rect">
            <a:avLst/>
          </a:prstGeom>
          <a:noFill/>
        </p:spPr>
        <p:txBody>
          <a:bodyPr wrap="none" rtlCol="0">
            <a:spAutoFit/>
          </a:bodyPr>
          <a:lstStyle/>
          <a:p>
            <a:r>
              <a:rPr lang="en-US" sz="3200" dirty="0" smtClean="0">
                <a:solidFill>
                  <a:srgbClr val="3366FF"/>
                </a:solidFill>
              </a:rPr>
              <a:t>Channel Reciprocity</a:t>
            </a:r>
            <a:endParaRPr lang="en-US" sz="3200" dirty="0">
              <a:solidFill>
                <a:srgbClr val="3366FF"/>
              </a:solidFill>
            </a:endParaRPr>
          </a:p>
        </p:txBody>
      </p:sp>
      <p:sp>
        <p:nvSpPr>
          <p:cNvPr id="45" name="TextBox 44"/>
          <p:cNvSpPr txBox="1"/>
          <p:nvPr/>
        </p:nvSpPr>
        <p:spPr>
          <a:xfrm>
            <a:off x="3938441" y="2041491"/>
            <a:ext cx="340182" cy="523220"/>
          </a:xfrm>
          <a:prstGeom prst="rect">
            <a:avLst/>
          </a:prstGeom>
          <a:noFill/>
        </p:spPr>
        <p:txBody>
          <a:bodyPr wrap="none" rtlCol="0">
            <a:spAutoFit/>
          </a:bodyPr>
          <a:lstStyle/>
          <a:p>
            <a:r>
              <a:rPr lang="en-US" sz="2800" dirty="0" smtClean="0"/>
              <a:t>x</a:t>
            </a:r>
            <a:endParaRPr lang="en-US" sz="2800" dirty="0"/>
          </a:p>
        </p:txBody>
      </p:sp>
      <p:cxnSp>
        <p:nvCxnSpPr>
          <p:cNvPr id="46" name="Straight Connector 115"/>
          <p:cNvCxnSpPr/>
          <p:nvPr/>
        </p:nvCxnSpPr>
        <p:spPr>
          <a:xfrm>
            <a:off x="4097397" y="2505784"/>
            <a:ext cx="0" cy="12514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115"/>
          <p:cNvCxnSpPr/>
          <p:nvPr/>
        </p:nvCxnSpPr>
        <p:spPr>
          <a:xfrm>
            <a:off x="4720288" y="2496130"/>
            <a:ext cx="0" cy="12514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1506539" y="5404434"/>
            <a:ext cx="1660580" cy="523220"/>
          </a:xfrm>
          <a:prstGeom prst="rect">
            <a:avLst/>
          </a:prstGeom>
          <a:noFill/>
        </p:spPr>
        <p:txBody>
          <a:bodyPr wrap="none" rtlCol="0">
            <a:spAutoFit/>
          </a:bodyPr>
          <a:lstStyle/>
          <a:p>
            <a:r>
              <a:rPr lang="en-US" sz="2800" dirty="0" smtClean="0"/>
              <a:t>h</a:t>
            </a:r>
            <a:r>
              <a:rPr lang="en-US" sz="2800" baseline="-25000" dirty="0" smtClean="0"/>
              <a:t>1</a:t>
            </a:r>
            <a:r>
              <a:rPr lang="en-US" sz="2800" dirty="0" smtClean="0"/>
              <a:t>x + </a:t>
            </a:r>
            <a:r>
              <a:rPr lang="en-US" sz="2800" dirty="0" smtClean="0"/>
              <a:t>h</a:t>
            </a:r>
            <a:r>
              <a:rPr lang="en-US" sz="2800" baseline="-25000" dirty="0" smtClean="0"/>
              <a:t>2</a:t>
            </a:r>
            <a:r>
              <a:rPr lang="en-US" sz="2800" dirty="0">
                <a:solidFill>
                  <a:srgbClr val="FF0000"/>
                </a:solidFill>
              </a:rPr>
              <a:t>α</a:t>
            </a:r>
            <a:r>
              <a:rPr lang="en-US" sz="2800" dirty="0" smtClean="0"/>
              <a:t>x    </a:t>
            </a:r>
            <a:endParaRPr lang="en-US" sz="2800" dirty="0"/>
          </a:p>
        </p:txBody>
      </p:sp>
      <p:sp>
        <p:nvSpPr>
          <p:cNvPr id="56" name="TextBox 55"/>
          <p:cNvSpPr txBox="1"/>
          <p:nvPr/>
        </p:nvSpPr>
        <p:spPr>
          <a:xfrm rot="20441854">
            <a:off x="2274524" y="2743216"/>
            <a:ext cx="726781" cy="523220"/>
          </a:xfrm>
          <a:prstGeom prst="rect">
            <a:avLst/>
          </a:prstGeom>
          <a:noFill/>
        </p:spPr>
        <p:txBody>
          <a:bodyPr wrap="none" rtlCol="0">
            <a:spAutoFit/>
          </a:bodyPr>
          <a:lstStyle/>
          <a:p>
            <a:r>
              <a:rPr lang="en-US" sz="2800" dirty="0" smtClean="0">
                <a:solidFill>
                  <a:srgbClr val="FF0000"/>
                </a:solidFill>
              </a:rPr>
              <a:t>null</a:t>
            </a:r>
            <a:endParaRPr lang="en-US" sz="2800" dirty="0">
              <a:solidFill>
                <a:srgbClr val="FF0000"/>
              </a:solidFill>
            </a:endParaRPr>
          </a:p>
        </p:txBody>
      </p:sp>
      <p:sp>
        <p:nvSpPr>
          <p:cNvPr id="57" name="Rectangle 56"/>
          <p:cNvSpPr/>
          <p:nvPr/>
        </p:nvSpPr>
        <p:spPr>
          <a:xfrm>
            <a:off x="3938441" y="3371850"/>
            <a:ext cx="4228636" cy="2216149"/>
          </a:xfrm>
          <a:prstGeom prst="rect">
            <a:avLst/>
          </a:prstGeom>
          <a:solidFill>
            <a:srgbClr val="FFFFFF">
              <a:alpha val="74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2" name="Straight Arrow Connector 41"/>
          <p:cNvCxnSpPr/>
          <p:nvPr/>
        </p:nvCxnSpPr>
        <p:spPr>
          <a:xfrm flipV="1">
            <a:off x="2308882" y="3552873"/>
            <a:ext cx="1451571" cy="546394"/>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p:nvPr/>
        </p:nvCxnSpPr>
        <p:spPr>
          <a:xfrm flipV="1">
            <a:off x="2461282" y="3552873"/>
            <a:ext cx="2251295" cy="698794"/>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58" name="TextBox 57"/>
          <p:cNvSpPr txBox="1"/>
          <p:nvPr/>
        </p:nvSpPr>
        <p:spPr>
          <a:xfrm>
            <a:off x="4483117" y="2041491"/>
            <a:ext cx="543914" cy="523220"/>
          </a:xfrm>
          <a:prstGeom prst="rect">
            <a:avLst/>
          </a:prstGeom>
          <a:noFill/>
        </p:spPr>
        <p:txBody>
          <a:bodyPr wrap="none" rtlCol="0">
            <a:spAutoFit/>
          </a:bodyPr>
          <a:lstStyle/>
          <a:p>
            <a:r>
              <a:rPr lang="en-US" sz="2800" dirty="0" smtClean="0">
                <a:solidFill>
                  <a:srgbClr val="FF0000"/>
                </a:solidFill>
              </a:rPr>
              <a:t>α</a:t>
            </a:r>
            <a:r>
              <a:rPr lang="en-US" sz="2800" dirty="0" smtClean="0"/>
              <a:t>x</a:t>
            </a:r>
            <a:endParaRPr lang="en-US" sz="2800" dirty="0"/>
          </a:p>
        </p:txBody>
      </p:sp>
    </p:spTree>
    <p:extLst>
      <p:ext uri="{BB962C8B-B14F-4D97-AF65-F5344CB8AC3E}">
        <p14:creationId xmlns:p14="http://schemas.microsoft.com/office/powerpoint/2010/main" val="42786010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8">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2" grpId="0"/>
      <p:bldP spid="53" grpId="0"/>
      <p:bldP spid="54" grpId="0"/>
      <p:bldP spid="44" grpId="0"/>
      <p:bldP spid="45" grpId="0"/>
      <p:bldP spid="55" grpId="0"/>
      <p:bldP spid="56" grpId="0"/>
      <p:bldP spid="5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a:t>Downlink Wireless Channels</a:t>
            </a:r>
          </a:p>
        </p:txBody>
      </p:sp>
      <p:sp>
        <p:nvSpPr>
          <p:cNvPr id="27" name="Isosceles Triangle 114"/>
          <p:cNvSpPr/>
          <p:nvPr/>
        </p:nvSpPr>
        <p:spPr>
          <a:xfrm rot="10800000" flipV="1">
            <a:off x="3998209" y="3173712"/>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115"/>
          <p:cNvCxnSpPr/>
          <p:nvPr/>
        </p:nvCxnSpPr>
        <p:spPr>
          <a:xfrm flipH="1">
            <a:off x="4097881" y="2922712"/>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4612090" y="2937867"/>
            <a:ext cx="203390" cy="333250"/>
            <a:chOff x="2152215" y="3126108"/>
            <a:chExt cx="203390" cy="333250"/>
          </a:xfrm>
        </p:grpSpPr>
        <p:cxnSp>
          <p:nvCxnSpPr>
            <p:cNvPr id="30"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Rounded Rectangle 31"/>
          <p:cNvSpPr/>
          <p:nvPr/>
        </p:nvSpPr>
        <p:spPr>
          <a:xfrm>
            <a:off x="3760453" y="2630924"/>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33" name="TextBox 32"/>
          <p:cNvSpPr txBox="1"/>
          <p:nvPr/>
        </p:nvSpPr>
        <p:spPr>
          <a:xfrm>
            <a:off x="3760453" y="2630924"/>
            <a:ext cx="1289729" cy="369332"/>
          </a:xfrm>
          <a:prstGeom prst="rect">
            <a:avLst/>
          </a:prstGeom>
          <a:noFill/>
        </p:spPr>
        <p:txBody>
          <a:bodyPr wrap="square" rtlCol="0">
            <a:spAutoFit/>
          </a:bodyPr>
          <a:lstStyle/>
          <a:p>
            <a:pPr algn="ctr"/>
            <a:r>
              <a:rPr lang="en-US" b="1" dirty="0" smtClean="0"/>
              <a:t>AP 1</a:t>
            </a:r>
            <a:endParaRPr lang="en-US" b="1" dirty="0"/>
          </a:p>
        </p:txBody>
      </p:sp>
      <p:sp>
        <p:nvSpPr>
          <p:cNvPr id="34" name="Rectangle 33"/>
          <p:cNvSpPr/>
          <p:nvPr/>
        </p:nvSpPr>
        <p:spPr>
          <a:xfrm>
            <a:off x="1760212" y="4738204"/>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35" name="Rectangle 34"/>
          <p:cNvSpPr/>
          <p:nvPr/>
        </p:nvSpPr>
        <p:spPr>
          <a:xfrm>
            <a:off x="6333773" y="473528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36" name="102 Grupo"/>
          <p:cNvGrpSpPr/>
          <p:nvPr/>
        </p:nvGrpSpPr>
        <p:grpSpPr>
          <a:xfrm>
            <a:off x="2158905" y="4434771"/>
            <a:ext cx="149977" cy="306351"/>
            <a:chOff x="2251055" y="6011612"/>
            <a:chExt cx="151905" cy="359487"/>
          </a:xfrm>
        </p:grpSpPr>
        <p:sp>
          <p:nvSpPr>
            <p:cNvPr id="37" name="Isosceles Triangle 36"/>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38" name="Straight Connector 37"/>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9" name="102 Grupo"/>
          <p:cNvGrpSpPr/>
          <p:nvPr/>
        </p:nvGrpSpPr>
        <p:grpSpPr>
          <a:xfrm>
            <a:off x="6731517" y="4431853"/>
            <a:ext cx="149977" cy="306351"/>
            <a:chOff x="2251055" y="6011612"/>
            <a:chExt cx="151905" cy="359487"/>
          </a:xfrm>
        </p:grpSpPr>
        <p:sp>
          <p:nvSpPr>
            <p:cNvPr id="40" name="Isosceles Triangle 39"/>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41" name="Straight Connector 40"/>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43" name="Straight Arrow Connector 42"/>
          <p:cNvCxnSpPr/>
          <p:nvPr/>
        </p:nvCxnSpPr>
        <p:spPr>
          <a:xfrm flipH="1" flipV="1">
            <a:off x="4991568" y="3552873"/>
            <a:ext cx="1569264" cy="546395"/>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flipH="1" flipV="1">
            <a:off x="3903492" y="3552871"/>
            <a:ext cx="2614143" cy="698796"/>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727391" y="3160704"/>
            <a:ext cx="494646" cy="523220"/>
          </a:xfrm>
          <a:prstGeom prst="rect">
            <a:avLst/>
          </a:prstGeom>
          <a:noFill/>
        </p:spPr>
        <p:txBody>
          <a:bodyPr wrap="none" rtlCol="0">
            <a:spAutoFit/>
          </a:bodyPr>
          <a:lstStyle/>
          <a:p>
            <a:r>
              <a:rPr lang="en-US" sz="2800" dirty="0" smtClean="0"/>
              <a:t>h</a:t>
            </a:r>
            <a:r>
              <a:rPr lang="en-US" sz="2800" baseline="-25000" dirty="0" smtClean="0"/>
              <a:t>1</a:t>
            </a:r>
            <a:r>
              <a:rPr lang="en-US" sz="2800" dirty="0" smtClean="0"/>
              <a:t>  </a:t>
            </a:r>
            <a:endParaRPr lang="en-US" sz="2800" dirty="0"/>
          </a:p>
        </p:txBody>
      </p:sp>
      <p:sp>
        <p:nvSpPr>
          <p:cNvPr id="52" name="TextBox 51"/>
          <p:cNvSpPr txBox="1"/>
          <p:nvPr/>
        </p:nvSpPr>
        <p:spPr>
          <a:xfrm>
            <a:off x="3374437" y="3911551"/>
            <a:ext cx="494646" cy="523220"/>
          </a:xfrm>
          <a:prstGeom prst="rect">
            <a:avLst/>
          </a:prstGeom>
          <a:noFill/>
        </p:spPr>
        <p:txBody>
          <a:bodyPr wrap="none" rtlCol="0">
            <a:spAutoFit/>
          </a:bodyPr>
          <a:lstStyle/>
          <a:p>
            <a:r>
              <a:rPr lang="en-US" sz="2800" dirty="0" smtClean="0"/>
              <a:t>h</a:t>
            </a:r>
            <a:r>
              <a:rPr lang="en-US" sz="2800" baseline="-25000" dirty="0" smtClean="0"/>
              <a:t>2</a:t>
            </a:r>
            <a:r>
              <a:rPr lang="en-US" sz="2800" dirty="0" smtClean="0"/>
              <a:t>  </a:t>
            </a:r>
            <a:endParaRPr lang="en-US" sz="2800" dirty="0"/>
          </a:p>
        </p:txBody>
      </p:sp>
      <p:sp>
        <p:nvSpPr>
          <p:cNvPr id="53" name="TextBox 52"/>
          <p:cNvSpPr txBox="1"/>
          <p:nvPr/>
        </p:nvSpPr>
        <p:spPr>
          <a:xfrm>
            <a:off x="4815480" y="3836324"/>
            <a:ext cx="494646" cy="523220"/>
          </a:xfrm>
          <a:prstGeom prst="rect">
            <a:avLst/>
          </a:prstGeom>
          <a:noFill/>
        </p:spPr>
        <p:txBody>
          <a:bodyPr wrap="none" rtlCol="0">
            <a:spAutoFit/>
          </a:bodyPr>
          <a:lstStyle/>
          <a:p>
            <a:r>
              <a:rPr lang="en-US" sz="2800" dirty="0" smtClean="0"/>
              <a:t>h</a:t>
            </a:r>
            <a:r>
              <a:rPr lang="en-US" sz="2800" baseline="-25000" dirty="0" smtClean="0"/>
              <a:t>3</a:t>
            </a:r>
            <a:r>
              <a:rPr lang="en-US" sz="2800" dirty="0" smtClean="0"/>
              <a:t>  </a:t>
            </a:r>
            <a:endParaRPr lang="en-US" sz="2800" dirty="0"/>
          </a:p>
        </p:txBody>
      </p:sp>
      <p:sp>
        <p:nvSpPr>
          <p:cNvPr id="54" name="TextBox 53"/>
          <p:cNvSpPr txBox="1"/>
          <p:nvPr/>
        </p:nvSpPr>
        <p:spPr>
          <a:xfrm>
            <a:off x="5795711" y="3313104"/>
            <a:ext cx="505267" cy="523220"/>
          </a:xfrm>
          <a:prstGeom prst="rect">
            <a:avLst/>
          </a:prstGeom>
          <a:noFill/>
        </p:spPr>
        <p:txBody>
          <a:bodyPr wrap="none" rtlCol="0">
            <a:spAutoFit/>
          </a:bodyPr>
          <a:lstStyle/>
          <a:p>
            <a:r>
              <a:rPr lang="en-US" sz="2800" dirty="0" smtClean="0"/>
              <a:t>h</a:t>
            </a:r>
            <a:r>
              <a:rPr lang="en-US" sz="2800" baseline="-25000" dirty="0" smtClean="0"/>
              <a:t>4</a:t>
            </a:r>
            <a:r>
              <a:rPr lang="en-US" sz="2800" dirty="0" smtClean="0"/>
              <a:t>  </a:t>
            </a:r>
            <a:endParaRPr lang="en-US" sz="2800" dirty="0"/>
          </a:p>
        </p:txBody>
      </p:sp>
      <p:sp>
        <p:nvSpPr>
          <p:cNvPr id="44" name="TextBox 43"/>
          <p:cNvSpPr txBox="1"/>
          <p:nvPr/>
        </p:nvSpPr>
        <p:spPr>
          <a:xfrm>
            <a:off x="2727391" y="1456715"/>
            <a:ext cx="3498674" cy="584776"/>
          </a:xfrm>
          <a:prstGeom prst="rect">
            <a:avLst/>
          </a:prstGeom>
          <a:noFill/>
        </p:spPr>
        <p:txBody>
          <a:bodyPr wrap="none" rtlCol="0">
            <a:spAutoFit/>
          </a:bodyPr>
          <a:lstStyle/>
          <a:p>
            <a:r>
              <a:rPr lang="en-US" sz="3200" dirty="0" smtClean="0">
                <a:solidFill>
                  <a:srgbClr val="3366FF"/>
                </a:solidFill>
              </a:rPr>
              <a:t>Channel Reciprocity</a:t>
            </a:r>
            <a:endParaRPr lang="en-US" sz="3200" dirty="0">
              <a:solidFill>
                <a:srgbClr val="3366FF"/>
              </a:solidFill>
            </a:endParaRPr>
          </a:p>
        </p:txBody>
      </p:sp>
      <p:sp>
        <p:nvSpPr>
          <p:cNvPr id="45" name="TextBox 44"/>
          <p:cNvSpPr txBox="1"/>
          <p:nvPr/>
        </p:nvSpPr>
        <p:spPr>
          <a:xfrm>
            <a:off x="3938441" y="2041491"/>
            <a:ext cx="340182" cy="523220"/>
          </a:xfrm>
          <a:prstGeom prst="rect">
            <a:avLst/>
          </a:prstGeom>
          <a:noFill/>
        </p:spPr>
        <p:txBody>
          <a:bodyPr wrap="none" rtlCol="0">
            <a:spAutoFit/>
          </a:bodyPr>
          <a:lstStyle/>
          <a:p>
            <a:r>
              <a:rPr lang="en-US" sz="2800" dirty="0" smtClean="0"/>
              <a:t>x</a:t>
            </a:r>
            <a:endParaRPr lang="en-US" sz="2800" dirty="0"/>
          </a:p>
        </p:txBody>
      </p:sp>
      <p:cxnSp>
        <p:nvCxnSpPr>
          <p:cNvPr id="46" name="Straight Connector 115"/>
          <p:cNvCxnSpPr/>
          <p:nvPr/>
        </p:nvCxnSpPr>
        <p:spPr>
          <a:xfrm>
            <a:off x="4097397" y="2505784"/>
            <a:ext cx="0" cy="12514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115"/>
          <p:cNvCxnSpPr/>
          <p:nvPr/>
        </p:nvCxnSpPr>
        <p:spPr>
          <a:xfrm>
            <a:off x="4720288" y="2496130"/>
            <a:ext cx="0" cy="12514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4483117" y="2041491"/>
            <a:ext cx="543914" cy="523220"/>
          </a:xfrm>
          <a:prstGeom prst="rect">
            <a:avLst/>
          </a:prstGeom>
          <a:noFill/>
        </p:spPr>
        <p:txBody>
          <a:bodyPr wrap="none" rtlCol="0">
            <a:spAutoFit/>
          </a:bodyPr>
          <a:lstStyle/>
          <a:p>
            <a:r>
              <a:rPr lang="en-US" sz="2800" dirty="0" smtClean="0">
                <a:solidFill>
                  <a:srgbClr val="FF0000"/>
                </a:solidFill>
              </a:rPr>
              <a:t>α</a:t>
            </a:r>
            <a:r>
              <a:rPr lang="en-US" sz="2800" dirty="0" smtClean="0"/>
              <a:t>x</a:t>
            </a:r>
            <a:endParaRPr lang="en-US" sz="2800" dirty="0"/>
          </a:p>
        </p:txBody>
      </p:sp>
      <p:sp>
        <p:nvSpPr>
          <p:cNvPr id="55" name="TextBox 54"/>
          <p:cNvSpPr txBox="1"/>
          <p:nvPr/>
        </p:nvSpPr>
        <p:spPr>
          <a:xfrm>
            <a:off x="1506539" y="5404434"/>
            <a:ext cx="2183761" cy="523220"/>
          </a:xfrm>
          <a:prstGeom prst="rect">
            <a:avLst/>
          </a:prstGeom>
          <a:noFill/>
        </p:spPr>
        <p:txBody>
          <a:bodyPr wrap="none" rtlCol="0">
            <a:spAutoFit/>
          </a:bodyPr>
          <a:lstStyle/>
          <a:p>
            <a:r>
              <a:rPr lang="en-US" sz="2800" dirty="0" smtClean="0"/>
              <a:t>h</a:t>
            </a:r>
            <a:r>
              <a:rPr lang="en-US" sz="2800" baseline="-25000" dirty="0" smtClean="0"/>
              <a:t>1</a:t>
            </a:r>
            <a:r>
              <a:rPr lang="en-US" sz="2800" dirty="0" smtClean="0"/>
              <a:t>x + h</a:t>
            </a:r>
            <a:r>
              <a:rPr lang="en-US" sz="2800" baseline="-25000" dirty="0" smtClean="0"/>
              <a:t>2</a:t>
            </a:r>
            <a:r>
              <a:rPr lang="en-US" sz="2800" dirty="0" smtClean="0">
                <a:solidFill>
                  <a:srgbClr val="FF0000"/>
                </a:solidFill>
              </a:rPr>
              <a:t>α</a:t>
            </a:r>
            <a:r>
              <a:rPr lang="en-US" sz="2800" dirty="0" smtClean="0"/>
              <a:t>x </a:t>
            </a:r>
            <a:r>
              <a:rPr lang="en-US" sz="2800" dirty="0" smtClean="0">
                <a:solidFill>
                  <a:srgbClr val="FF0000"/>
                </a:solidFill>
              </a:rPr>
              <a:t>= 0</a:t>
            </a:r>
            <a:r>
              <a:rPr lang="en-US" sz="2800" dirty="0" smtClean="0"/>
              <a:t>    </a:t>
            </a:r>
            <a:endParaRPr lang="en-US" sz="2800" dirty="0"/>
          </a:p>
        </p:txBody>
      </p:sp>
      <p:sp>
        <p:nvSpPr>
          <p:cNvPr id="56" name="TextBox 55"/>
          <p:cNvSpPr txBox="1"/>
          <p:nvPr/>
        </p:nvSpPr>
        <p:spPr>
          <a:xfrm rot="20441854">
            <a:off x="2274524" y="2743216"/>
            <a:ext cx="726781" cy="523220"/>
          </a:xfrm>
          <a:prstGeom prst="rect">
            <a:avLst/>
          </a:prstGeom>
          <a:noFill/>
        </p:spPr>
        <p:txBody>
          <a:bodyPr wrap="none" rtlCol="0">
            <a:spAutoFit/>
          </a:bodyPr>
          <a:lstStyle/>
          <a:p>
            <a:r>
              <a:rPr lang="en-US" sz="2800" dirty="0" smtClean="0">
                <a:solidFill>
                  <a:srgbClr val="FF0000"/>
                </a:solidFill>
              </a:rPr>
              <a:t>null</a:t>
            </a:r>
            <a:endParaRPr lang="en-US" sz="2800" dirty="0">
              <a:solidFill>
                <a:srgbClr val="FF0000"/>
              </a:solidFill>
            </a:endParaRPr>
          </a:p>
        </p:txBody>
      </p:sp>
      <p:sp>
        <p:nvSpPr>
          <p:cNvPr id="57" name="Rectangle 56"/>
          <p:cNvSpPr/>
          <p:nvPr/>
        </p:nvSpPr>
        <p:spPr>
          <a:xfrm>
            <a:off x="3938441" y="3371850"/>
            <a:ext cx="4228636" cy="2216149"/>
          </a:xfrm>
          <a:prstGeom prst="rect">
            <a:avLst/>
          </a:prstGeom>
          <a:solidFill>
            <a:srgbClr val="FFFFFF">
              <a:alpha val="74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2" name="Straight Arrow Connector 41"/>
          <p:cNvCxnSpPr/>
          <p:nvPr/>
        </p:nvCxnSpPr>
        <p:spPr>
          <a:xfrm flipV="1">
            <a:off x="2308882" y="3552873"/>
            <a:ext cx="1451571" cy="546394"/>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p:nvPr/>
        </p:nvCxnSpPr>
        <p:spPr>
          <a:xfrm flipV="1">
            <a:off x="2461282" y="3552873"/>
            <a:ext cx="2251295" cy="698794"/>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pic>
        <p:nvPicPr>
          <p:cNvPr id="58" name="Picture 57"/>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2132449" y="4134696"/>
            <a:ext cx="233942" cy="233942"/>
          </a:xfrm>
          <a:prstGeom prst="rect">
            <a:avLst/>
          </a:prstGeom>
        </p:spPr>
      </p:pic>
    </p:spTree>
    <p:extLst>
      <p:ext uri="{BB962C8B-B14F-4D97-AF65-F5344CB8AC3E}">
        <p14:creationId xmlns:p14="http://schemas.microsoft.com/office/powerpoint/2010/main" val="2216868538"/>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a:t>Downlink Wireless Channels</a:t>
            </a:r>
          </a:p>
        </p:txBody>
      </p:sp>
      <p:sp>
        <p:nvSpPr>
          <p:cNvPr id="27" name="Isosceles Triangle 114"/>
          <p:cNvSpPr/>
          <p:nvPr/>
        </p:nvSpPr>
        <p:spPr>
          <a:xfrm rot="10800000" flipV="1">
            <a:off x="3998209" y="3173712"/>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115"/>
          <p:cNvCxnSpPr/>
          <p:nvPr/>
        </p:nvCxnSpPr>
        <p:spPr>
          <a:xfrm flipH="1">
            <a:off x="4097881" y="2922712"/>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4612090" y="2937867"/>
            <a:ext cx="203390" cy="333250"/>
            <a:chOff x="2152215" y="3126108"/>
            <a:chExt cx="203390" cy="333250"/>
          </a:xfrm>
        </p:grpSpPr>
        <p:cxnSp>
          <p:nvCxnSpPr>
            <p:cNvPr id="30"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Rounded Rectangle 31"/>
          <p:cNvSpPr/>
          <p:nvPr/>
        </p:nvSpPr>
        <p:spPr>
          <a:xfrm>
            <a:off x="3760453" y="2630924"/>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33" name="TextBox 32"/>
          <p:cNvSpPr txBox="1"/>
          <p:nvPr/>
        </p:nvSpPr>
        <p:spPr>
          <a:xfrm>
            <a:off x="3760453" y="2630924"/>
            <a:ext cx="1289729" cy="369332"/>
          </a:xfrm>
          <a:prstGeom prst="rect">
            <a:avLst/>
          </a:prstGeom>
          <a:noFill/>
        </p:spPr>
        <p:txBody>
          <a:bodyPr wrap="square" rtlCol="0">
            <a:spAutoFit/>
          </a:bodyPr>
          <a:lstStyle/>
          <a:p>
            <a:pPr algn="ctr"/>
            <a:r>
              <a:rPr lang="en-US" b="1" dirty="0" smtClean="0"/>
              <a:t>AP 1</a:t>
            </a:r>
            <a:endParaRPr lang="en-US" b="1" dirty="0"/>
          </a:p>
        </p:txBody>
      </p:sp>
      <p:sp>
        <p:nvSpPr>
          <p:cNvPr id="34" name="Rectangle 33"/>
          <p:cNvSpPr/>
          <p:nvPr/>
        </p:nvSpPr>
        <p:spPr>
          <a:xfrm>
            <a:off x="1760212" y="4738204"/>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35" name="Rectangle 34"/>
          <p:cNvSpPr/>
          <p:nvPr/>
        </p:nvSpPr>
        <p:spPr>
          <a:xfrm>
            <a:off x="6333773" y="473528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36" name="102 Grupo"/>
          <p:cNvGrpSpPr/>
          <p:nvPr/>
        </p:nvGrpSpPr>
        <p:grpSpPr>
          <a:xfrm>
            <a:off x="2158905" y="4434771"/>
            <a:ext cx="149977" cy="306351"/>
            <a:chOff x="2251055" y="6011612"/>
            <a:chExt cx="151905" cy="359487"/>
          </a:xfrm>
        </p:grpSpPr>
        <p:sp>
          <p:nvSpPr>
            <p:cNvPr id="37" name="Isosceles Triangle 36"/>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38" name="Straight Connector 37"/>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9" name="102 Grupo"/>
          <p:cNvGrpSpPr/>
          <p:nvPr/>
        </p:nvGrpSpPr>
        <p:grpSpPr>
          <a:xfrm>
            <a:off x="6731517" y="4431853"/>
            <a:ext cx="149977" cy="306351"/>
            <a:chOff x="2251055" y="6011612"/>
            <a:chExt cx="151905" cy="359487"/>
          </a:xfrm>
        </p:grpSpPr>
        <p:sp>
          <p:nvSpPr>
            <p:cNvPr id="40" name="Isosceles Triangle 39"/>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41" name="Straight Connector 40"/>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43" name="Straight Arrow Connector 42"/>
          <p:cNvCxnSpPr/>
          <p:nvPr/>
        </p:nvCxnSpPr>
        <p:spPr>
          <a:xfrm flipH="1" flipV="1">
            <a:off x="4991568" y="3552873"/>
            <a:ext cx="1569264" cy="546395"/>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flipH="1" flipV="1">
            <a:off x="3903492" y="3552871"/>
            <a:ext cx="2614143" cy="698796"/>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727391" y="3160704"/>
            <a:ext cx="494646" cy="523220"/>
          </a:xfrm>
          <a:prstGeom prst="rect">
            <a:avLst/>
          </a:prstGeom>
          <a:noFill/>
        </p:spPr>
        <p:txBody>
          <a:bodyPr wrap="none" rtlCol="0">
            <a:spAutoFit/>
          </a:bodyPr>
          <a:lstStyle/>
          <a:p>
            <a:r>
              <a:rPr lang="en-US" sz="2800" dirty="0" smtClean="0"/>
              <a:t>h</a:t>
            </a:r>
            <a:r>
              <a:rPr lang="en-US" sz="2800" baseline="-25000" dirty="0" smtClean="0"/>
              <a:t>1</a:t>
            </a:r>
            <a:r>
              <a:rPr lang="en-US" sz="2800" dirty="0" smtClean="0"/>
              <a:t>  </a:t>
            </a:r>
            <a:endParaRPr lang="en-US" sz="2800" dirty="0"/>
          </a:p>
        </p:txBody>
      </p:sp>
      <p:sp>
        <p:nvSpPr>
          <p:cNvPr id="52" name="TextBox 51"/>
          <p:cNvSpPr txBox="1"/>
          <p:nvPr/>
        </p:nvSpPr>
        <p:spPr>
          <a:xfrm>
            <a:off x="3374437" y="3911551"/>
            <a:ext cx="494646" cy="523220"/>
          </a:xfrm>
          <a:prstGeom prst="rect">
            <a:avLst/>
          </a:prstGeom>
          <a:noFill/>
        </p:spPr>
        <p:txBody>
          <a:bodyPr wrap="none" rtlCol="0">
            <a:spAutoFit/>
          </a:bodyPr>
          <a:lstStyle/>
          <a:p>
            <a:r>
              <a:rPr lang="en-US" sz="2800" dirty="0" smtClean="0"/>
              <a:t>h</a:t>
            </a:r>
            <a:r>
              <a:rPr lang="en-US" sz="2800" baseline="-25000" dirty="0" smtClean="0"/>
              <a:t>2</a:t>
            </a:r>
            <a:r>
              <a:rPr lang="en-US" sz="2800" dirty="0" smtClean="0"/>
              <a:t>  </a:t>
            </a:r>
            <a:endParaRPr lang="en-US" sz="2800" dirty="0"/>
          </a:p>
        </p:txBody>
      </p:sp>
      <p:sp>
        <p:nvSpPr>
          <p:cNvPr id="53" name="TextBox 52"/>
          <p:cNvSpPr txBox="1"/>
          <p:nvPr/>
        </p:nvSpPr>
        <p:spPr>
          <a:xfrm>
            <a:off x="4815480" y="3836324"/>
            <a:ext cx="494646" cy="523220"/>
          </a:xfrm>
          <a:prstGeom prst="rect">
            <a:avLst/>
          </a:prstGeom>
          <a:noFill/>
        </p:spPr>
        <p:txBody>
          <a:bodyPr wrap="none" rtlCol="0">
            <a:spAutoFit/>
          </a:bodyPr>
          <a:lstStyle/>
          <a:p>
            <a:r>
              <a:rPr lang="en-US" sz="2800" dirty="0" smtClean="0"/>
              <a:t>h</a:t>
            </a:r>
            <a:r>
              <a:rPr lang="en-US" sz="2800" baseline="-25000" dirty="0" smtClean="0"/>
              <a:t>3</a:t>
            </a:r>
            <a:r>
              <a:rPr lang="en-US" sz="2800" dirty="0" smtClean="0"/>
              <a:t>  </a:t>
            </a:r>
            <a:endParaRPr lang="en-US" sz="2800" dirty="0"/>
          </a:p>
        </p:txBody>
      </p:sp>
      <p:sp>
        <p:nvSpPr>
          <p:cNvPr id="54" name="TextBox 53"/>
          <p:cNvSpPr txBox="1"/>
          <p:nvPr/>
        </p:nvSpPr>
        <p:spPr>
          <a:xfrm>
            <a:off x="5795711" y="3313104"/>
            <a:ext cx="505267" cy="523220"/>
          </a:xfrm>
          <a:prstGeom prst="rect">
            <a:avLst/>
          </a:prstGeom>
          <a:noFill/>
        </p:spPr>
        <p:txBody>
          <a:bodyPr wrap="none" rtlCol="0">
            <a:spAutoFit/>
          </a:bodyPr>
          <a:lstStyle/>
          <a:p>
            <a:r>
              <a:rPr lang="en-US" sz="2800" dirty="0" smtClean="0"/>
              <a:t>h</a:t>
            </a:r>
            <a:r>
              <a:rPr lang="en-US" sz="2800" baseline="-25000" dirty="0" smtClean="0"/>
              <a:t>4</a:t>
            </a:r>
            <a:r>
              <a:rPr lang="en-US" sz="2800" dirty="0" smtClean="0"/>
              <a:t>  </a:t>
            </a:r>
            <a:endParaRPr lang="en-US" sz="2800" dirty="0"/>
          </a:p>
        </p:txBody>
      </p:sp>
      <p:sp>
        <p:nvSpPr>
          <p:cNvPr id="44" name="TextBox 43"/>
          <p:cNvSpPr txBox="1"/>
          <p:nvPr/>
        </p:nvSpPr>
        <p:spPr>
          <a:xfrm>
            <a:off x="2727391" y="1456715"/>
            <a:ext cx="3498674" cy="584776"/>
          </a:xfrm>
          <a:prstGeom prst="rect">
            <a:avLst/>
          </a:prstGeom>
          <a:noFill/>
        </p:spPr>
        <p:txBody>
          <a:bodyPr wrap="none" rtlCol="0">
            <a:spAutoFit/>
          </a:bodyPr>
          <a:lstStyle/>
          <a:p>
            <a:r>
              <a:rPr lang="en-US" sz="3200" dirty="0" smtClean="0">
                <a:solidFill>
                  <a:srgbClr val="3366FF"/>
                </a:solidFill>
              </a:rPr>
              <a:t>Channel Reciprocity</a:t>
            </a:r>
            <a:endParaRPr lang="en-US" sz="3200" dirty="0">
              <a:solidFill>
                <a:srgbClr val="3366FF"/>
              </a:solidFill>
            </a:endParaRPr>
          </a:p>
        </p:txBody>
      </p:sp>
      <p:sp>
        <p:nvSpPr>
          <p:cNvPr id="45" name="TextBox 44"/>
          <p:cNvSpPr txBox="1"/>
          <p:nvPr/>
        </p:nvSpPr>
        <p:spPr>
          <a:xfrm>
            <a:off x="3938441" y="2041491"/>
            <a:ext cx="340182" cy="523220"/>
          </a:xfrm>
          <a:prstGeom prst="rect">
            <a:avLst/>
          </a:prstGeom>
          <a:noFill/>
        </p:spPr>
        <p:txBody>
          <a:bodyPr wrap="none" rtlCol="0">
            <a:spAutoFit/>
          </a:bodyPr>
          <a:lstStyle/>
          <a:p>
            <a:r>
              <a:rPr lang="en-US" sz="2800" dirty="0" smtClean="0"/>
              <a:t>x</a:t>
            </a:r>
            <a:endParaRPr lang="en-US" sz="2800" dirty="0"/>
          </a:p>
        </p:txBody>
      </p:sp>
      <p:cxnSp>
        <p:nvCxnSpPr>
          <p:cNvPr id="46" name="Straight Connector 115"/>
          <p:cNvCxnSpPr/>
          <p:nvPr/>
        </p:nvCxnSpPr>
        <p:spPr>
          <a:xfrm>
            <a:off x="4097397" y="2505784"/>
            <a:ext cx="0" cy="12514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115"/>
          <p:cNvCxnSpPr/>
          <p:nvPr/>
        </p:nvCxnSpPr>
        <p:spPr>
          <a:xfrm>
            <a:off x="4720288" y="2496130"/>
            <a:ext cx="0" cy="125140"/>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4483117" y="2041491"/>
            <a:ext cx="543914" cy="523220"/>
          </a:xfrm>
          <a:prstGeom prst="rect">
            <a:avLst/>
          </a:prstGeom>
          <a:noFill/>
        </p:spPr>
        <p:txBody>
          <a:bodyPr wrap="none" rtlCol="0">
            <a:spAutoFit/>
          </a:bodyPr>
          <a:lstStyle/>
          <a:p>
            <a:r>
              <a:rPr lang="en-US" sz="2800" dirty="0" smtClean="0">
                <a:solidFill>
                  <a:srgbClr val="FF0000"/>
                </a:solidFill>
              </a:rPr>
              <a:t>α</a:t>
            </a:r>
            <a:r>
              <a:rPr lang="en-US" sz="2800" dirty="0" smtClean="0"/>
              <a:t>x</a:t>
            </a:r>
            <a:endParaRPr lang="en-US" sz="2800" dirty="0"/>
          </a:p>
        </p:txBody>
      </p:sp>
      <p:sp>
        <p:nvSpPr>
          <p:cNvPr id="55" name="TextBox 54"/>
          <p:cNvSpPr txBox="1"/>
          <p:nvPr/>
        </p:nvSpPr>
        <p:spPr>
          <a:xfrm>
            <a:off x="1506539" y="5404434"/>
            <a:ext cx="648410" cy="523220"/>
          </a:xfrm>
          <a:prstGeom prst="rect">
            <a:avLst/>
          </a:prstGeom>
          <a:noFill/>
        </p:spPr>
        <p:txBody>
          <a:bodyPr wrap="none" rtlCol="0">
            <a:spAutoFit/>
          </a:bodyPr>
          <a:lstStyle/>
          <a:p>
            <a:r>
              <a:rPr lang="en-US" sz="2800" dirty="0" smtClean="0">
                <a:solidFill>
                  <a:srgbClr val="FF0000"/>
                </a:solidFill>
              </a:rPr>
              <a:t>α</a:t>
            </a:r>
            <a:r>
              <a:rPr lang="en-US" sz="2800" dirty="0" smtClean="0"/>
              <a:t> </a:t>
            </a:r>
            <a:r>
              <a:rPr lang="en-US" sz="2800" dirty="0" smtClean="0">
                <a:solidFill>
                  <a:srgbClr val="FF0000"/>
                </a:solidFill>
              </a:rPr>
              <a:t>= </a:t>
            </a:r>
            <a:endParaRPr lang="en-US" sz="2800" dirty="0"/>
          </a:p>
        </p:txBody>
      </p:sp>
      <p:sp>
        <p:nvSpPr>
          <p:cNvPr id="56" name="TextBox 55"/>
          <p:cNvSpPr txBox="1"/>
          <p:nvPr/>
        </p:nvSpPr>
        <p:spPr>
          <a:xfrm rot="20441854">
            <a:off x="2274524" y="2743216"/>
            <a:ext cx="726781" cy="523220"/>
          </a:xfrm>
          <a:prstGeom prst="rect">
            <a:avLst/>
          </a:prstGeom>
          <a:noFill/>
        </p:spPr>
        <p:txBody>
          <a:bodyPr wrap="none" rtlCol="0">
            <a:spAutoFit/>
          </a:bodyPr>
          <a:lstStyle/>
          <a:p>
            <a:r>
              <a:rPr lang="en-US" sz="2800" dirty="0" smtClean="0">
                <a:solidFill>
                  <a:srgbClr val="FF0000"/>
                </a:solidFill>
              </a:rPr>
              <a:t>null</a:t>
            </a:r>
            <a:endParaRPr lang="en-US" sz="2800" dirty="0">
              <a:solidFill>
                <a:srgbClr val="FF0000"/>
              </a:solidFill>
            </a:endParaRPr>
          </a:p>
        </p:txBody>
      </p:sp>
      <p:sp>
        <p:nvSpPr>
          <p:cNvPr id="57" name="TextBox 56"/>
          <p:cNvSpPr txBox="1"/>
          <p:nvPr/>
        </p:nvSpPr>
        <p:spPr>
          <a:xfrm>
            <a:off x="2266397" y="5233117"/>
            <a:ext cx="664565" cy="1077218"/>
          </a:xfrm>
          <a:prstGeom prst="rect">
            <a:avLst/>
          </a:prstGeom>
          <a:noFill/>
        </p:spPr>
        <p:txBody>
          <a:bodyPr wrap="none" rtlCol="0">
            <a:spAutoFit/>
          </a:bodyPr>
          <a:lstStyle/>
          <a:p>
            <a:r>
              <a:rPr lang="en-US" sz="3200" dirty="0" smtClean="0">
                <a:solidFill>
                  <a:srgbClr val="FF0000"/>
                </a:solidFill>
              </a:rPr>
              <a:t>-h</a:t>
            </a:r>
            <a:r>
              <a:rPr lang="en-US" sz="3200" baseline="-25000" dirty="0" smtClean="0">
                <a:solidFill>
                  <a:srgbClr val="FF0000"/>
                </a:solidFill>
              </a:rPr>
              <a:t>1</a:t>
            </a:r>
          </a:p>
          <a:p>
            <a:r>
              <a:rPr lang="en-US" sz="3200" dirty="0" smtClean="0">
                <a:solidFill>
                  <a:srgbClr val="FF0000"/>
                </a:solidFill>
              </a:rPr>
              <a:t> h</a:t>
            </a:r>
            <a:r>
              <a:rPr lang="en-US" sz="3200" baseline="-25000" dirty="0" smtClean="0">
                <a:solidFill>
                  <a:srgbClr val="FF0000"/>
                </a:solidFill>
              </a:rPr>
              <a:t>2</a:t>
            </a:r>
            <a:endParaRPr lang="en-US" sz="3200" dirty="0">
              <a:solidFill>
                <a:srgbClr val="FF0000"/>
              </a:solidFill>
            </a:endParaRPr>
          </a:p>
        </p:txBody>
      </p:sp>
      <p:cxnSp>
        <p:nvCxnSpPr>
          <p:cNvPr id="58" name="Straight Connector 57"/>
          <p:cNvCxnSpPr/>
          <p:nvPr/>
        </p:nvCxnSpPr>
        <p:spPr>
          <a:xfrm>
            <a:off x="2402458" y="5821439"/>
            <a:ext cx="507813"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sp>
        <p:nvSpPr>
          <p:cNvPr id="61" name="TextBox 60"/>
          <p:cNvSpPr txBox="1"/>
          <p:nvPr/>
        </p:nvSpPr>
        <p:spPr>
          <a:xfrm>
            <a:off x="6047718" y="5404434"/>
            <a:ext cx="648410" cy="523220"/>
          </a:xfrm>
          <a:prstGeom prst="rect">
            <a:avLst/>
          </a:prstGeom>
          <a:noFill/>
        </p:spPr>
        <p:txBody>
          <a:bodyPr wrap="none" rtlCol="0">
            <a:spAutoFit/>
          </a:bodyPr>
          <a:lstStyle/>
          <a:p>
            <a:r>
              <a:rPr lang="en-US" sz="2800" dirty="0" smtClean="0">
                <a:solidFill>
                  <a:srgbClr val="FF0000"/>
                </a:solidFill>
              </a:rPr>
              <a:t>α</a:t>
            </a:r>
            <a:r>
              <a:rPr lang="en-US" sz="2800" dirty="0" smtClean="0"/>
              <a:t> </a:t>
            </a:r>
            <a:r>
              <a:rPr lang="en-US" sz="2800" dirty="0" smtClean="0">
                <a:solidFill>
                  <a:srgbClr val="FF0000"/>
                </a:solidFill>
              </a:rPr>
              <a:t>= </a:t>
            </a:r>
            <a:endParaRPr lang="en-US" sz="2800" dirty="0"/>
          </a:p>
        </p:txBody>
      </p:sp>
      <p:sp>
        <p:nvSpPr>
          <p:cNvPr id="62" name="TextBox 61"/>
          <p:cNvSpPr txBox="1"/>
          <p:nvPr/>
        </p:nvSpPr>
        <p:spPr>
          <a:xfrm>
            <a:off x="6807576" y="5233117"/>
            <a:ext cx="664565" cy="1077218"/>
          </a:xfrm>
          <a:prstGeom prst="rect">
            <a:avLst/>
          </a:prstGeom>
          <a:noFill/>
        </p:spPr>
        <p:txBody>
          <a:bodyPr wrap="none" rtlCol="0">
            <a:spAutoFit/>
          </a:bodyPr>
          <a:lstStyle/>
          <a:p>
            <a:r>
              <a:rPr lang="en-US" sz="3200" dirty="0" smtClean="0">
                <a:solidFill>
                  <a:srgbClr val="FF0000"/>
                </a:solidFill>
              </a:rPr>
              <a:t>-h</a:t>
            </a:r>
            <a:r>
              <a:rPr lang="en-US" sz="3200" baseline="-25000" dirty="0" smtClean="0">
                <a:solidFill>
                  <a:srgbClr val="FF0000"/>
                </a:solidFill>
              </a:rPr>
              <a:t>3</a:t>
            </a:r>
          </a:p>
          <a:p>
            <a:r>
              <a:rPr lang="en-US" sz="3200" dirty="0" smtClean="0">
                <a:solidFill>
                  <a:srgbClr val="FF0000"/>
                </a:solidFill>
              </a:rPr>
              <a:t> h</a:t>
            </a:r>
            <a:r>
              <a:rPr lang="en-US" sz="3200" baseline="-25000" dirty="0" smtClean="0">
                <a:solidFill>
                  <a:srgbClr val="FF0000"/>
                </a:solidFill>
              </a:rPr>
              <a:t>4</a:t>
            </a:r>
            <a:endParaRPr lang="en-US" sz="3200" dirty="0">
              <a:solidFill>
                <a:srgbClr val="FF0000"/>
              </a:solidFill>
            </a:endParaRPr>
          </a:p>
        </p:txBody>
      </p:sp>
      <p:cxnSp>
        <p:nvCxnSpPr>
          <p:cNvPr id="63" name="Straight Connector 62"/>
          <p:cNvCxnSpPr/>
          <p:nvPr/>
        </p:nvCxnSpPr>
        <p:spPr>
          <a:xfrm>
            <a:off x="6943637" y="5821439"/>
            <a:ext cx="507813"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sp>
        <p:nvSpPr>
          <p:cNvPr id="64" name="TextBox 63"/>
          <p:cNvSpPr txBox="1"/>
          <p:nvPr/>
        </p:nvSpPr>
        <p:spPr>
          <a:xfrm>
            <a:off x="3753778" y="5267779"/>
            <a:ext cx="538929" cy="1077218"/>
          </a:xfrm>
          <a:prstGeom prst="rect">
            <a:avLst/>
          </a:prstGeom>
          <a:noFill/>
        </p:spPr>
        <p:txBody>
          <a:bodyPr wrap="none" rtlCol="0">
            <a:spAutoFit/>
          </a:bodyPr>
          <a:lstStyle/>
          <a:p>
            <a:r>
              <a:rPr lang="en-US" sz="3200" dirty="0" smtClean="0"/>
              <a:t>h</a:t>
            </a:r>
            <a:r>
              <a:rPr lang="en-US" sz="3200" baseline="-25000" dirty="0" smtClean="0"/>
              <a:t>1</a:t>
            </a:r>
          </a:p>
          <a:p>
            <a:r>
              <a:rPr lang="en-US" sz="3200" dirty="0" smtClean="0"/>
              <a:t>h</a:t>
            </a:r>
            <a:r>
              <a:rPr lang="en-US" sz="3200" baseline="-25000" dirty="0" smtClean="0"/>
              <a:t>2</a:t>
            </a:r>
            <a:endParaRPr lang="en-US" sz="3200" dirty="0"/>
          </a:p>
        </p:txBody>
      </p:sp>
      <p:cxnSp>
        <p:nvCxnSpPr>
          <p:cNvPr id="65" name="Straight Connector 64"/>
          <p:cNvCxnSpPr/>
          <p:nvPr/>
        </p:nvCxnSpPr>
        <p:spPr>
          <a:xfrm>
            <a:off x="3748395" y="5861543"/>
            <a:ext cx="507813"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6" name="TextBox 65"/>
          <p:cNvSpPr txBox="1"/>
          <p:nvPr/>
        </p:nvSpPr>
        <p:spPr>
          <a:xfrm>
            <a:off x="4937480" y="5267779"/>
            <a:ext cx="538929" cy="1077218"/>
          </a:xfrm>
          <a:prstGeom prst="rect">
            <a:avLst/>
          </a:prstGeom>
          <a:noFill/>
        </p:spPr>
        <p:txBody>
          <a:bodyPr wrap="none" rtlCol="0">
            <a:spAutoFit/>
          </a:bodyPr>
          <a:lstStyle/>
          <a:p>
            <a:r>
              <a:rPr lang="en-US" sz="3200" dirty="0" smtClean="0"/>
              <a:t>h</a:t>
            </a:r>
            <a:r>
              <a:rPr lang="en-US" sz="3200" baseline="-25000" dirty="0" smtClean="0"/>
              <a:t>3</a:t>
            </a:r>
          </a:p>
          <a:p>
            <a:r>
              <a:rPr lang="en-US" sz="3200" dirty="0" smtClean="0"/>
              <a:t>h</a:t>
            </a:r>
            <a:r>
              <a:rPr lang="en-US" sz="3200" baseline="-25000" dirty="0" smtClean="0"/>
              <a:t>4</a:t>
            </a:r>
            <a:endParaRPr lang="en-US" sz="3200" dirty="0"/>
          </a:p>
        </p:txBody>
      </p:sp>
      <p:cxnSp>
        <p:nvCxnSpPr>
          <p:cNvPr id="67" name="Straight Connector 66"/>
          <p:cNvCxnSpPr/>
          <p:nvPr/>
        </p:nvCxnSpPr>
        <p:spPr>
          <a:xfrm>
            <a:off x="4932097" y="5861543"/>
            <a:ext cx="507813"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8" name="TextBox 67"/>
          <p:cNvSpPr txBox="1"/>
          <p:nvPr/>
        </p:nvSpPr>
        <p:spPr>
          <a:xfrm>
            <a:off x="4406121" y="5549617"/>
            <a:ext cx="389049" cy="584776"/>
          </a:xfrm>
          <a:prstGeom prst="rect">
            <a:avLst/>
          </a:prstGeom>
          <a:noFill/>
        </p:spPr>
        <p:txBody>
          <a:bodyPr wrap="none" rtlCol="0">
            <a:spAutoFit/>
          </a:bodyPr>
          <a:lstStyle/>
          <a:p>
            <a:r>
              <a:rPr lang="en-US" sz="3200" dirty="0" smtClean="0"/>
              <a:t>=</a:t>
            </a:r>
            <a:endParaRPr lang="en-US" sz="3200" dirty="0"/>
          </a:p>
        </p:txBody>
      </p:sp>
      <p:sp>
        <p:nvSpPr>
          <p:cNvPr id="69" name="TextBox 68"/>
          <p:cNvSpPr txBox="1"/>
          <p:nvPr/>
        </p:nvSpPr>
        <p:spPr>
          <a:xfrm rot="1158146" flipH="1">
            <a:off x="5768002" y="2743216"/>
            <a:ext cx="726781" cy="523220"/>
          </a:xfrm>
          <a:prstGeom prst="rect">
            <a:avLst/>
          </a:prstGeom>
          <a:noFill/>
        </p:spPr>
        <p:txBody>
          <a:bodyPr wrap="none" rtlCol="0">
            <a:spAutoFit/>
          </a:bodyPr>
          <a:lstStyle/>
          <a:p>
            <a:r>
              <a:rPr lang="en-US" sz="2800" dirty="0" smtClean="0">
                <a:solidFill>
                  <a:srgbClr val="FF0000"/>
                </a:solidFill>
              </a:rPr>
              <a:t>null</a:t>
            </a:r>
            <a:endParaRPr lang="en-US" sz="2800" dirty="0">
              <a:solidFill>
                <a:srgbClr val="FF0000"/>
              </a:solidFill>
            </a:endParaRPr>
          </a:p>
        </p:txBody>
      </p:sp>
      <p:sp>
        <p:nvSpPr>
          <p:cNvPr id="70" name="Content Placeholder 2"/>
          <p:cNvSpPr txBox="1">
            <a:spLocks/>
          </p:cNvSpPr>
          <p:nvPr/>
        </p:nvSpPr>
        <p:spPr>
          <a:xfrm>
            <a:off x="254185" y="1398100"/>
            <a:ext cx="8457863" cy="1153115"/>
          </a:xfrm>
          <a:prstGeom prst="rect">
            <a:avLst/>
          </a:prstGeom>
          <a:solidFill>
            <a:srgbClr val="A9403D"/>
          </a:solidFill>
          <a:ln w="9525">
            <a:solidFill>
              <a:schemeClr val="bg2"/>
            </a:solidFill>
            <a:miter lim="800000"/>
            <a:headEnd/>
            <a:tailEnd/>
          </a:ln>
          <a:effectLst>
            <a:outerShdw dist="107763" dir="2700000" algn="ctr" rotWithShape="0">
              <a:schemeClr val="bg2">
                <a:alpha val="50000"/>
              </a:schemeClr>
            </a:outerShdw>
          </a:effectLst>
          <a:scene3d>
            <a:camera prst="orthographicFront"/>
            <a:lightRig rig="threePt" dir="t"/>
          </a:scene3d>
          <a:sp3d>
            <a:bevelT w="165100" prst="coolSlant"/>
          </a:sp3d>
        </p:spPr>
        <p:txBody>
          <a:bodyPr lIns="90488" tIns="137160" rIns="90488" bIns="44450"/>
          <a:lstStyle>
            <a:defPPr>
              <a:defRPr lang="en-US"/>
            </a:defPPr>
            <a:lvl1pPr marL="231775" algn="ctr" defTabSz="457200">
              <a:defRPr sz="3000">
                <a:solidFill>
                  <a:schemeClr val="bg1"/>
                </a:solidFill>
                <a:latin typeface="Calibri" pitchFamily="34" charset="0"/>
                <a:ea typeface="Batang" pitchFamily="18" charset="-127"/>
                <a:cs typeface="Calibri" pitchFamily="34" charset="0"/>
              </a:defRPr>
            </a:lvl1pPr>
            <a:lvl2pPr defTabSz="457200">
              <a:defRPr>
                <a:solidFill>
                  <a:schemeClr val="tx1"/>
                </a:solidFill>
              </a:defRPr>
            </a:lvl2pPr>
            <a:lvl3pPr defTabSz="457200">
              <a:defRPr>
                <a:solidFill>
                  <a:schemeClr val="tx1"/>
                </a:solidFill>
              </a:defRPr>
            </a:lvl3pPr>
            <a:lvl4pPr defTabSz="457200">
              <a:defRPr>
                <a:solidFill>
                  <a:schemeClr val="tx1"/>
                </a:solidFill>
              </a:defRPr>
            </a:lvl4pPr>
            <a:lvl5pPr defTabSz="457200">
              <a:defRPr>
                <a:solidFill>
                  <a:schemeClr val="tx1"/>
                </a:solidFill>
              </a:defRPr>
            </a:lvl5pPr>
            <a:lvl6pPr defTabSz="457200">
              <a:defRPr>
                <a:solidFill>
                  <a:schemeClr val="tx1"/>
                </a:solidFill>
              </a:defRPr>
            </a:lvl6pPr>
            <a:lvl7pPr defTabSz="457200">
              <a:defRPr>
                <a:solidFill>
                  <a:schemeClr val="tx1"/>
                </a:solidFill>
              </a:defRPr>
            </a:lvl7pPr>
            <a:lvl8pPr defTabSz="457200">
              <a:defRPr>
                <a:solidFill>
                  <a:schemeClr val="tx1"/>
                </a:solidFill>
              </a:defRPr>
            </a:lvl8pPr>
            <a:lvl9pPr lvl="8" algn="ctr" defTabSz="457200">
              <a:spcBef>
                <a:spcPct val="50000"/>
              </a:spcBef>
              <a:buFont typeface="Arial" pitchFamily="34" charset="0"/>
              <a:buChar char="•"/>
              <a:defRPr sz="3200" b="0" i="0">
                <a:solidFill>
                  <a:schemeClr val="bg1"/>
                </a:solidFill>
                <a:latin typeface="Comic Sans MS" pitchFamily="66" charset="0"/>
              </a:defRPr>
            </a:lvl9pPr>
          </a:lstStyle>
          <a:p>
            <a:r>
              <a:rPr lang="en-US" dirty="0" smtClean="0"/>
              <a:t>Alignment on the uplink enables nulling on the downlink, with no extra movement</a:t>
            </a:r>
            <a:endParaRPr lang="en-US" dirty="0"/>
          </a:p>
        </p:txBody>
      </p:sp>
      <p:sp>
        <p:nvSpPr>
          <p:cNvPr id="59" name="Rectangle 58"/>
          <p:cNvSpPr/>
          <p:nvPr/>
        </p:nvSpPr>
        <p:spPr>
          <a:xfrm>
            <a:off x="3938441" y="3371851"/>
            <a:ext cx="4228636" cy="2032584"/>
          </a:xfrm>
          <a:prstGeom prst="rect">
            <a:avLst/>
          </a:prstGeom>
          <a:solidFill>
            <a:srgbClr val="FFFFFF">
              <a:alpha val="74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2" name="Straight Arrow Connector 41"/>
          <p:cNvCxnSpPr/>
          <p:nvPr/>
        </p:nvCxnSpPr>
        <p:spPr>
          <a:xfrm flipV="1">
            <a:off x="2308882" y="3552873"/>
            <a:ext cx="1451571" cy="546394"/>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p:nvPr/>
        </p:nvCxnSpPr>
        <p:spPr>
          <a:xfrm flipV="1">
            <a:off x="2461282" y="3552873"/>
            <a:ext cx="2251295" cy="698794"/>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3" name="Rectangle 2"/>
          <p:cNvSpPr/>
          <p:nvPr/>
        </p:nvSpPr>
        <p:spPr>
          <a:xfrm>
            <a:off x="3569371" y="5324843"/>
            <a:ext cx="2071508" cy="1073626"/>
          </a:xfrm>
          <a:prstGeom prst="rect">
            <a:avLst/>
          </a:prstGeom>
          <a:no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0" name="Picture 59"/>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2132449" y="4134696"/>
            <a:ext cx="233942" cy="233942"/>
          </a:xfrm>
          <a:prstGeom prst="rect">
            <a:avLst/>
          </a:prstGeom>
        </p:spPr>
      </p:pic>
      <p:pic>
        <p:nvPicPr>
          <p:cNvPr id="71" name="Picture 70"/>
          <p:cNvPicPr>
            <a:picLocks noChangeAspect="1"/>
          </p:cNvPicPr>
          <p:nvPr/>
        </p:nvPicPr>
        <p:blipFill>
          <a:blip r:embed="rId3">
            <a:extLst>
              <a:ext uri="{BEBA8EAE-BF5A-486C-A8C5-ECC9F3942E4B}">
                <a14:imgProps xmlns:a14="http://schemas.microsoft.com/office/drawing/2010/main">
                  <a14:imgLayer r:embed="rId5">
                    <a14:imgEffect>
                      <a14:backgroundRemoval t="0" b="100000" l="0" r="100000"/>
                    </a14:imgEffect>
                  </a14:imgLayer>
                </a14:imgProps>
              </a:ext>
            </a:extLst>
          </a:blip>
          <a:stretch>
            <a:fillRect/>
          </a:stretch>
        </p:blipFill>
        <p:spPr>
          <a:xfrm>
            <a:off x="6696128" y="4125602"/>
            <a:ext cx="233942" cy="233942"/>
          </a:xfrm>
          <a:prstGeom prst="rect">
            <a:avLst/>
          </a:prstGeom>
        </p:spPr>
      </p:pic>
    </p:spTree>
    <p:extLst>
      <p:ext uri="{BB962C8B-B14F-4D97-AF65-F5344CB8AC3E}">
        <p14:creationId xmlns:p14="http://schemas.microsoft.com/office/powerpoint/2010/main" val="41754823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9"/>
                                        </p:tgtEl>
                                        <p:attrNameLst>
                                          <p:attrName>style.visibility</p:attrName>
                                        </p:attrNameLst>
                                      </p:cBhvr>
                                      <p:to>
                                        <p:strVal val="visible"/>
                                      </p:to>
                                    </p:set>
                                  </p:childTnLst>
                                </p:cTn>
                              </p:par>
                              <p:par>
                                <p:cTn id="29" presetID="1" presetClass="exit" presetSubtype="0" fill="hold" grpId="1" nodeType="withEffect">
                                  <p:stCondLst>
                                    <p:cond delay="0"/>
                                  </p:stCondLst>
                                  <p:childTnLst>
                                    <p:set>
                                      <p:cBhvr>
                                        <p:cTn id="30" dur="1" fill="hold">
                                          <p:stCondLst>
                                            <p:cond delay="0"/>
                                          </p:stCondLst>
                                        </p:cTn>
                                        <p:tgtEl>
                                          <p:spTgt spid="59"/>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7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64" grpId="0"/>
      <p:bldP spid="66" grpId="0"/>
      <p:bldP spid="68" grpId="0"/>
      <p:bldP spid="69" grpId="0"/>
      <p:bldP spid="70" grpId="0" animBg="1"/>
      <p:bldP spid="59" grpId="1" animBg="1"/>
      <p:bldP spid="3"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Downlink Traffic</a:t>
            </a:r>
            <a:endParaRPr lang="en-US" sz="3600" dirty="0"/>
          </a:p>
        </p:txBody>
      </p:sp>
      <p:sp>
        <p:nvSpPr>
          <p:cNvPr id="133"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4"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35" name="Group 134"/>
          <p:cNvGrpSpPr/>
          <p:nvPr/>
        </p:nvGrpSpPr>
        <p:grpSpPr>
          <a:xfrm>
            <a:off x="2361955" y="3126343"/>
            <a:ext cx="203390" cy="333250"/>
            <a:chOff x="2152215" y="3126108"/>
            <a:chExt cx="203390" cy="333250"/>
          </a:xfrm>
        </p:grpSpPr>
        <p:cxnSp>
          <p:nvCxnSpPr>
            <p:cNvPr id="136"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37"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8" name="Rounded Rectangle 137"/>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39" name="TextBox 138"/>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140" name="Rectangle 139"/>
          <p:cNvSpPr/>
          <p:nvPr/>
        </p:nvSpPr>
        <p:spPr>
          <a:xfrm>
            <a:off x="1496263" y="473617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sp>
        <p:nvSpPr>
          <p:cNvPr id="141" name="Rectangle 140"/>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142" name="Rectangle 141"/>
          <p:cNvSpPr/>
          <p:nvPr/>
        </p:nvSpPr>
        <p:spPr>
          <a:xfrm>
            <a:off x="6481476" y="473909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143" name="133 Grupo"/>
          <p:cNvGrpSpPr/>
          <p:nvPr/>
        </p:nvGrpSpPr>
        <p:grpSpPr>
          <a:xfrm>
            <a:off x="4025350" y="3111188"/>
            <a:ext cx="203390" cy="348404"/>
            <a:chOff x="4937720" y="2721798"/>
            <a:chExt cx="220191" cy="390225"/>
          </a:xfrm>
        </p:grpSpPr>
        <p:sp>
          <p:nvSpPr>
            <p:cNvPr id="144"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5"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146" name="Straight Arrow Connector 145"/>
          <p:cNvCxnSpPr/>
          <p:nvPr/>
        </p:nvCxnSpPr>
        <p:spPr>
          <a:xfrm flipV="1">
            <a:off x="1963114" y="3660110"/>
            <a:ext cx="0" cy="527765"/>
          </a:xfrm>
          <a:prstGeom prst="straightConnector1">
            <a:avLst/>
          </a:prstGeom>
          <a:ln w="38100" cmpd="sng">
            <a:solidFill>
              <a:srgbClr val="953735"/>
            </a:solidFill>
            <a:headEnd type="arrow"/>
            <a:tailEnd type="none"/>
          </a:ln>
          <a:effectLst/>
        </p:spPr>
        <p:style>
          <a:lnRef idx="2">
            <a:schemeClr val="accent1"/>
          </a:lnRef>
          <a:fillRef idx="0">
            <a:schemeClr val="accent1"/>
          </a:fillRef>
          <a:effectRef idx="1">
            <a:schemeClr val="accent1"/>
          </a:effectRef>
          <a:fontRef idx="minor">
            <a:schemeClr val="tx1"/>
          </a:fontRef>
        </p:style>
      </p:cxnSp>
      <p:pic>
        <p:nvPicPr>
          <p:cNvPr id="147" name="Picture 146"/>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2078364" y="3586802"/>
            <a:ext cx="341753" cy="390575"/>
          </a:xfrm>
          <a:prstGeom prst="rect">
            <a:avLst/>
          </a:prstGeom>
        </p:spPr>
      </p:pic>
      <p:grpSp>
        <p:nvGrpSpPr>
          <p:cNvPr id="148" name="102 Grupo"/>
          <p:cNvGrpSpPr/>
          <p:nvPr/>
        </p:nvGrpSpPr>
        <p:grpSpPr>
          <a:xfrm>
            <a:off x="1894956" y="4432745"/>
            <a:ext cx="149977" cy="306351"/>
            <a:chOff x="2251055" y="6011612"/>
            <a:chExt cx="151905" cy="359487"/>
          </a:xfrm>
        </p:grpSpPr>
        <p:sp>
          <p:nvSpPr>
            <p:cNvPr id="149" name="Isosceles Triangle 148"/>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0" name="Straight Connector 149"/>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1" name="102 Grupo"/>
          <p:cNvGrpSpPr/>
          <p:nvPr/>
        </p:nvGrpSpPr>
        <p:grpSpPr>
          <a:xfrm>
            <a:off x="4393291" y="4432745"/>
            <a:ext cx="149977" cy="306351"/>
            <a:chOff x="2251055" y="6011612"/>
            <a:chExt cx="151905" cy="359487"/>
          </a:xfrm>
        </p:grpSpPr>
        <p:sp>
          <p:nvSpPr>
            <p:cNvPr id="152" name="Isosceles Triangle 151"/>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153" name="Straight Connector 152"/>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54" name="102 Grupo"/>
          <p:cNvGrpSpPr/>
          <p:nvPr/>
        </p:nvGrpSpPr>
        <p:grpSpPr>
          <a:xfrm>
            <a:off x="6879220" y="4435663"/>
            <a:ext cx="149977" cy="306351"/>
            <a:chOff x="2251055" y="6011612"/>
            <a:chExt cx="151905" cy="359487"/>
          </a:xfrm>
        </p:grpSpPr>
        <p:sp>
          <p:nvSpPr>
            <p:cNvPr id="155" name="Isosceles Triangle 154"/>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56" name="Straight Connector 155"/>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158" name="Straight Arrow Connector 157"/>
          <p:cNvCxnSpPr/>
          <p:nvPr/>
        </p:nvCxnSpPr>
        <p:spPr>
          <a:xfrm flipV="1">
            <a:off x="6955279" y="3644900"/>
            <a:ext cx="0" cy="527765"/>
          </a:xfrm>
          <a:prstGeom prst="straightConnector1">
            <a:avLst/>
          </a:prstGeom>
          <a:ln w="28575" cmpd="sng">
            <a:solidFill>
              <a:srgbClr val="FF6600"/>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grpSp>
        <p:nvGrpSpPr>
          <p:cNvPr id="160" name="Group 159"/>
          <p:cNvGrpSpPr/>
          <p:nvPr/>
        </p:nvGrpSpPr>
        <p:grpSpPr>
          <a:xfrm>
            <a:off x="4852127" y="3126345"/>
            <a:ext cx="203390" cy="333250"/>
            <a:chOff x="2152215" y="3126108"/>
            <a:chExt cx="203390" cy="333250"/>
          </a:xfrm>
        </p:grpSpPr>
        <p:cxnSp>
          <p:nvCxnSpPr>
            <p:cNvPr id="161"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62"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3" name="Rounded Rectangle 162"/>
          <p:cNvSpPr/>
          <p:nvPr/>
        </p:nvSpPr>
        <p:spPr>
          <a:xfrm>
            <a:off x="3787585"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64" name="TextBox 163"/>
          <p:cNvSpPr txBox="1"/>
          <p:nvPr/>
        </p:nvSpPr>
        <p:spPr>
          <a:xfrm>
            <a:off x="3787585" y="2819400"/>
            <a:ext cx="1289729" cy="369332"/>
          </a:xfrm>
          <a:prstGeom prst="rect">
            <a:avLst/>
          </a:prstGeom>
          <a:noFill/>
        </p:spPr>
        <p:txBody>
          <a:bodyPr wrap="square" rtlCol="0">
            <a:spAutoFit/>
          </a:bodyPr>
          <a:lstStyle/>
          <a:p>
            <a:pPr algn="ctr"/>
            <a:r>
              <a:rPr lang="en-US" b="1" dirty="0" smtClean="0"/>
              <a:t>AP 2</a:t>
            </a:r>
            <a:endParaRPr lang="en-US" b="1" dirty="0"/>
          </a:p>
        </p:txBody>
      </p:sp>
      <p:grpSp>
        <p:nvGrpSpPr>
          <p:cNvPr id="165" name="133 Grupo"/>
          <p:cNvGrpSpPr/>
          <p:nvPr/>
        </p:nvGrpSpPr>
        <p:grpSpPr>
          <a:xfrm>
            <a:off x="6532566" y="3111188"/>
            <a:ext cx="203390" cy="348404"/>
            <a:chOff x="4937720" y="2721798"/>
            <a:chExt cx="220191" cy="390225"/>
          </a:xfrm>
        </p:grpSpPr>
        <p:sp>
          <p:nvSpPr>
            <p:cNvPr id="166"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7"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p:nvGrpSpPr>
        <p:grpSpPr>
          <a:xfrm>
            <a:off x="7359343" y="3126345"/>
            <a:ext cx="203390" cy="333250"/>
            <a:chOff x="2152215" y="3126108"/>
            <a:chExt cx="203390" cy="333250"/>
          </a:xfrm>
        </p:grpSpPr>
        <p:cxnSp>
          <p:nvCxnSpPr>
            <p:cNvPr id="169"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70"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ounded Rectangle 170"/>
          <p:cNvSpPr/>
          <p:nvPr/>
        </p:nvSpPr>
        <p:spPr>
          <a:xfrm>
            <a:off x="6294801"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72" name="TextBox 171"/>
          <p:cNvSpPr txBox="1"/>
          <p:nvPr/>
        </p:nvSpPr>
        <p:spPr>
          <a:xfrm>
            <a:off x="6294801" y="2819400"/>
            <a:ext cx="1289729" cy="369332"/>
          </a:xfrm>
          <a:prstGeom prst="rect">
            <a:avLst/>
          </a:prstGeom>
          <a:noFill/>
        </p:spPr>
        <p:txBody>
          <a:bodyPr wrap="square" rtlCol="0">
            <a:spAutoFit/>
          </a:bodyPr>
          <a:lstStyle/>
          <a:p>
            <a:pPr algn="ctr"/>
            <a:r>
              <a:rPr lang="en-US" b="1" dirty="0" smtClean="0"/>
              <a:t>AP 3</a:t>
            </a:r>
            <a:endParaRPr lang="en-US" b="1" dirty="0"/>
          </a:p>
        </p:txBody>
      </p:sp>
      <p:cxnSp>
        <p:nvCxnSpPr>
          <p:cNvPr id="174" name="Straight Arrow Connector 173"/>
          <p:cNvCxnSpPr/>
          <p:nvPr/>
        </p:nvCxnSpPr>
        <p:spPr>
          <a:xfrm flipH="1" flipV="1">
            <a:off x="2514600" y="3660110"/>
            <a:ext cx="1917852" cy="635002"/>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75" name="Straight Arrow Connector 174"/>
          <p:cNvCxnSpPr/>
          <p:nvPr/>
        </p:nvCxnSpPr>
        <p:spPr>
          <a:xfrm flipH="1" flipV="1">
            <a:off x="2635251" y="3586802"/>
            <a:ext cx="4243969" cy="708310"/>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57" name="Straight Arrow Connector 156"/>
          <p:cNvCxnSpPr/>
          <p:nvPr/>
        </p:nvCxnSpPr>
        <p:spPr>
          <a:xfrm flipV="1">
            <a:off x="4457700" y="3657600"/>
            <a:ext cx="0" cy="527765"/>
          </a:xfrm>
          <a:prstGeom prst="straightConnector1">
            <a:avLst/>
          </a:prstGeom>
          <a:ln w="28575" cmpd="sng">
            <a:solidFill>
              <a:srgbClr val="660066"/>
            </a:solidFill>
            <a:headEnd type="arrow"/>
            <a:tailEnd type="none"/>
          </a:ln>
          <a:effectLst/>
        </p:spPr>
        <p:style>
          <a:lnRef idx="2">
            <a:schemeClr val="accent1"/>
          </a:lnRef>
          <a:fillRef idx="0">
            <a:schemeClr val="accent1"/>
          </a:fillRef>
          <a:effectRef idx="1">
            <a:schemeClr val="accent1"/>
          </a:effectRef>
          <a:fontRef idx="minor">
            <a:schemeClr val="tx1"/>
          </a:fontRef>
        </p:style>
      </p:cxnSp>
      <p:pic>
        <p:nvPicPr>
          <p:cNvPr id="46" name="Picture 45"/>
          <p:cNvPicPr>
            <a:picLocks noChangeAspect="1"/>
          </p:cNvPicPr>
          <p:nvPr/>
        </p:nvPicPr>
        <p:blipFill>
          <a:blip r:embed="rId5"/>
          <a:stretch>
            <a:fillRect/>
          </a:stretch>
        </p:blipFill>
        <p:spPr>
          <a:xfrm>
            <a:off x="3670614" y="3938723"/>
            <a:ext cx="233942" cy="233942"/>
          </a:xfrm>
          <a:prstGeom prst="rect">
            <a:avLst/>
          </a:prstGeom>
        </p:spPr>
      </p:pic>
      <p:pic>
        <p:nvPicPr>
          <p:cNvPr id="47" name="Picture 46"/>
          <p:cNvPicPr>
            <a:picLocks noChangeAspect="1"/>
          </p:cNvPicPr>
          <p:nvPr/>
        </p:nvPicPr>
        <p:blipFill>
          <a:blip r:embed="rId5"/>
          <a:stretch>
            <a:fillRect/>
          </a:stretch>
        </p:blipFill>
        <p:spPr>
          <a:xfrm>
            <a:off x="5467838" y="3937147"/>
            <a:ext cx="233942" cy="233942"/>
          </a:xfrm>
          <a:prstGeom prst="rect">
            <a:avLst/>
          </a:prstGeom>
        </p:spPr>
      </p:pic>
    </p:spTree>
    <p:extLst>
      <p:ext uri="{BB962C8B-B14F-4D97-AF65-F5344CB8AC3E}">
        <p14:creationId xmlns:p14="http://schemas.microsoft.com/office/powerpoint/2010/main" val="988044392"/>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Downlink Traffic</a:t>
            </a:r>
            <a:endParaRPr lang="en-US" sz="3600" dirty="0"/>
          </a:p>
        </p:txBody>
      </p:sp>
      <p:sp>
        <p:nvSpPr>
          <p:cNvPr id="133"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4"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35" name="Group 134"/>
          <p:cNvGrpSpPr/>
          <p:nvPr/>
        </p:nvGrpSpPr>
        <p:grpSpPr>
          <a:xfrm>
            <a:off x="2361955" y="3126343"/>
            <a:ext cx="203390" cy="333250"/>
            <a:chOff x="2152215" y="3126108"/>
            <a:chExt cx="203390" cy="333250"/>
          </a:xfrm>
        </p:grpSpPr>
        <p:cxnSp>
          <p:nvCxnSpPr>
            <p:cNvPr id="136"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37"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8" name="Rounded Rectangle 137"/>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39" name="TextBox 138"/>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140" name="Rectangle 139"/>
          <p:cNvSpPr/>
          <p:nvPr/>
        </p:nvSpPr>
        <p:spPr>
          <a:xfrm>
            <a:off x="1496263" y="473617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sp>
        <p:nvSpPr>
          <p:cNvPr id="141" name="Rectangle 140"/>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142" name="Rectangle 141"/>
          <p:cNvSpPr/>
          <p:nvPr/>
        </p:nvSpPr>
        <p:spPr>
          <a:xfrm>
            <a:off x="6481476" y="473909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143" name="133 Grupo"/>
          <p:cNvGrpSpPr/>
          <p:nvPr/>
        </p:nvGrpSpPr>
        <p:grpSpPr>
          <a:xfrm>
            <a:off x="4025350" y="3111188"/>
            <a:ext cx="203390" cy="348404"/>
            <a:chOff x="4937720" y="2721798"/>
            <a:chExt cx="220191" cy="390225"/>
          </a:xfrm>
        </p:grpSpPr>
        <p:sp>
          <p:nvSpPr>
            <p:cNvPr id="144"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5"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146" name="Straight Arrow Connector 145"/>
          <p:cNvCxnSpPr/>
          <p:nvPr/>
        </p:nvCxnSpPr>
        <p:spPr>
          <a:xfrm flipV="1">
            <a:off x="1963114" y="3660110"/>
            <a:ext cx="0" cy="527765"/>
          </a:xfrm>
          <a:prstGeom prst="straightConnector1">
            <a:avLst/>
          </a:prstGeom>
          <a:ln w="38100" cmpd="sng">
            <a:solidFill>
              <a:srgbClr val="953735"/>
            </a:solidFill>
            <a:headEnd type="arrow"/>
            <a:tailEnd type="none"/>
          </a:ln>
          <a:effectLst/>
        </p:spPr>
        <p:style>
          <a:lnRef idx="2">
            <a:schemeClr val="accent1"/>
          </a:lnRef>
          <a:fillRef idx="0">
            <a:schemeClr val="accent1"/>
          </a:fillRef>
          <a:effectRef idx="1">
            <a:schemeClr val="accent1"/>
          </a:effectRef>
          <a:fontRef idx="minor">
            <a:schemeClr val="tx1"/>
          </a:fontRef>
        </p:style>
      </p:cxnSp>
      <p:pic>
        <p:nvPicPr>
          <p:cNvPr id="147" name="Picture 146"/>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2078364" y="3586802"/>
            <a:ext cx="341753" cy="390575"/>
          </a:xfrm>
          <a:prstGeom prst="rect">
            <a:avLst/>
          </a:prstGeom>
        </p:spPr>
      </p:pic>
      <p:grpSp>
        <p:nvGrpSpPr>
          <p:cNvPr id="148" name="102 Grupo"/>
          <p:cNvGrpSpPr/>
          <p:nvPr/>
        </p:nvGrpSpPr>
        <p:grpSpPr>
          <a:xfrm>
            <a:off x="1894956" y="4432745"/>
            <a:ext cx="149977" cy="306351"/>
            <a:chOff x="2251055" y="6011612"/>
            <a:chExt cx="151905" cy="359487"/>
          </a:xfrm>
        </p:grpSpPr>
        <p:sp>
          <p:nvSpPr>
            <p:cNvPr id="149" name="Isosceles Triangle 148"/>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0" name="Straight Connector 149"/>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1" name="102 Grupo"/>
          <p:cNvGrpSpPr/>
          <p:nvPr/>
        </p:nvGrpSpPr>
        <p:grpSpPr>
          <a:xfrm>
            <a:off x="4393291" y="4432745"/>
            <a:ext cx="149977" cy="306351"/>
            <a:chOff x="2251055" y="6011612"/>
            <a:chExt cx="151905" cy="359487"/>
          </a:xfrm>
        </p:grpSpPr>
        <p:sp>
          <p:nvSpPr>
            <p:cNvPr id="152" name="Isosceles Triangle 151"/>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153" name="Straight Connector 152"/>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54" name="102 Grupo"/>
          <p:cNvGrpSpPr/>
          <p:nvPr/>
        </p:nvGrpSpPr>
        <p:grpSpPr>
          <a:xfrm>
            <a:off x="6879220" y="4435663"/>
            <a:ext cx="149977" cy="306351"/>
            <a:chOff x="2251055" y="6011612"/>
            <a:chExt cx="151905" cy="359487"/>
          </a:xfrm>
        </p:grpSpPr>
        <p:sp>
          <p:nvSpPr>
            <p:cNvPr id="155" name="Isosceles Triangle 154"/>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56" name="Straight Connector 155"/>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158" name="Straight Arrow Connector 157"/>
          <p:cNvCxnSpPr/>
          <p:nvPr/>
        </p:nvCxnSpPr>
        <p:spPr>
          <a:xfrm flipV="1">
            <a:off x="6955279" y="3644900"/>
            <a:ext cx="0" cy="527765"/>
          </a:xfrm>
          <a:prstGeom prst="straightConnector1">
            <a:avLst/>
          </a:prstGeom>
          <a:ln w="28575" cmpd="sng">
            <a:solidFill>
              <a:srgbClr val="FF6600"/>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grpSp>
        <p:nvGrpSpPr>
          <p:cNvPr id="160" name="Group 159"/>
          <p:cNvGrpSpPr/>
          <p:nvPr/>
        </p:nvGrpSpPr>
        <p:grpSpPr>
          <a:xfrm>
            <a:off x="4852127" y="3126345"/>
            <a:ext cx="203390" cy="333250"/>
            <a:chOff x="2152215" y="3126108"/>
            <a:chExt cx="203390" cy="333250"/>
          </a:xfrm>
        </p:grpSpPr>
        <p:cxnSp>
          <p:nvCxnSpPr>
            <p:cNvPr id="161"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62"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3" name="Rounded Rectangle 162"/>
          <p:cNvSpPr/>
          <p:nvPr/>
        </p:nvSpPr>
        <p:spPr>
          <a:xfrm>
            <a:off x="3787585"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64" name="TextBox 163"/>
          <p:cNvSpPr txBox="1"/>
          <p:nvPr/>
        </p:nvSpPr>
        <p:spPr>
          <a:xfrm>
            <a:off x="3787585" y="2819400"/>
            <a:ext cx="1289729" cy="369332"/>
          </a:xfrm>
          <a:prstGeom prst="rect">
            <a:avLst/>
          </a:prstGeom>
          <a:noFill/>
        </p:spPr>
        <p:txBody>
          <a:bodyPr wrap="square" rtlCol="0">
            <a:spAutoFit/>
          </a:bodyPr>
          <a:lstStyle/>
          <a:p>
            <a:pPr algn="ctr"/>
            <a:r>
              <a:rPr lang="en-US" b="1" dirty="0" smtClean="0"/>
              <a:t>AP 2</a:t>
            </a:r>
            <a:endParaRPr lang="en-US" b="1" dirty="0"/>
          </a:p>
        </p:txBody>
      </p:sp>
      <p:grpSp>
        <p:nvGrpSpPr>
          <p:cNvPr id="165" name="133 Grupo"/>
          <p:cNvGrpSpPr/>
          <p:nvPr/>
        </p:nvGrpSpPr>
        <p:grpSpPr>
          <a:xfrm>
            <a:off x="6532566" y="3111188"/>
            <a:ext cx="203390" cy="348404"/>
            <a:chOff x="4937720" y="2721798"/>
            <a:chExt cx="220191" cy="390225"/>
          </a:xfrm>
        </p:grpSpPr>
        <p:sp>
          <p:nvSpPr>
            <p:cNvPr id="166"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7"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p:nvGrpSpPr>
        <p:grpSpPr>
          <a:xfrm>
            <a:off x="7359343" y="3126345"/>
            <a:ext cx="203390" cy="333250"/>
            <a:chOff x="2152215" y="3126108"/>
            <a:chExt cx="203390" cy="333250"/>
          </a:xfrm>
        </p:grpSpPr>
        <p:cxnSp>
          <p:nvCxnSpPr>
            <p:cNvPr id="169"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70"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ounded Rectangle 170"/>
          <p:cNvSpPr/>
          <p:nvPr/>
        </p:nvSpPr>
        <p:spPr>
          <a:xfrm>
            <a:off x="6294801"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72" name="TextBox 171"/>
          <p:cNvSpPr txBox="1"/>
          <p:nvPr/>
        </p:nvSpPr>
        <p:spPr>
          <a:xfrm>
            <a:off x="6294801" y="2819400"/>
            <a:ext cx="1289729" cy="369332"/>
          </a:xfrm>
          <a:prstGeom prst="rect">
            <a:avLst/>
          </a:prstGeom>
          <a:noFill/>
        </p:spPr>
        <p:txBody>
          <a:bodyPr wrap="square" rtlCol="0">
            <a:spAutoFit/>
          </a:bodyPr>
          <a:lstStyle/>
          <a:p>
            <a:pPr algn="ctr"/>
            <a:r>
              <a:rPr lang="en-US" b="1" dirty="0" smtClean="0"/>
              <a:t>AP 3</a:t>
            </a:r>
            <a:endParaRPr lang="en-US" b="1" dirty="0"/>
          </a:p>
        </p:txBody>
      </p:sp>
      <p:cxnSp>
        <p:nvCxnSpPr>
          <p:cNvPr id="174" name="Straight Arrow Connector 173"/>
          <p:cNvCxnSpPr/>
          <p:nvPr/>
        </p:nvCxnSpPr>
        <p:spPr>
          <a:xfrm flipV="1">
            <a:off x="2133600" y="3581400"/>
            <a:ext cx="1981200" cy="609600"/>
          </a:xfrm>
          <a:prstGeom prst="straightConnector1">
            <a:avLst/>
          </a:prstGeom>
          <a:ln>
            <a:solidFill>
              <a:schemeClr val="accent2">
                <a:lumMod val="75000"/>
              </a:schemeClr>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75" name="Straight Arrow Connector 174"/>
          <p:cNvCxnSpPr/>
          <p:nvPr/>
        </p:nvCxnSpPr>
        <p:spPr>
          <a:xfrm flipH="1" flipV="1">
            <a:off x="4837553" y="3581400"/>
            <a:ext cx="1956947" cy="609600"/>
          </a:xfrm>
          <a:prstGeom prst="straightConnector1">
            <a:avLst/>
          </a:prstGeom>
          <a:ln>
            <a:solidFill>
              <a:srgbClr val="FF6600"/>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57" name="Straight Arrow Connector 156"/>
          <p:cNvCxnSpPr/>
          <p:nvPr/>
        </p:nvCxnSpPr>
        <p:spPr>
          <a:xfrm flipV="1">
            <a:off x="4457700" y="3657600"/>
            <a:ext cx="0" cy="527765"/>
          </a:xfrm>
          <a:prstGeom prst="straightConnector1">
            <a:avLst/>
          </a:prstGeom>
          <a:ln w="38100" cmpd="sng">
            <a:solidFill>
              <a:srgbClr val="660066"/>
            </a:solidFill>
            <a:headEnd type="arrow"/>
            <a:tailEnd type="none"/>
          </a:ln>
          <a:effectLst/>
        </p:spPr>
        <p:style>
          <a:lnRef idx="2">
            <a:schemeClr val="accent1"/>
          </a:lnRef>
          <a:fillRef idx="0">
            <a:schemeClr val="accent1"/>
          </a:fillRef>
          <a:effectRef idx="1">
            <a:schemeClr val="accent1"/>
          </a:effectRef>
          <a:fontRef idx="minor">
            <a:schemeClr val="tx1"/>
          </a:fontRef>
        </p:style>
      </p:cxnSp>
      <p:pic>
        <p:nvPicPr>
          <p:cNvPr id="46" name="Picture 45"/>
          <p:cNvPicPr>
            <a:picLocks noChangeAspect="1"/>
          </p:cNvPicPr>
          <p:nvPr/>
        </p:nvPicPr>
        <p:blipFill>
          <a:blip r:embed="rId5"/>
          <a:stretch>
            <a:fillRect/>
          </a:stretch>
        </p:blipFill>
        <p:spPr>
          <a:xfrm>
            <a:off x="2737164" y="3820176"/>
            <a:ext cx="233942" cy="233942"/>
          </a:xfrm>
          <a:prstGeom prst="rect">
            <a:avLst/>
          </a:prstGeom>
        </p:spPr>
      </p:pic>
      <p:pic>
        <p:nvPicPr>
          <p:cNvPr id="47" name="Picture 46"/>
          <p:cNvPicPr>
            <a:picLocks noChangeAspect="1"/>
          </p:cNvPicPr>
          <p:nvPr/>
        </p:nvPicPr>
        <p:blipFill>
          <a:blip r:embed="rId5"/>
          <a:stretch>
            <a:fillRect/>
          </a:stretch>
        </p:blipFill>
        <p:spPr>
          <a:xfrm>
            <a:off x="5765280" y="3820176"/>
            <a:ext cx="233942" cy="233942"/>
          </a:xfrm>
          <a:prstGeom prst="rect">
            <a:avLst/>
          </a:prstGeom>
        </p:spPr>
      </p:pic>
      <p:pic>
        <p:nvPicPr>
          <p:cNvPr id="48" name="Picture 47"/>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4495800" y="3581400"/>
            <a:ext cx="341753" cy="390575"/>
          </a:xfrm>
          <a:prstGeom prst="rect">
            <a:avLst/>
          </a:prstGeom>
        </p:spPr>
      </p:pic>
    </p:spTree>
    <p:extLst>
      <p:ext uri="{BB962C8B-B14F-4D97-AF65-F5344CB8AC3E}">
        <p14:creationId xmlns:p14="http://schemas.microsoft.com/office/powerpoint/2010/main" val="1386282594"/>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Downlink Traffic</a:t>
            </a:r>
            <a:endParaRPr lang="en-US" sz="3600" dirty="0"/>
          </a:p>
        </p:txBody>
      </p:sp>
      <p:sp>
        <p:nvSpPr>
          <p:cNvPr id="133"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4"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35" name="Group 134"/>
          <p:cNvGrpSpPr/>
          <p:nvPr/>
        </p:nvGrpSpPr>
        <p:grpSpPr>
          <a:xfrm>
            <a:off x="2361955" y="3126343"/>
            <a:ext cx="203390" cy="333250"/>
            <a:chOff x="2152215" y="3126108"/>
            <a:chExt cx="203390" cy="333250"/>
          </a:xfrm>
        </p:grpSpPr>
        <p:cxnSp>
          <p:nvCxnSpPr>
            <p:cNvPr id="136"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37"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8" name="Rounded Rectangle 137"/>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39" name="TextBox 138"/>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140" name="Rectangle 139"/>
          <p:cNvSpPr/>
          <p:nvPr/>
        </p:nvSpPr>
        <p:spPr>
          <a:xfrm>
            <a:off x="1496263" y="473617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sp>
        <p:nvSpPr>
          <p:cNvPr id="141" name="Rectangle 140"/>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142" name="Rectangle 141"/>
          <p:cNvSpPr/>
          <p:nvPr/>
        </p:nvSpPr>
        <p:spPr>
          <a:xfrm>
            <a:off x="6481476" y="473909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143" name="133 Grupo"/>
          <p:cNvGrpSpPr/>
          <p:nvPr/>
        </p:nvGrpSpPr>
        <p:grpSpPr>
          <a:xfrm>
            <a:off x="4025350" y="3111188"/>
            <a:ext cx="203390" cy="348404"/>
            <a:chOff x="4937720" y="2721798"/>
            <a:chExt cx="220191" cy="390225"/>
          </a:xfrm>
        </p:grpSpPr>
        <p:sp>
          <p:nvSpPr>
            <p:cNvPr id="144"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5"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146" name="Straight Arrow Connector 145"/>
          <p:cNvCxnSpPr/>
          <p:nvPr/>
        </p:nvCxnSpPr>
        <p:spPr>
          <a:xfrm flipV="1">
            <a:off x="1963114" y="3660110"/>
            <a:ext cx="0" cy="527765"/>
          </a:xfrm>
          <a:prstGeom prst="straightConnector1">
            <a:avLst/>
          </a:prstGeom>
          <a:ln w="38100" cmpd="sng">
            <a:solidFill>
              <a:srgbClr val="953735"/>
            </a:solidFill>
            <a:headEnd type="arrow"/>
            <a:tailEnd type="none"/>
          </a:ln>
          <a:effectLst/>
        </p:spPr>
        <p:style>
          <a:lnRef idx="2">
            <a:schemeClr val="accent1"/>
          </a:lnRef>
          <a:fillRef idx="0">
            <a:schemeClr val="accent1"/>
          </a:fillRef>
          <a:effectRef idx="1">
            <a:schemeClr val="accent1"/>
          </a:effectRef>
          <a:fontRef idx="minor">
            <a:schemeClr val="tx1"/>
          </a:fontRef>
        </p:style>
      </p:cxnSp>
      <p:pic>
        <p:nvPicPr>
          <p:cNvPr id="147" name="Picture 146"/>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2078364" y="3586802"/>
            <a:ext cx="341753" cy="390575"/>
          </a:xfrm>
          <a:prstGeom prst="rect">
            <a:avLst/>
          </a:prstGeom>
        </p:spPr>
      </p:pic>
      <p:grpSp>
        <p:nvGrpSpPr>
          <p:cNvPr id="148" name="102 Grupo"/>
          <p:cNvGrpSpPr/>
          <p:nvPr/>
        </p:nvGrpSpPr>
        <p:grpSpPr>
          <a:xfrm>
            <a:off x="1894956" y="4432745"/>
            <a:ext cx="149977" cy="306351"/>
            <a:chOff x="2251055" y="6011612"/>
            <a:chExt cx="151905" cy="359487"/>
          </a:xfrm>
        </p:grpSpPr>
        <p:sp>
          <p:nvSpPr>
            <p:cNvPr id="149" name="Isosceles Triangle 148"/>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0" name="Straight Connector 149"/>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1" name="102 Grupo"/>
          <p:cNvGrpSpPr/>
          <p:nvPr/>
        </p:nvGrpSpPr>
        <p:grpSpPr>
          <a:xfrm>
            <a:off x="4393291" y="4432745"/>
            <a:ext cx="149977" cy="306351"/>
            <a:chOff x="2251055" y="6011612"/>
            <a:chExt cx="151905" cy="359487"/>
          </a:xfrm>
        </p:grpSpPr>
        <p:sp>
          <p:nvSpPr>
            <p:cNvPr id="152" name="Isosceles Triangle 151"/>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153" name="Straight Connector 152"/>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54" name="102 Grupo"/>
          <p:cNvGrpSpPr/>
          <p:nvPr/>
        </p:nvGrpSpPr>
        <p:grpSpPr>
          <a:xfrm>
            <a:off x="6879220" y="4435663"/>
            <a:ext cx="149977" cy="306351"/>
            <a:chOff x="2251055" y="6011612"/>
            <a:chExt cx="151905" cy="359487"/>
          </a:xfrm>
        </p:grpSpPr>
        <p:sp>
          <p:nvSpPr>
            <p:cNvPr id="155" name="Isosceles Triangle 154"/>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56" name="Straight Connector 155"/>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158" name="Straight Arrow Connector 157"/>
          <p:cNvCxnSpPr/>
          <p:nvPr/>
        </p:nvCxnSpPr>
        <p:spPr>
          <a:xfrm flipV="1">
            <a:off x="6955279" y="3644900"/>
            <a:ext cx="0" cy="527765"/>
          </a:xfrm>
          <a:prstGeom prst="straightConnector1">
            <a:avLst/>
          </a:prstGeom>
          <a:ln w="38100" cmpd="sng">
            <a:solidFill>
              <a:srgbClr val="FF6600"/>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grpSp>
        <p:nvGrpSpPr>
          <p:cNvPr id="160" name="Group 159"/>
          <p:cNvGrpSpPr/>
          <p:nvPr/>
        </p:nvGrpSpPr>
        <p:grpSpPr>
          <a:xfrm>
            <a:off x="4852127" y="3126345"/>
            <a:ext cx="203390" cy="333250"/>
            <a:chOff x="2152215" y="3126108"/>
            <a:chExt cx="203390" cy="333250"/>
          </a:xfrm>
        </p:grpSpPr>
        <p:cxnSp>
          <p:nvCxnSpPr>
            <p:cNvPr id="161"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62"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3" name="Rounded Rectangle 162"/>
          <p:cNvSpPr/>
          <p:nvPr/>
        </p:nvSpPr>
        <p:spPr>
          <a:xfrm>
            <a:off x="3787585"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64" name="TextBox 163"/>
          <p:cNvSpPr txBox="1"/>
          <p:nvPr/>
        </p:nvSpPr>
        <p:spPr>
          <a:xfrm>
            <a:off x="3787585" y="2819400"/>
            <a:ext cx="1289729" cy="369332"/>
          </a:xfrm>
          <a:prstGeom prst="rect">
            <a:avLst/>
          </a:prstGeom>
          <a:noFill/>
        </p:spPr>
        <p:txBody>
          <a:bodyPr wrap="square" rtlCol="0">
            <a:spAutoFit/>
          </a:bodyPr>
          <a:lstStyle/>
          <a:p>
            <a:pPr algn="ctr"/>
            <a:r>
              <a:rPr lang="en-US" b="1" dirty="0" smtClean="0"/>
              <a:t>AP 2</a:t>
            </a:r>
            <a:endParaRPr lang="en-US" b="1" dirty="0"/>
          </a:p>
        </p:txBody>
      </p:sp>
      <p:grpSp>
        <p:nvGrpSpPr>
          <p:cNvPr id="165" name="133 Grupo"/>
          <p:cNvGrpSpPr/>
          <p:nvPr/>
        </p:nvGrpSpPr>
        <p:grpSpPr>
          <a:xfrm>
            <a:off x="6532566" y="3111188"/>
            <a:ext cx="203390" cy="348404"/>
            <a:chOff x="4937720" y="2721798"/>
            <a:chExt cx="220191" cy="390225"/>
          </a:xfrm>
        </p:grpSpPr>
        <p:sp>
          <p:nvSpPr>
            <p:cNvPr id="166"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7"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p:nvGrpSpPr>
        <p:grpSpPr>
          <a:xfrm>
            <a:off x="7359343" y="3126345"/>
            <a:ext cx="203390" cy="333250"/>
            <a:chOff x="2152215" y="3126108"/>
            <a:chExt cx="203390" cy="333250"/>
          </a:xfrm>
        </p:grpSpPr>
        <p:cxnSp>
          <p:nvCxnSpPr>
            <p:cNvPr id="169"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70"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ounded Rectangle 170"/>
          <p:cNvSpPr/>
          <p:nvPr/>
        </p:nvSpPr>
        <p:spPr>
          <a:xfrm>
            <a:off x="6294801"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72" name="TextBox 171"/>
          <p:cNvSpPr txBox="1"/>
          <p:nvPr/>
        </p:nvSpPr>
        <p:spPr>
          <a:xfrm>
            <a:off x="6294801" y="2819400"/>
            <a:ext cx="1289729" cy="369332"/>
          </a:xfrm>
          <a:prstGeom prst="rect">
            <a:avLst/>
          </a:prstGeom>
          <a:noFill/>
        </p:spPr>
        <p:txBody>
          <a:bodyPr wrap="square" rtlCol="0">
            <a:spAutoFit/>
          </a:bodyPr>
          <a:lstStyle/>
          <a:p>
            <a:pPr algn="ctr"/>
            <a:r>
              <a:rPr lang="en-US" b="1" dirty="0" smtClean="0"/>
              <a:t>AP 3</a:t>
            </a:r>
            <a:endParaRPr lang="en-US" b="1" dirty="0"/>
          </a:p>
        </p:txBody>
      </p:sp>
      <p:cxnSp>
        <p:nvCxnSpPr>
          <p:cNvPr id="174" name="Straight Arrow Connector 173"/>
          <p:cNvCxnSpPr/>
          <p:nvPr/>
        </p:nvCxnSpPr>
        <p:spPr>
          <a:xfrm flipV="1">
            <a:off x="4543268" y="3581400"/>
            <a:ext cx="2335952" cy="591266"/>
          </a:xfrm>
          <a:prstGeom prst="straightConnector1">
            <a:avLst/>
          </a:prstGeom>
          <a:ln>
            <a:solidFill>
              <a:srgbClr val="660066"/>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75" name="Straight Arrow Connector 174"/>
          <p:cNvCxnSpPr/>
          <p:nvPr/>
        </p:nvCxnSpPr>
        <p:spPr>
          <a:xfrm flipV="1">
            <a:off x="2241550" y="3581400"/>
            <a:ext cx="4184650" cy="591266"/>
          </a:xfrm>
          <a:prstGeom prst="straightConnector1">
            <a:avLst/>
          </a:prstGeom>
          <a:ln>
            <a:solidFill>
              <a:srgbClr val="953735"/>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57" name="Straight Arrow Connector 156"/>
          <p:cNvCxnSpPr/>
          <p:nvPr/>
        </p:nvCxnSpPr>
        <p:spPr>
          <a:xfrm flipV="1">
            <a:off x="4457700" y="3657600"/>
            <a:ext cx="0" cy="527765"/>
          </a:xfrm>
          <a:prstGeom prst="straightConnector1">
            <a:avLst/>
          </a:prstGeom>
          <a:ln w="38100" cmpd="sng">
            <a:solidFill>
              <a:srgbClr val="660066"/>
            </a:solidFill>
            <a:headEnd type="arrow"/>
            <a:tailEnd type="none"/>
          </a:ln>
          <a:effectLst/>
        </p:spPr>
        <p:style>
          <a:lnRef idx="2">
            <a:schemeClr val="accent1"/>
          </a:lnRef>
          <a:fillRef idx="0">
            <a:schemeClr val="accent1"/>
          </a:fillRef>
          <a:effectRef idx="1">
            <a:schemeClr val="accent1"/>
          </a:effectRef>
          <a:fontRef idx="minor">
            <a:schemeClr val="tx1"/>
          </a:fontRef>
        </p:style>
      </p:cxnSp>
      <p:pic>
        <p:nvPicPr>
          <p:cNvPr id="46" name="Picture 45"/>
          <p:cNvPicPr>
            <a:picLocks noChangeAspect="1"/>
          </p:cNvPicPr>
          <p:nvPr/>
        </p:nvPicPr>
        <p:blipFill>
          <a:blip r:embed="rId5"/>
          <a:stretch>
            <a:fillRect/>
          </a:stretch>
        </p:blipFill>
        <p:spPr>
          <a:xfrm>
            <a:off x="3670614" y="3820176"/>
            <a:ext cx="233942" cy="233942"/>
          </a:xfrm>
          <a:prstGeom prst="rect">
            <a:avLst/>
          </a:prstGeom>
        </p:spPr>
      </p:pic>
      <p:pic>
        <p:nvPicPr>
          <p:cNvPr id="47" name="Picture 46"/>
          <p:cNvPicPr>
            <a:picLocks noChangeAspect="1"/>
          </p:cNvPicPr>
          <p:nvPr/>
        </p:nvPicPr>
        <p:blipFill>
          <a:blip r:embed="rId5"/>
          <a:stretch>
            <a:fillRect/>
          </a:stretch>
        </p:blipFill>
        <p:spPr>
          <a:xfrm>
            <a:off x="5390630" y="3820176"/>
            <a:ext cx="233942" cy="233942"/>
          </a:xfrm>
          <a:prstGeom prst="rect">
            <a:avLst/>
          </a:prstGeom>
        </p:spPr>
      </p:pic>
      <p:pic>
        <p:nvPicPr>
          <p:cNvPr id="48" name="Picture 47"/>
          <p:cNvPicPr>
            <a:picLocks noChangeAspect="1"/>
          </p:cNvPicPr>
          <p:nvPr/>
        </p:nvPicPr>
        <p:blipFill>
          <a:blip r:embed="rId3">
            <a:extLst>
              <a:ext uri="{BEBA8EAE-BF5A-486C-A8C5-ECC9F3942E4B}">
                <a14:imgProps xmlns:a14="http://schemas.microsoft.com/office/drawing/2010/main">
                  <a14:imgLayer r:embed="rId6">
                    <a14:imgEffect>
                      <a14:backgroundRemoval t="0" b="100000" l="0" r="100000"/>
                    </a14:imgEffect>
                  </a14:imgLayer>
                </a14:imgProps>
              </a:ext>
            </a:extLst>
          </a:blip>
          <a:stretch>
            <a:fillRect/>
          </a:stretch>
        </p:blipFill>
        <p:spPr>
          <a:xfrm>
            <a:off x="4495800" y="3581400"/>
            <a:ext cx="341753" cy="390575"/>
          </a:xfrm>
          <a:prstGeom prst="rect">
            <a:avLst/>
          </a:prstGeom>
        </p:spPr>
      </p:pic>
      <p:pic>
        <p:nvPicPr>
          <p:cNvPr id="52" name="Picture 51"/>
          <p:cNvPicPr>
            <a:picLocks noChangeAspect="1"/>
          </p:cNvPicPr>
          <p:nvPr/>
        </p:nvPicPr>
        <p:blipFill>
          <a:blip r:embed="rId3">
            <a:extLst>
              <a:ext uri="{BEBA8EAE-BF5A-486C-A8C5-ECC9F3942E4B}">
                <a14:imgProps xmlns:a14="http://schemas.microsoft.com/office/drawing/2010/main">
                  <a14:imgLayer r:embed="rId7">
                    <a14:imgEffect>
                      <a14:backgroundRemoval t="0" b="100000" l="0" r="100000"/>
                    </a14:imgEffect>
                  </a14:imgLayer>
                </a14:imgProps>
              </a:ext>
            </a:extLst>
          </a:blip>
          <a:stretch>
            <a:fillRect/>
          </a:stretch>
        </p:blipFill>
        <p:spPr>
          <a:xfrm>
            <a:off x="7029197" y="3586802"/>
            <a:ext cx="341753" cy="390575"/>
          </a:xfrm>
          <a:prstGeom prst="rect">
            <a:avLst/>
          </a:prstGeom>
        </p:spPr>
      </p:pic>
    </p:spTree>
    <p:extLst>
      <p:ext uri="{BB962C8B-B14F-4D97-AF65-F5344CB8AC3E}">
        <p14:creationId xmlns:p14="http://schemas.microsoft.com/office/powerpoint/2010/main" val="1545081025"/>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Downlink Traffic</a:t>
            </a:r>
            <a:endParaRPr lang="en-US" sz="3600" dirty="0"/>
          </a:p>
        </p:txBody>
      </p:sp>
      <p:sp>
        <p:nvSpPr>
          <p:cNvPr id="133" name="Isosceles Triangle 114"/>
          <p:cNvSpPr/>
          <p:nvPr/>
        </p:nvSpPr>
        <p:spPr>
          <a:xfrm rot="10800000" flipV="1">
            <a:off x="1533156" y="336218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4" name="Straight Connector 115"/>
          <p:cNvCxnSpPr/>
          <p:nvPr/>
        </p:nvCxnSpPr>
        <p:spPr>
          <a:xfrm flipH="1">
            <a:off x="1632828" y="311118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35" name="Group 134"/>
          <p:cNvGrpSpPr/>
          <p:nvPr/>
        </p:nvGrpSpPr>
        <p:grpSpPr>
          <a:xfrm>
            <a:off x="2361955" y="3126343"/>
            <a:ext cx="203390" cy="333250"/>
            <a:chOff x="2152215" y="3126108"/>
            <a:chExt cx="203390" cy="333250"/>
          </a:xfrm>
        </p:grpSpPr>
        <p:cxnSp>
          <p:nvCxnSpPr>
            <p:cNvPr id="136"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37"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8" name="Rounded Rectangle 137"/>
          <p:cNvSpPr/>
          <p:nvPr/>
        </p:nvSpPr>
        <p:spPr>
          <a:xfrm>
            <a:off x="1295400"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39" name="TextBox 138"/>
          <p:cNvSpPr txBox="1"/>
          <p:nvPr/>
        </p:nvSpPr>
        <p:spPr>
          <a:xfrm>
            <a:off x="1295400" y="2819400"/>
            <a:ext cx="1289729" cy="369332"/>
          </a:xfrm>
          <a:prstGeom prst="rect">
            <a:avLst/>
          </a:prstGeom>
          <a:noFill/>
        </p:spPr>
        <p:txBody>
          <a:bodyPr wrap="square" rtlCol="0">
            <a:spAutoFit/>
          </a:bodyPr>
          <a:lstStyle/>
          <a:p>
            <a:pPr algn="ctr"/>
            <a:r>
              <a:rPr lang="en-US" b="1" dirty="0" smtClean="0"/>
              <a:t>AP 1</a:t>
            </a:r>
            <a:endParaRPr lang="en-US" b="1" dirty="0"/>
          </a:p>
        </p:txBody>
      </p:sp>
      <p:sp>
        <p:nvSpPr>
          <p:cNvPr id="140" name="Rectangle 139"/>
          <p:cNvSpPr/>
          <p:nvPr/>
        </p:nvSpPr>
        <p:spPr>
          <a:xfrm>
            <a:off x="1496263" y="473617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sp>
        <p:nvSpPr>
          <p:cNvPr id="141" name="Rectangle 140"/>
          <p:cNvSpPr/>
          <p:nvPr/>
        </p:nvSpPr>
        <p:spPr>
          <a:xfrm>
            <a:off x="3994598" y="473617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sp>
        <p:nvSpPr>
          <p:cNvPr id="142" name="Rectangle 141"/>
          <p:cNvSpPr/>
          <p:nvPr/>
        </p:nvSpPr>
        <p:spPr>
          <a:xfrm>
            <a:off x="6481476" y="473909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143" name="133 Grupo"/>
          <p:cNvGrpSpPr/>
          <p:nvPr/>
        </p:nvGrpSpPr>
        <p:grpSpPr>
          <a:xfrm>
            <a:off x="4025350" y="3111188"/>
            <a:ext cx="203390" cy="348404"/>
            <a:chOff x="4937720" y="2721798"/>
            <a:chExt cx="220191" cy="390225"/>
          </a:xfrm>
        </p:grpSpPr>
        <p:sp>
          <p:nvSpPr>
            <p:cNvPr id="144"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5"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146" name="Straight Arrow Connector 145"/>
          <p:cNvCxnSpPr/>
          <p:nvPr/>
        </p:nvCxnSpPr>
        <p:spPr>
          <a:xfrm flipV="1">
            <a:off x="1963114" y="3660110"/>
            <a:ext cx="0" cy="527765"/>
          </a:xfrm>
          <a:prstGeom prst="straightConnector1">
            <a:avLst/>
          </a:prstGeom>
          <a:ln w="38100" cmpd="sng">
            <a:solidFill>
              <a:srgbClr val="953735"/>
            </a:solidFill>
            <a:headEnd type="arrow"/>
            <a:tailEnd type="none"/>
          </a:ln>
          <a:effectLst/>
        </p:spPr>
        <p:style>
          <a:lnRef idx="2">
            <a:schemeClr val="accent1"/>
          </a:lnRef>
          <a:fillRef idx="0">
            <a:schemeClr val="accent1"/>
          </a:fillRef>
          <a:effectRef idx="1">
            <a:schemeClr val="accent1"/>
          </a:effectRef>
          <a:fontRef idx="minor">
            <a:schemeClr val="tx1"/>
          </a:fontRef>
        </p:style>
      </p:cxnSp>
      <p:pic>
        <p:nvPicPr>
          <p:cNvPr id="147" name="Picture 146"/>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2078364" y="3586802"/>
            <a:ext cx="341753" cy="390575"/>
          </a:xfrm>
          <a:prstGeom prst="rect">
            <a:avLst/>
          </a:prstGeom>
        </p:spPr>
      </p:pic>
      <p:grpSp>
        <p:nvGrpSpPr>
          <p:cNvPr id="148" name="102 Grupo"/>
          <p:cNvGrpSpPr/>
          <p:nvPr/>
        </p:nvGrpSpPr>
        <p:grpSpPr>
          <a:xfrm>
            <a:off x="1894956" y="4432745"/>
            <a:ext cx="149977" cy="306351"/>
            <a:chOff x="2251055" y="6011612"/>
            <a:chExt cx="151905" cy="359487"/>
          </a:xfrm>
        </p:grpSpPr>
        <p:sp>
          <p:nvSpPr>
            <p:cNvPr id="149" name="Isosceles Triangle 148"/>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0" name="Straight Connector 149"/>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51" name="102 Grupo"/>
          <p:cNvGrpSpPr/>
          <p:nvPr/>
        </p:nvGrpSpPr>
        <p:grpSpPr>
          <a:xfrm>
            <a:off x="4393291" y="4432745"/>
            <a:ext cx="149977" cy="306351"/>
            <a:chOff x="2251055" y="6011612"/>
            <a:chExt cx="151905" cy="359487"/>
          </a:xfrm>
        </p:grpSpPr>
        <p:sp>
          <p:nvSpPr>
            <p:cNvPr id="152" name="Isosceles Triangle 151"/>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153" name="Straight Connector 152"/>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54" name="102 Grupo"/>
          <p:cNvGrpSpPr/>
          <p:nvPr/>
        </p:nvGrpSpPr>
        <p:grpSpPr>
          <a:xfrm>
            <a:off x="6879220" y="4435663"/>
            <a:ext cx="149977" cy="306351"/>
            <a:chOff x="2251055" y="6011612"/>
            <a:chExt cx="151905" cy="359487"/>
          </a:xfrm>
        </p:grpSpPr>
        <p:sp>
          <p:nvSpPr>
            <p:cNvPr id="155" name="Isosceles Triangle 154"/>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56" name="Straight Connector 155"/>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158" name="Straight Arrow Connector 157"/>
          <p:cNvCxnSpPr/>
          <p:nvPr/>
        </p:nvCxnSpPr>
        <p:spPr>
          <a:xfrm flipV="1">
            <a:off x="6955279" y="3644900"/>
            <a:ext cx="0" cy="527765"/>
          </a:xfrm>
          <a:prstGeom prst="straightConnector1">
            <a:avLst/>
          </a:prstGeom>
          <a:ln w="38100" cmpd="sng">
            <a:solidFill>
              <a:srgbClr val="FF6600"/>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grpSp>
        <p:nvGrpSpPr>
          <p:cNvPr id="160" name="Group 159"/>
          <p:cNvGrpSpPr/>
          <p:nvPr/>
        </p:nvGrpSpPr>
        <p:grpSpPr>
          <a:xfrm>
            <a:off x="4852127" y="3126345"/>
            <a:ext cx="203390" cy="333250"/>
            <a:chOff x="2152215" y="3126108"/>
            <a:chExt cx="203390" cy="333250"/>
          </a:xfrm>
        </p:grpSpPr>
        <p:cxnSp>
          <p:nvCxnSpPr>
            <p:cNvPr id="161"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62"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3" name="Rounded Rectangle 162"/>
          <p:cNvSpPr/>
          <p:nvPr/>
        </p:nvSpPr>
        <p:spPr>
          <a:xfrm>
            <a:off x="3787585"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64" name="TextBox 163"/>
          <p:cNvSpPr txBox="1"/>
          <p:nvPr/>
        </p:nvSpPr>
        <p:spPr>
          <a:xfrm>
            <a:off x="3787585" y="2819400"/>
            <a:ext cx="1289729" cy="369332"/>
          </a:xfrm>
          <a:prstGeom prst="rect">
            <a:avLst/>
          </a:prstGeom>
          <a:noFill/>
        </p:spPr>
        <p:txBody>
          <a:bodyPr wrap="square" rtlCol="0">
            <a:spAutoFit/>
          </a:bodyPr>
          <a:lstStyle/>
          <a:p>
            <a:pPr algn="ctr"/>
            <a:r>
              <a:rPr lang="en-US" b="1" dirty="0" smtClean="0"/>
              <a:t>AP 2</a:t>
            </a:r>
            <a:endParaRPr lang="en-US" b="1" dirty="0"/>
          </a:p>
        </p:txBody>
      </p:sp>
      <p:grpSp>
        <p:nvGrpSpPr>
          <p:cNvPr id="165" name="133 Grupo"/>
          <p:cNvGrpSpPr/>
          <p:nvPr/>
        </p:nvGrpSpPr>
        <p:grpSpPr>
          <a:xfrm>
            <a:off x="6532566" y="3111188"/>
            <a:ext cx="203390" cy="348404"/>
            <a:chOff x="4937720" y="2721798"/>
            <a:chExt cx="220191" cy="390225"/>
          </a:xfrm>
        </p:grpSpPr>
        <p:sp>
          <p:nvSpPr>
            <p:cNvPr id="166"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7"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p:nvGrpSpPr>
        <p:grpSpPr>
          <a:xfrm>
            <a:off x="7359343" y="3126345"/>
            <a:ext cx="203390" cy="333250"/>
            <a:chOff x="2152215" y="3126108"/>
            <a:chExt cx="203390" cy="333250"/>
          </a:xfrm>
        </p:grpSpPr>
        <p:cxnSp>
          <p:nvCxnSpPr>
            <p:cNvPr id="169" name="Straight Connector 121"/>
            <p:cNvCxnSpPr/>
            <p:nvPr/>
          </p:nvCxnSpPr>
          <p:spPr>
            <a:xfrm flipH="1">
              <a:off x="2252702" y="312610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70" name="Isosceles Triangle 114"/>
            <p:cNvSpPr/>
            <p:nvPr/>
          </p:nvSpPr>
          <p:spPr>
            <a:xfrm rot="10800000" flipV="1">
              <a:off x="2152215" y="336195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ounded Rectangle 170"/>
          <p:cNvSpPr/>
          <p:nvPr/>
        </p:nvSpPr>
        <p:spPr>
          <a:xfrm>
            <a:off x="6294801" y="281940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72" name="TextBox 171"/>
          <p:cNvSpPr txBox="1"/>
          <p:nvPr/>
        </p:nvSpPr>
        <p:spPr>
          <a:xfrm>
            <a:off x="6294801" y="2819400"/>
            <a:ext cx="1289729" cy="369332"/>
          </a:xfrm>
          <a:prstGeom prst="rect">
            <a:avLst/>
          </a:prstGeom>
          <a:noFill/>
        </p:spPr>
        <p:txBody>
          <a:bodyPr wrap="square" rtlCol="0">
            <a:spAutoFit/>
          </a:bodyPr>
          <a:lstStyle/>
          <a:p>
            <a:pPr algn="ctr"/>
            <a:r>
              <a:rPr lang="en-US" b="1" dirty="0" smtClean="0"/>
              <a:t>AP 3</a:t>
            </a:r>
            <a:endParaRPr lang="en-US" b="1" dirty="0"/>
          </a:p>
        </p:txBody>
      </p:sp>
      <p:cxnSp>
        <p:nvCxnSpPr>
          <p:cNvPr id="157" name="Straight Arrow Connector 156"/>
          <p:cNvCxnSpPr/>
          <p:nvPr/>
        </p:nvCxnSpPr>
        <p:spPr>
          <a:xfrm flipV="1">
            <a:off x="4457700" y="3657600"/>
            <a:ext cx="0" cy="527765"/>
          </a:xfrm>
          <a:prstGeom prst="straightConnector1">
            <a:avLst/>
          </a:prstGeom>
          <a:ln w="38100" cmpd="sng">
            <a:solidFill>
              <a:srgbClr val="660066"/>
            </a:solidFill>
            <a:headEnd type="arrow"/>
            <a:tailEnd type="none"/>
          </a:ln>
          <a:effectLst/>
        </p:spPr>
        <p:style>
          <a:lnRef idx="2">
            <a:schemeClr val="accent1"/>
          </a:lnRef>
          <a:fillRef idx="0">
            <a:schemeClr val="accent1"/>
          </a:fillRef>
          <a:effectRef idx="1">
            <a:schemeClr val="accent1"/>
          </a:effectRef>
          <a:fontRef idx="minor">
            <a:schemeClr val="tx1"/>
          </a:fontRef>
        </p:style>
      </p:cxnSp>
      <p:pic>
        <p:nvPicPr>
          <p:cNvPr id="48" name="Picture 47"/>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Lst>
          </a:blip>
          <a:stretch>
            <a:fillRect/>
          </a:stretch>
        </p:blipFill>
        <p:spPr>
          <a:xfrm>
            <a:off x="4495800" y="3581400"/>
            <a:ext cx="341753" cy="390575"/>
          </a:xfrm>
          <a:prstGeom prst="rect">
            <a:avLst/>
          </a:prstGeom>
        </p:spPr>
      </p:pic>
      <p:pic>
        <p:nvPicPr>
          <p:cNvPr id="52" name="Picture 51"/>
          <p:cNvPicPr>
            <a:picLocks noChangeAspect="1"/>
          </p:cNvPicPr>
          <p:nvPr/>
        </p:nvPicPr>
        <p:blipFill>
          <a:blip r:embed="rId3">
            <a:extLst>
              <a:ext uri="{BEBA8EAE-BF5A-486C-A8C5-ECC9F3942E4B}">
                <a14:imgProps xmlns:a14="http://schemas.microsoft.com/office/drawing/2010/main">
                  <a14:imgLayer r:embed="rId5">
                    <a14:imgEffect>
                      <a14:backgroundRemoval t="0" b="100000" l="0" r="100000"/>
                    </a14:imgEffect>
                  </a14:imgLayer>
                </a14:imgProps>
              </a:ext>
            </a:extLst>
          </a:blip>
          <a:stretch>
            <a:fillRect/>
          </a:stretch>
        </p:blipFill>
        <p:spPr>
          <a:xfrm>
            <a:off x="7029197" y="3586802"/>
            <a:ext cx="341753" cy="390575"/>
          </a:xfrm>
          <a:prstGeom prst="rect">
            <a:avLst/>
          </a:prstGeom>
        </p:spPr>
      </p:pic>
      <p:sp>
        <p:nvSpPr>
          <p:cNvPr id="49" name="Content Placeholder 2"/>
          <p:cNvSpPr txBox="1">
            <a:spLocks/>
          </p:cNvSpPr>
          <p:nvPr/>
        </p:nvSpPr>
        <p:spPr>
          <a:xfrm>
            <a:off x="159176" y="5325852"/>
            <a:ext cx="8860327" cy="1291755"/>
          </a:xfrm>
          <a:prstGeom prst="rect">
            <a:avLst/>
          </a:prstGeom>
          <a:solidFill>
            <a:srgbClr val="A9403D"/>
          </a:solidFill>
          <a:ln w="9525">
            <a:solidFill>
              <a:schemeClr val="bg2"/>
            </a:solidFill>
            <a:miter lim="800000"/>
            <a:headEnd/>
            <a:tailEnd/>
          </a:ln>
          <a:effectLst>
            <a:outerShdw dist="107763" dir="2700000" algn="ctr" rotWithShape="0">
              <a:schemeClr val="bg2">
                <a:alpha val="50000"/>
              </a:schemeClr>
            </a:outerShdw>
          </a:effectLst>
          <a:scene3d>
            <a:camera prst="orthographicFront"/>
            <a:lightRig rig="threePt" dir="t"/>
          </a:scene3d>
          <a:sp3d>
            <a:bevelT w="165100" prst="coolSlant"/>
          </a:sp3d>
        </p:spPr>
        <p:txBody>
          <a:bodyPr lIns="90488" tIns="137160" rIns="90488" bIns="44450"/>
          <a:lstStyle>
            <a:defPPr>
              <a:defRPr lang="en-US"/>
            </a:defPPr>
            <a:lvl1pPr marL="231775" algn="ctr" defTabSz="457200">
              <a:defRPr sz="3000">
                <a:solidFill>
                  <a:schemeClr val="bg1"/>
                </a:solidFill>
                <a:latin typeface="Calibri" pitchFamily="34" charset="0"/>
                <a:ea typeface="Batang" pitchFamily="18" charset="-127"/>
                <a:cs typeface="Calibri" pitchFamily="34" charset="0"/>
              </a:defRPr>
            </a:lvl1pPr>
            <a:lvl2pPr defTabSz="457200">
              <a:defRPr>
                <a:solidFill>
                  <a:schemeClr val="tx1"/>
                </a:solidFill>
              </a:defRPr>
            </a:lvl2pPr>
            <a:lvl3pPr defTabSz="457200">
              <a:defRPr>
                <a:solidFill>
                  <a:schemeClr val="tx1"/>
                </a:solidFill>
              </a:defRPr>
            </a:lvl3pPr>
            <a:lvl4pPr defTabSz="457200">
              <a:defRPr>
                <a:solidFill>
                  <a:schemeClr val="tx1"/>
                </a:solidFill>
              </a:defRPr>
            </a:lvl4pPr>
            <a:lvl5pPr defTabSz="457200">
              <a:defRPr>
                <a:solidFill>
                  <a:schemeClr val="tx1"/>
                </a:solidFill>
              </a:defRPr>
            </a:lvl5pPr>
            <a:lvl6pPr defTabSz="457200">
              <a:defRPr>
                <a:solidFill>
                  <a:schemeClr val="tx1"/>
                </a:solidFill>
              </a:defRPr>
            </a:lvl6pPr>
            <a:lvl7pPr defTabSz="457200">
              <a:defRPr>
                <a:solidFill>
                  <a:schemeClr val="tx1"/>
                </a:solidFill>
              </a:defRPr>
            </a:lvl7pPr>
            <a:lvl8pPr defTabSz="457200">
              <a:defRPr>
                <a:solidFill>
                  <a:schemeClr val="tx1"/>
                </a:solidFill>
              </a:defRPr>
            </a:lvl8pPr>
            <a:lvl9pPr lvl="8" algn="ctr" defTabSz="457200">
              <a:spcBef>
                <a:spcPct val="50000"/>
              </a:spcBef>
              <a:buFont typeface="Arial" pitchFamily="34" charset="0"/>
              <a:buChar char="•"/>
              <a:defRPr sz="3200" b="0" i="0">
                <a:solidFill>
                  <a:schemeClr val="bg1"/>
                </a:solidFill>
                <a:latin typeface="Comic Sans MS" pitchFamily="66" charset="0"/>
              </a:defRPr>
            </a:lvl9pPr>
          </a:lstStyle>
          <a:p>
            <a:pPr marL="688975" indent="-457200" algn="l">
              <a:buFont typeface="Arial"/>
              <a:buChar char="•"/>
            </a:pPr>
            <a:r>
              <a:rPr lang="en-US" dirty="0" smtClean="0"/>
              <a:t>3 concurrent streams on the downlink</a:t>
            </a:r>
          </a:p>
          <a:p>
            <a:r>
              <a:rPr lang="en-US" dirty="0" err="1" smtClean="0">
                <a:solidFill>
                  <a:srgbClr val="FFFF00"/>
                </a:solidFill>
              </a:rPr>
              <a:t>MoMIMO</a:t>
            </a:r>
            <a:r>
              <a:rPr lang="en-US" dirty="0" smtClean="0">
                <a:solidFill>
                  <a:srgbClr val="FFFF00"/>
                </a:solidFill>
              </a:rPr>
              <a:t> provides gains to uplink &amp; downlink traffic</a:t>
            </a:r>
            <a:endParaRPr lang="en-US" dirty="0">
              <a:solidFill>
                <a:srgbClr val="FFFF00"/>
              </a:solidFill>
            </a:endParaRPr>
          </a:p>
        </p:txBody>
      </p:sp>
    </p:spTree>
    <p:extLst>
      <p:ext uri="{BB962C8B-B14F-4D97-AF65-F5344CB8AC3E}">
        <p14:creationId xmlns:p14="http://schemas.microsoft.com/office/powerpoint/2010/main" val="476526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835096"/>
            <a:ext cx="9143999" cy="1143000"/>
          </a:xfrm>
        </p:spPr>
        <p:txBody>
          <a:bodyPr vert="horz" lIns="91440" tIns="45720" rIns="91440" bIns="45720" rtlCol="0" anchor="ctr">
            <a:normAutofit/>
          </a:bodyPr>
          <a:lstStyle/>
          <a:p>
            <a:r>
              <a:rPr lang="en-US" sz="5400" dirty="0" smtClean="0"/>
              <a:t>Experimental Results</a:t>
            </a:r>
            <a:endParaRPr lang="en-US" sz="5400" dirty="0"/>
          </a:p>
        </p:txBody>
      </p:sp>
    </p:spTree>
    <p:extLst>
      <p:ext uri="{BB962C8B-B14F-4D97-AF65-F5344CB8AC3E}">
        <p14:creationId xmlns:p14="http://schemas.microsoft.com/office/powerpoint/2010/main" val="227356029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Interference Alignment</a:t>
            </a:r>
            <a:endParaRPr lang="en-US" sz="3600" dirty="0"/>
          </a:p>
        </p:txBody>
      </p:sp>
      <p:sp>
        <p:nvSpPr>
          <p:cNvPr id="57" name="TextBox 56"/>
          <p:cNvSpPr txBox="1"/>
          <p:nvPr/>
        </p:nvSpPr>
        <p:spPr>
          <a:xfrm>
            <a:off x="7337154" y="3547693"/>
            <a:ext cx="1501144" cy="461665"/>
          </a:xfrm>
          <a:prstGeom prst="rect">
            <a:avLst/>
          </a:prstGeom>
          <a:noFill/>
        </p:spPr>
        <p:txBody>
          <a:bodyPr wrap="square" rtlCol="0">
            <a:spAutoFit/>
          </a:bodyPr>
          <a:lstStyle/>
          <a:p>
            <a:r>
              <a:rPr lang="en-US" sz="2400" dirty="0" smtClean="0"/>
              <a:t>antenna 1</a:t>
            </a:r>
            <a:endParaRPr lang="en-US" sz="2400" dirty="0"/>
          </a:p>
        </p:txBody>
      </p:sp>
      <p:sp>
        <p:nvSpPr>
          <p:cNvPr id="58" name="TextBox 57"/>
          <p:cNvSpPr txBox="1"/>
          <p:nvPr/>
        </p:nvSpPr>
        <p:spPr>
          <a:xfrm>
            <a:off x="5842100" y="2501564"/>
            <a:ext cx="504766" cy="461665"/>
          </a:xfrm>
          <a:prstGeom prst="rect">
            <a:avLst/>
          </a:prstGeom>
          <a:noFill/>
        </p:spPr>
        <p:txBody>
          <a:bodyPr wrap="none" rtlCol="0">
            <a:spAutoFit/>
          </a:bodyPr>
          <a:lstStyle/>
          <a:p>
            <a:r>
              <a:rPr lang="en-US" sz="2400" dirty="0" smtClean="0"/>
              <a:t>C1 </a:t>
            </a:r>
            <a:endParaRPr lang="en-US" sz="2400" dirty="0"/>
          </a:p>
        </p:txBody>
      </p:sp>
      <p:sp>
        <p:nvSpPr>
          <p:cNvPr id="59" name="TextBox 58"/>
          <p:cNvSpPr txBox="1"/>
          <p:nvPr/>
        </p:nvSpPr>
        <p:spPr>
          <a:xfrm>
            <a:off x="6258086" y="3164927"/>
            <a:ext cx="504766" cy="461665"/>
          </a:xfrm>
          <a:prstGeom prst="rect">
            <a:avLst/>
          </a:prstGeom>
          <a:noFill/>
        </p:spPr>
        <p:txBody>
          <a:bodyPr wrap="none" rtlCol="0">
            <a:spAutoFit/>
          </a:bodyPr>
          <a:lstStyle/>
          <a:p>
            <a:r>
              <a:rPr lang="en-US" sz="2400" dirty="0" smtClean="0"/>
              <a:t>C2 </a:t>
            </a:r>
            <a:endParaRPr lang="en-US" sz="2400" dirty="0"/>
          </a:p>
        </p:txBody>
      </p:sp>
      <p:sp>
        <p:nvSpPr>
          <p:cNvPr id="76" name="TextBox 75"/>
          <p:cNvSpPr txBox="1"/>
          <p:nvPr/>
        </p:nvSpPr>
        <p:spPr>
          <a:xfrm>
            <a:off x="4697597" y="3148701"/>
            <a:ext cx="504766" cy="461665"/>
          </a:xfrm>
          <a:prstGeom prst="rect">
            <a:avLst/>
          </a:prstGeom>
          <a:noFill/>
        </p:spPr>
        <p:txBody>
          <a:bodyPr wrap="none" rtlCol="0">
            <a:spAutoFit/>
          </a:bodyPr>
          <a:lstStyle/>
          <a:p>
            <a:r>
              <a:rPr lang="en-US" sz="2400" dirty="0" smtClean="0"/>
              <a:t>C3 </a:t>
            </a:r>
            <a:endParaRPr lang="en-US" sz="2400" dirty="0"/>
          </a:p>
        </p:txBody>
      </p:sp>
      <p:grpSp>
        <p:nvGrpSpPr>
          <p:cNvPr id="77" name="Group 76"/>
          <p:cNvGrpSpPr/>
          <p:nvPr/>
        </p:nvGrpSpPr>
        <p:grpSpPr>
          <a:xfrm>
            <a:off x="4639927" y="3547693"/>
            <a:ext cx="1586423" cy="509428"/>
            <a:chOff x="3539246" y="5579621"/>
            <a:chExt cx="1586423" cy="509428"/>
          </a:xfrm>
        </p:grpSpPr>
        <p:cxnSp>
          <p:nvCxnSpPr>
            <p:cNvPr id="78" name="Straight Arrow Connector 77"/>
            <p:cNvCxnSpPr/>
            <p:nvPr/>
          </p:nvCxnSpPr>
          <p:spPr>
            <a:xfrm flipV="1">
              <a:off x="4332447" y="5579621"/>
              <a:ext cx="793222" cy="252111"/>
            </a:xfrm>
            <a:prstGeom prst="straightConnector1">
              <a:avLst/>
            </a:prstGeom>
            <a:ln>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flipV="1">
              <a:off x="3539246" y="5836938"/>
              <a:ext cx="793222" cy="252111"/>
            </a:xfrm>
            <a:prstGeom prst="straightConnector1">
              <a:avLst/>
            </a:prstGeom>
            <a:ln>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80" name="TextBox 79"/>
          <p:cNvSpPr txBox="1"/>
          <p:nvPr/>
        </p:nvSpPr>
        <p:spPr>
          <a:xfrm>
            <a:off x="3975021" y="2493040"/>
            <a:ext cx="1438549" cy="461665"/>
          </a:xfrm>
          <a:prstGeom prst="rect">
            <a:avLst/>
          </a:prstGeom>
          <a:noFill/>
        </p:spPr>
        <p:txBody>
          <a:bodyPr wrap="square" rtlCol="0">
            <a:spAutoFit/>
          </a:bodyPr>
          <a:lstStyle/>
          <a:p>
            <a:r>
              <a:rPr lang="en-US" sz="2400" dirty="0" smtClean="0"/>
              <a:t>antenna 2</a:t>
            </a:r>
            <a:endParaRPr lang="en-US" sz="2400" dirty="0"/>
          </a:p>
        </p:txBody>
      </p:sp>
      <p:cxnSp>
        <p:nvCxnSpPr>
          <p:cNvPr id="81" name="Straight Arrow Connector 80"/>
          <p:cNvCxnSpPr/>
          <p:nvPr/>
        </p:nvCxnSpPr>
        <p:spPr>
          <a:xfrm flipV="1">
            <a:off x="5419799" y="2257555"/>
            <a:ext cx="0" cy="1558362"/>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p:nvPr/>
        </p:nvCxnSpPr>
        <p:spPr>
          <a:xfrm>
            <a:off x="5412195" y="3809162"/>
            <a:ext cx="1828800"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p:nvPr/>
        </p:nvCxnSpPr>
        <p:spPr>
          <a:xfrm flipV="1">
            <a:off x="5433139" y="3001758"/>
            <a:ext cx="613576" cy="800916"/>
          </a:xfrm>
          <a:prstGeom prst="straightConnector1">
            <a:avLst/>
          </a:prstGeom>
          <a:solidFill>
            <a:schemeClr val="accent2">
              <a:lumMod val="60000"/>
              <a:lumOff val="40000"/>
            </a:schemeClr>
          </a:solidFill>
          <a:ln>
            <a:solidFill>
              <a:schemeClr val="accent2">
                <a:lumMod val="75000"/>
              </a:schemeClr>
            </a:solidFill>
            <a:headEnd type="none"/>
            <a:tailEnd type="arrow"/>
          </a:ln>
        </p:spPr>
        <p:style>
          <a:lnRef idx="2">
            <a:schemeClr val="accent1">
              <a:shade val="50000"/>
            </a:schemeClr>
          </a:lnRef>
          <a:fillRef idx="1">
            <a:schemeClr val="accent1"/>
          </a:fillRef>
          <a:effectRef idx="0">
            <a:schemeClr val="accent1"/>
          </a:effectRef>
          <a:fontRef idx="minor">
            <a:schemeClr val="lt1"/>
          </a:fontRef>
        </p:style>
      </p:cxnSp>
      <p:grpSp>
        <p:nvGrpSpPr>
          <p:cNvPr id="4" name="133 Grupo"/>
          <p:cNvGrpSpPr/>
          <p:nvPr/>
        </p:nvGrpSpPr>
        <p:grpSpPr>
          <a:xfrm>
            <a:off x="1506175" y="3625538"/>
            <a:ext cx="822449" cy="348404"/>
            <a:chOff x="4937720" y="2721798"/>
            <a:chExt cx="890389" cy="390225"/>
          </a:xfrm>
        </p:grpSpPr>
        <p:sp>
          <p:nvSpPr>
            <p:cNvPr id="5"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121"/>
            <p:cNvCxnSpPr/>
            <p:nvPr/>
          </p:nvCxnSpPr>
          <p:spPr>
            <a:xfrm flipH="1">
              <a:off x="5716706" y="2738509"/>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Isosceles Triangle 114"/>
            <p:cNvSpPr/>
            <p:nvPr/>
          </p:nvSpPr>
          <p:spPr>
            <a:xfrm rot="10800000" flipV="1">
              <a:off x="5607918" y="3002665"/>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ounded Rectangle 10"/>
          <p:cNvSpPr/>
          <p:nvPr/>
        </p:nvSpPr>
        <p:spPr>
          <a:xfrm>
            <a:off x="1268419" y="333375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2" name="TextBox 11"/>
          <p:cNvSpPr txBox="1"/>
          <p:nvPr/>
        </p:nvSpPr>
        <p:spPr>
          <a:xfrm>
            <a:off x="1268419" y="3333750"/>
            <a:ext cx="1289729" cy="369332"/>
          </a:xfrm>
          <a:prstGeom prst="rect">
            <a:avLst/>
          </a:prstGeom>
          <a:noFill/>
        </p:spPr>
        <p:txBody>
          <a:bodyPr wrap="square" rtlCol="0">
            <a:spAutoFit/>
          </a:bodyPr>
          <a:lstStyle/>
          <a:p>
            <a:pPr algn="ctr"/>
            <a:r>
              <a:rPr lang="en-US" b="1" dirty="0" smtClean="0"/>
              <a:t>AP 1</a:t>
            </a:r>
            <a:endParaRPr lang="en-US" b="1" dirty="0"/>
          </a:p>
        </p:txBody>
      </p:sp>
      <p:grpSp>
        <p:nvGrpSpPr>
          <p:cNvPr id="15" name="102 Grupo"/>
          <p:cNvGrpSpPr/>
          <p:nvPr/>
        </p:nvGrpSpPr>
        <p:grpSpPr>
          <a:xfrm>
            <a:off x="1672672" y="4928467"/>
            <a:ext cx="149977" cy="306351"/>
            <a:chOff x="2251055" y="6011612"/>
            <a:chExt cx="151905" cy="359487"/>
          </a:xfrm>
        </p:grpSpPr>
        <p:sp>
          <p:nvSpPr>
            <p:cNvPr id="16" name="Isosceles Triangle 15"/>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a:xfrm>
            <a:off x="1469282" y="525052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grpSp>
        <p:nvGrpSpPr>
          <p:cNvPr id="28" name="102 Grupo"/>
          <p:cNvGrpSpPr/>
          <p:nvPr/>
        </p:nvGrpSpPr>
        <p:grpSpPr>
          <a:xfrm>
            <a:off x="2038852" y="4928467"/>
            <a:ext cx="149977" cy="306351"/>
            <a:chOff x="2251055" y="6011612"/>
            <a:chExt cx="151905" cy="359487"/>
          </a:xfrm>
        </p:grpSpPr>
        <p:sp>
          <p:nvSpPr>
            <p:cNvPr id="29" name="Isosceles Triangle 28"/>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Arrow Connector 30"/>
          <p:cNvCxnSpPr/>
          <p:nvPr/>
        </p:nvCxnSpPr>
        <p:spPr>
          <a:xfrm>
            <a:off x="1919547" y="4084420"/>
            <a:ext cx="7823" cy="567798"/>
          </a:xfrm>
          <a:prstGeom prst="straightConnector1">
            <a:avLst/>
          </a:prstGeom>
          <a:ln>
            <a:solidFill>
              <a:srgbClr val="0000FF"/>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p:nvPr/>
        </p:nvCxnSpPr>
        <p:spPr>
          <a:xfrm flipH="1" flipV="1">
            <a:off x="2328624" y="4275941"/>
            <a:ext cx="2076845" cy="533520"/>
          </a:xfrm>
          <a:prstGeom prst="straightConnector1">
            <a:avLst/>
          </a:prstGeom>
          <a:ln>
            <a:solidFill>
              <a:srgbClr val="660066"/>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rot="851007">
            <a:off x="2585533" y="4441249"/>
            <a:ext cx="1129555" cy="393936"/>
          </a:xfrm>
          <a:prstGeom prst="rect">
            <a:avLst/>
          </a:prstGeom>
          <a:noFill/>
        </p:spPr>
        <p:txBody>
          <a:bodyPr wrap="none" rtlCol="0">
            <a:spAutoFit/>
          </a:bodyPr>
          <a:lstStyle/>
          <a:p>
            <a:r>
              <a:rPr lang="en-US" sz="2400" dirty="0" smtClean="0"/>
              <a:t>interfere</a:t>
            </a:r>
            <a:endParaRPr lang="en-US" sz="2400" dirty="0"/>
          </a:p>
        </p:txBody>
      </p:sp>
      <p:sp>
        <p:nvSpPr>
          <p:cNvPr id="87" name="TextBox 86"/>
          <p:cNvSpPr txBox="1"/>
          <p:nvPr/>
        </p:nvSpPr>
        <p:spPr>
          <a:xfrm rot="378464">
            <a:off x="4963904" y="4542368"/>
            <a:ext cx="1129555" cy="393936"/>
          </a:xfrm>
          <a:prstGeom prst="rect">
            <a:avLst/>
          </a:prstGeom>
          <a:noFill/>
        </p:spPr>
        <p:txBody>
          <a:bodyPr wrap="none" rtlCol="0">
            <a:spAutoFit/>
          </a:bodyPr>
          <a:lstStyle/>
          <a:p>
            <a:r>
              <a:rPr lang="en-US" sz="2400" dirty="0" smtClean="0"/>
              <a:t>interfere</a:t>
            </a:r>
            <a:endParaRPr lang="en-US" sz="2400" dirty="0"/>
          </a:p>
        </p:txBody>
      </p:sp>
      <p:sp>
        <p:nvSpPr>
          <p:cNvPr id="94" name="TextBox 93"/>
          <p:cNvSpPr txBox="1"/>
          <p:nvPr/>
        </p:nvSpPr>
        <p:spPr>
          <a:xfrm>
            <a:off x="900816" y="1364348"/>
            <a:ext cx="7158130" cy="584776"/>
          </a:xfrm>
          <a:prstGeom prst="rect">
            <a:avLst/>
          </a:prstGeom>
          <a:noFill/>
        </p:spPr>
        <p:txBody>
          <a:bodyPr wrap="none" rtlCol="0">
            <a:spAutoFit/>
          </a:bodyPr>
          <a:lstStyle/>
          <a:p>
            <a:r>
              <a:rPr lang="en-US" sz="3200" dirty="0" smtClean="0">
                <a:solidFill>
                  <a:srgbClr val="FF0000"/>
                </a:solidFill>
              </a:rPr>
              <a:t>2-antenna node can decode only 2 signals</a:t>
            </a:r>
          </a:p>
        </p:txBody>
      </p:sp>
      <p:grpSp>
        <p:nvGrpSpPr>
          <p:cNvPr id="91" name="Group 90"/>
          <p:cNvGrpSpPr/>
          <p:nvPr/>
        </p:nvGrpSpPr>
        <p:grpSpPr>
          <a:xfrm rot="160510">
            <a:off x="5237183" y="3292938"/>
            <a:ext cx="373510" cy="1020140"/>
            <a:chOff x="4132076" y="5340483"/>
            <a:chExt cx="373510" cy="1020140"/>
          </a:xfrm>
        </p:grpSpPr>
        <p:cxnSp>
          <p:nvCxnSpPr>
            <p:cNvPr id="93" name="Straight Arrow Connector 92"/>
            <p:cNvCxnSpPr/>
            <p:nvPr/>
          </p:nvCxnSpPr>
          <p:spPr>
            <a:xfrm flipH="1" flipV="1">
              <a:off x="4132076" y="5340483"/>
              <a:ext cx="190894" cy="511830"/>
            </a:xfrm>
            <a:prstGeom prst="straightConnector1">
              <a:avLst/>
            </a:prstGeom>
            <a:ln>
              <a:solidFill>
                <a:srgbClr val="FF66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5" name="Straight Arrow Connector 94"/>
            <p:cNvCxnSpPr/>
            <p:nvPr/>
          </p:nvCxnSpPr>
          <p:spPr>
            <a:xfrm flipH="1" flipV="1">
              <a:off x="4314692" y="5848793"/>
              <a:ext cx="190894" cy="511830"/>
            </a:xfrm>
            <a:prstGeom prst="straightConnector1">
              <a:avLst/>
            </a:prstGeom>
            <a:ln>
              <a:solidFill>
                <a:schemeClr val="bg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3" name="TextBox 2"/>
          <p:cNvSpPr txBox="1"/>
          <p:nvPr/>
        </p:nvSpPr>
        <p:spPr>
          <a:xfrm>
            <a:off x="1443537" y="3890737"/>
            <a:ext cx="301660" cy="369332"/>
          </a:xfrm>
          <a:prstGeom prst="rect">
            <a:avLst/>
          </a:prstGeom>
          <a:noFill/>
        </p:spPr>
        <p:txBody>
          <a:bodyPr wrap="none" rtlCol="0">
            <a:spAutoFit/>
          </a:bodyPr>
          <a:lstStyle/>
          <a:p>
            <a:r>
              <a:rPr lang="en-US" dirty="0" smtClean="0"/>
              <a:t>1</a:t>
            </a:r>
            <a:endParaRPr lang="en-US" dirty="0"/>
          </a:p>
        </p:txBody>
      </p:sp>
      <p:sp>
        <p:nvSpPr>
          <p:cNvPr id="7" name="TextBox 6"/>
          <p:cNvSpPr txBox="1"/>
          <p:nvPr/>
        </p:nvSpPr>
        <p:spPr>
          <a:xfrm>
            <a:off x="2073469" y="3906609"/>
            <a:ext cx="301660" cy="369332"/>
          </a:xfrm>
          <a:prstGeom prst="rect">
            <a:avLst/>
          </a:prstGeom>
          <a:noFill/>
        </p:spPr>
        <p:txBody>
          <a:bodyPr wrap="none" rtlCol="0">
            <a:spAutoFit/>
          </a:bodyPr>
          <a:lstStyle/>
          <a:p>
            <a:r>
              <a:rPr lang="en-US" dirty="0" smtClean="0"/>
              <a:t>2</a:t>
            </a:r>
            <a:endParaRPr lang="en-US" dirty="0"/>
          </a:p>
        </p:txBody>
      </p:sp>
      <p:grpSp>
        <p:nvGrpSpPr>
          <p:cNvPr id="53" name="102 Grupo"/>
          <p:cNvGrpSpPr/>
          <p:nvPr/>
        </p:nvGrpSpPr>
        <p:grpSpPr>
          <a:xfrm>
            <a:off x="4171007" y="4928467"/>
            <a:ext cx="149977" cy="306351"/>
            <a:chOff x="2251055" y="6011612"/>
            <a:chExt cx="151905" cy="359487"/>
          </a:xfrm>
        </p:grpSpPr>
        <p:sp>
          <p:nvSpPr>
            <p:cNvPr id="54" name="Isosceles Triangle 53"/>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55" name="Straight Connector 54"/>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6" name="Rectangle 55"/>
          <p:cNvSpPr/>
          <p:nvPr/>
        </p:nvSpPr>
        <p:spPr>
          <a:xfrm>
            <a:off x="3967617" y="525052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grpSp>
        <p:nvGrpSpPr>
          <p:cNvPr id="63" name="102 Grupo"/>
          <p:cNvGrpSpPr/>
          <p:nvPr/>
        </p:nvGrpSpPr>
        <p:grpSpPr>
          <a:xfrm>
            <a:off x="4537187" y="4928467"/>
            <a:ext cx="149977" cy="306351"/>
            <a:chOff x="2251055" y="6011612"/>
            <a:chExt cx="151905" cy="359487"/>
          </a:xfrm>
        </p:grpSpPr>
        <p:sp>
          <p:nvSpPr>
            <p:cNvPr id="65" name="Isosceles Triangle 64"/>
            <p:cNvSpPr/>
            <p:nvPr/>
          </p:nvSpPr>
          <p:spPr>
            <a:xfrm flipV="1">
              <a:off x="2251055" y="6011612"/>
              <a:ext cx="151905" cy="98041"/>
            </a:xfrm>
            <a:prstGeom prst="triangle">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69" name="Straight Connector 68"/>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70" name="102 Grupo"/>
          <p:cNvGrpSpPr/>
          <p:nvPr/>
        </p:nvGrpSpPr>
        <p:grpSpPr>
          <a:xfrm>
            <a:off x="6797585" y="4931385"/>
            <a:ext cx="149977" cy="306351"/>
            <a:chOff x="2251055" y="6011612"/>
            <a:chExt cx="151905" cy="359487"/>
          </a:xfrm>
        </p:grpSpPr>
        <p:sp>
          <p:nvSpPr>
            <p:cNvPr id="71" name="Isosceles Triangle 70"/>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72" name="Straight Connector 71"/>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sp>
        <p:nvSpPr>
          <p:cNvPr id="73" name="Rectangle 72"/>
          <p:cNvSpPr/>
          <p:nvPr/>
        </p:nvSpPr>
        <p:spPr>
          <a:xfrm>
            <a:off x="6594195" y="525344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74" name="102 Grupo"/>
          <p:cNvGrpSpPr/>
          <p:nvPr/>
        </p:nvGrpSpPr>
        <p:grpSpPr>
          <a:xfrm>
            <a:off x="7163765" y="4931385"/>
            <a:ext cx="149977" cy="306351"/>
            <a:chOff x="2251055" y="6011612"/>
            <a:chExt cx="151905" cy="359487"/>
          </a:xfrm>
        </p:grpSpPr>
        <p:sp>
          <p:nvSpPr>
            <p:cNvPr id="75" name="Isosceles Triangle 74"/>
            <p:cNvSpPr/>
            <p:nvPr/>
          </p:nvSpPr>
          <p:spPr>
            <a:xfrm flipV="1">
              <a:off x="2251055" y="6011612"/>
              <a:ext cx="151905" cy="98041"/>
            </a:xfrm>
            <a:prstGeom prst="triangle">
              <a:avLst/>
            </a:prstGeom>
            <a:solidFill>
              <a:schemeClr val="accent6">
                <a:lumMod val="50000"/>
              </a:schemeClr>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84" name="Straight Connector 83"/>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85" name="Straight Arrow Connector 84"/>
          <p:cNvCxnSpPr/>
          <p:nvPr/>
        </p:nvCxnSpPr>
        <p:spPr>
          <a:xfrm flipH="1" flipV="1">
            <a:off x="2635250" y="4174460"/>
            <a:ext cx="4442535" cy="635002"/>
          </a:xfrm>
          <a:prstGeom prst="straightConnector1">
            <a:avLst/>
          </a:prstGeom>
          <a:ln>
            <a:solidFill>
              <a:srgbClr val="FF6600"/>
            </a:solidFill>
            <a:prstDash val="dash"/>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1096926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3"/>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0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7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7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4"/>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8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9"/>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91"/>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76"/>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7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8" grpId="0"/>
      <p:bldP spid="59" grpId="0"/>
      <p:bldP spid="76" grpId="0"/>
      <p:bldP spid="80" grpId="0"/>
      <p:bldP spid="11" grpId="0" animBg="1"/>
      <p:bldP spid="12" grpId="0"/>
      <p:bldP spid="18" grpId="0" animBg="1"/>
      <p:bldP spid="32" grpId="0"/>
      <p:bldP spid="87" grpId="0"/>
      <p:bldP spid="94" grpId="0"/>
      <p:bldP spid="3" grpId="0"/>
      <p:bldP spid="7" grpId="0"/>
      <p:bldP spid="56" grpId="0" animBg="1"/>
      <p:bldP spid="73"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MoMIMO</a:t>
            </a:r>
            <a:r>
              <a:rPr lang="en-US" dirty="0" smtClean="0"/>
              <a:t> Implementation</a:t>
            </a:r>
            <a:endParaRPr lang="en-US" dirty="0"/>
          </a:p>
        </p:txBody>
      </p:sp>
      <p:sp>
        <p:nvSpPr>
          <p:cNvPr id="3" name="Content Placeholder 2"/>
          <p:cNvSpPr>
            <a:spLocks noGrp="1"/>
          </p:cNvSpPr>
          <p:nvPr>
            <p:ph idx="1"/>
          </p:nvPr>
        </p:nvSpPr>
        <p:spPr>
          <a:xfrm>
            <a:off x="457199" y="1854981"/>
            <a:ext cx="8686801" cy="4271182"/>
          </a:xfrm>
        </p:spPr>
        <p:txBody>
          <a:bodyPr>
            <a:normAutofit/>
          </a:bodyPr>
          <a:lstStyle/>
          <a:p>
            <a:r>
              <a:rPr lang="en-US" dirty="0" smtClean="0"/>
              <a:t>Implemented on USRP N210</a:t>
            </a:r>
          </a:p>
          <a:p>
            <a:endParaRPr lang="en-US" dirty="0"/>
          </a:p>
          <a:p>
            <a:r>
              <a:rPr lang="en-US" dirty="0" smtClean="0"/>
              <a:t>Mounted antenna on Roomba to emulate sliding antennas</a:t>
            </a:r>
          </a:p>
          <a:p>
            <a:endParaRPr lang="en-US" dirty="0"/>
          </a:p>
          <a:p>
            <a:r>
              <a:rPr lang="en-US" dirty="0" smtClean="0"/>
              <a:t>Compare </a:t>
            </a:r>
            <a:r>
              <a:rPr lang="en-US" dirty="0" err="1" smtClean="0"/>
              <a:t>MoMIMO</a:t>
            </a:r>
            <a:r>
              <a:rPr lang="en-US" dirty="0" smtClean="0"/>
              <a:t> with 802.11n, n+</a:t>
            </a:r>
          </a:p>
        </p:txBody>
      </p:sp>
    </p:spTree>
    <p:extLst>
      <p:ext uri="{BB962C8B-B14F-4D97-AF65-F5344CB8AC3E}">
        <p14:creationId xmlns:p14="http://schemas.microsoft.com/office/powerpoint/2010/main" val="167344071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Testbed</a:t>
            </a:r>
            <a:endParaRPr lang="en-US" dirty="0"/>
          </a:p>
        </p:txBody>
      </p:sp>
      <p:sp>
        <p:nvSpPr>
          <p:cNvPr id="3" name="Content Placeholder 2"/>
          <p:cNvSpPr>
            <a:spLocks noGrp="1"/>
          </p:cNvSpPr>
          <p:nvPr>
            <p:ph idx="1"/>
          </p:nvPr>
        </p:nvSpPr>
        <p:spPr>
          <a:xfrm>
            <a:off x="237065" y="1417638"/>
            <a:ext cx="8686801" cy="4271182"/>
          </a:xfrm>
        </p:spPr>
        <p:txBody>
          <a:bodyPr>
            <a:normAutofit/>
          </a:bodyPr>
          <a:lstStyle/>
          <a:p>
            <a:pPr marL="0" indent="0" algn="ctr">
              <a:buNone/>
            </a:pPr>
            <a:r>
              <a:rPr lang="en-US" dirty="0" smtClean="0"/>
              <a:t>Randomly assign nodes to red locations</a:t>
            </a:r>
          </a:p>
        </p:txBody>
      </p:sp>
      <p:pic>
        <p:nvPicPr>
          <p:cNvPr id="4" name="Picture 3" descr="testbed3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065" y="2816503"/>
            <a:ext cx="4583101" cy="2872317"/>
          </a:xfrm>
          <a:prstGeom prst="rect">
            <a:avLst/>
          </a:prstGeom>
        </p:spPr>
      </p:pic>
      <p:pic>
        <p:nvPicPr>
          <p:cNvPr id="5" name="Picture 4" descr="testbed56.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96933" y="2566686"/>
            <a:ext cx="3699933" cy="3512379"/>
          </a:xfrm>
          <a:prstGeom prst="rect">
            <a:avLst/>
          </a:prstGeom>
        </p:spPr>
      </p:pic>
      <p:sp>
        <p:nvSpPr>
          <p:cNvPr id="6" name="TextBox 5"/>
          <p:cNvSpPr txBox="1"/>
          <p:nvPr/>
        </p:nvSpPr>
        <p:spPr>
          <a:xfrm>
            <a:off x="6019800" y="2159001"/>
            <a:ext cx="1888157" cy="523220"/>
          </a:xfrm>
          <a:prstGeom prst="rect">
            <a:avLst/>
          </a:prstGeom>
          <a:noFill/>
        </p:spPr>
        <p:txBody>
          <a:bodyPr wrap="none" rtlCol="0">
            <a:spAutoFit/>
          </a:bodyPr>
          <a:lstStyle/>
          <a:p>
            <a:r>
              <a:rPr lang="en-US" sz="2800" b="1" dirty="0" smtClean="0"/>
              <a:t>Class Room</a:t>
            </a:r>
            <a:endParaRPr lang="en-US" sz="2800" b="1" dirty="0"/>
          </a:p>
        </p:txBody>
      </p:sp>
      <p:sp>
        <p:nvSpPr>
          <p:cNvPr id="7" name="TextBox 6"/>
          <p:cNvSpPr txBox="1"/>
          <p:nvPr/>
        </p:nvSpPr>
        <p:spPr>
          <a:xfrm>
            <a:off x="1507066" y="2199293"/>
            <a:ext cx="2011588" cy="523220"/>
          </a:xfrm>
          <a:prstGeom prst="rect">
            <a:avLst/>
          </a:prstGeom>
          <a:noFill/>
        </p:spPr>
        <p:txBody>
          <a:bodyPr wrap="none" rtlCol="0">
            <a:spAutoFit/>
          </a:bodyPr>
          <a:lstStyle/>
          <a:p>
            <a:r>
              <a:rPr lang="en-US" sz="2800" b="1" dirty="0" smtClean="0"/>
              <a:t>Office Space</a:t>
            </a:r>
            <a:endParaRPr lang="en-US" sz="2800" b="1" dirty="0"/>
          </a:p>
        </p:txBody>
      </p:sp>
    </p:spTree>
    <p:extLst>
      <p:ext uri="{BB962C8B-B14F-4D97-AF65-F5344CB8AC3E}">
        <p14:creationId xmlns:p14="http://schemas.microsoft.com/office/powerpoint/2010/main" val="1844345536"/>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Can Alignment Reduce Interference?</a:t>
            </a:r>
            <a:endParaRPr lang="en-US" dirty="0"/>
          </a:p>
        </p:txBody>
      </p:sp>
      <p:grpSp>
        <p:nvGrpSpPr>
          <p:cNvPr id="72" name="Group 72"/>
          <p:cNvGrpSpPr>
            <a:grpSpLocks noChangeAspect="1"/>
          </p:cNvGrpSpPr>
          <p:nvPr/>
        </p:nvGrpSpPr>
        <p:grpSpPr bwMode="auto">
          <a:xfrm rot="5400000">
            <a:off x="2039637" y="909395"/>
            <a:ext cx="4436876" cy="6586691"/>
            <a:chOff x="633" y="1557"/>
            <a:chExt cx="4377" cy="2448"/>
          </a:xfrm>
        </p:grpSpPr>
        <p:sp>
          <p:nvSpPr>
            <p:cNvPr id="73" name="AutoShape 71"/>
            <p:cNvSpPr>
              <a:spLocks noChangeAspect="1" noChangeArrowheads="1" noTextEdit="1"/>
            </p:cNvSpPr>
            <p:nvPr/>
          </p:nvSpPr>
          <p:spPr bwMode="auto">
            <a:xfrm>
              <a:off x="633" y="1557"/>
              <a:ext cx="4377" cy="2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3"/>
            <p:cNvSpPr>
              <a:spLocks/>
            </p:cNvSpPr>
            <p:nvPr/>
          </p:nvSpPr>
          <p:spPr bwMode="auto">
            <a:xfrm>
              <a:off x="4180"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 name="Freeform 74"/>
            <p:cNvSpPr>
              <a:spLocks noEditPoints="1"/>
            </p:cNvSpPr>
            <p:nvPr/>
          </p:nvSpPr>
          <p:spPr bwMode="auto">
            <a:xfrm>
              <a:off x="4044" y="3661"/>
              <a:ext cx="265" cy="53"/>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5 h 309"/>
                <a:gd name="T14" fmla="*/ 0 w 487"/>
                <a:gd name="T15" fmla="*/ 154 h 309"/>
                <a:gd name="T16" fmla="*/ 52 w 487"/>
                <a:gd name="T17" fmla="*/ 154 h 309"/>
                <a:gd name="T18" fmla="*/ 52 w 487"/>
                <a:gd name="T19" fmla="*/ 154 h 309"/>
                <a:gd name="T20" fmla="*/ 242 w 487"/>
                <a:gd name="T21" fmla="*/ 59 h 309"/>
                <a:gd name="T22" fmla="*/ 439 w 487"/>
                <a:gd name="T23" fmla="*/ 155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3"/>
                    <a:pt x="156" y="309"/>
                    <a:pt x="244" y="309"/>
                  </a:cubicBezTo>
                  <a:cubicBezTo>
                    <a:pt x="403" y="309"/>
                    <a:pt x="487" y="255"/>
                    <a:pt x="487" y="154"/>
                  </a:cubicBezTo>
                  <a:cubicBezTo>
                    <a:pt x="487" y="54"/>
                    <a:pt x="403" y="0"/>
                    <a:pt x="248" y="0"/>
                  </a:cubicBezTo>
                  <a:cubicBezTo>
                    <a:pt x="156" y="0"/>
                    <a:pt x="94" y="14"/>
                    <a:pt x="52" y="45"/>
                  </a:cubicBezTo>
                  <a:cubicBezTo>
                    <a:pt x="19" y="70"/>
                    <a:pt x="0" y="109"/>
                    <a:pt x="0" y="154"/>
                  </a:cubicBezTo>
                  <a:close/>
                  <a:moveTo>
                    <a:pt x="52" y="154"/>
                  </a:moveTo>
                  <a:lnTo>
                    <a:pt x="52" y="154"/>
                  </a:lnTo>
                  <a:cubicBezTo>
                    <a:pt x="52" y="91"/>
                    <a:pt x="116" y="59"/>
                    <a:pt x="242" y="59"/>
                  </a:cubicBezTo>
                  <a:cubicBezTo>
                    <a:pt x="376" y="59"/>
                    <a:pt x="439" y="90"/>
                    <a:pt x="439" y="155"/>
                  </a:cubicBezTo>
                  <a:cubicBezTo>
                    <a:pt x="439" y="217"/>
                    <a:pt x="374" y="249"/>
                    <a:pt x="244"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75"/>
            <p:cNvSpPr>
              <a:spLocks/>
            </p:cNvSpPr>
            <p:nvPr/>
          </p:nvSpPr>
          <p:spPr bwMode="auto">
            <a:xfrm>
              <a:off x="3531"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Freeform 76"/>
            <p:cNvSpPr>
              <a:spLocks noEditPoints="1"/>
            </p:cNvSpPr>
            <p:nvPr/>
          </p:nvSpPr>
          <p:spPr bwMode="auto">
            <a:xfrm>
              <a:off x="3395" y="3756"/>
              <a:ext cx="266" cy="52"/>
            </a:xfrm>
            <a:custGeom>
              <a:avLst/>
              <a:gdLst>
                <a:gd name="T0" fmla="*/ 0 w 488"/>
                <a:gd name="T1" fmla="*/ 154 h 309"/>
                <a:gd name="T2" fmla="*/ 0 w 488"/>
                <a:gd name="T3" fmla="*/ 154 h 309"/>
                <a:gd name="T4" fmla="*/ 52 w 488"/>
                <a:gd name="T5" fmla="*/ 263 h 309"/>
                <a:gd name="T6" fmla="*/ 244 w 488"/>
                <a:gd name="T7" fmla="*/ 309 h 309"/>
                <a:gd name="T8" fmla="*/ 488 w 488"/>
                <a:gd name="T9" fmla="*/ 154 h 309"/>
                <a:gd name="T10" fmla="*/ 248 w 488"/>
                <a:gd name="T11" fmla="*/ 0 h 309"/>
                <a:gd name="T12" fmla="*/ 52 w 488"/>
                <a:gd name="T13" fmla="*/ 45 h 309"/>
                <a:gd name="T14" fmla="*/ 0 w 488"/>
                <a:gd name="T15" fmla="*/ 154 h 309"/>
                <a:gd name="T16" fmla="*/ 52 w 488"/>
                <a:gd name="T17" fmla="*/ 154 h 309"/>
                <a:gd name="T18" fmla="*/ 52 w 488"/>
                <a:gd name="T19" fmla="*/ 154 h 309"/>
                <a:gd name="T20" fmla="*/ 243 w 488"/>
                <a:gd name="T21" fmla="*/ 59 h 309"/>
                <a:gd name="T22" fmla="*/ 439 w 488"/>
                <a:gd name="T23" fmla="*/ 155 h 309"/>
                <a:gd name="T24" fmla="*/ 245 w 488"/>
                <a:gd name="T25" fmla="*/ 249 h 309"/>
                <a:gd name="T26" fmla="*/ 52 w 488"/>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8" h="309">
                  <a:moveTo>
                    <a:pt x="0" y="154"/>
                  </a:moveTo>
                  <a:lnTo>
                    <a:pt x="0" y="154"/>
                  </a:lnTo>
                  <a:cubicBezTo>
                    <a:pt x="0" y="198"/>
                    <a:pt x="20" y="238"/>
                    <a:pt x="52" y="263"/>
                  </a:cubicBezTo>
                  <a:cubicBezTo>
                    <a:pt x="93" y="293"/>
                    <a:pt x="157" y="309"/>
                    <a:pt x="244" y="309"/>
                  </a:cubicBezTo>
                  <a:cubicBezTo>
                    <a:pt x="403" y="309"/>
                    <a:pt x="488" y="255"/>
                    <a:pt x="488" y="154"/>
                  </a:cubicBezTo>
                  <a:cubicBezTo>
                    <a:pt x="488" y="54"/>
                    <a:pt x="403" y="0"/>
                    <a:pt x="248" y="0"/>
                  </a:cubicBezTo>
                  <a:cubicBezTo>
                    <a:pt x="156" y="0"/>
                    <a:pt x="95" y="14"/>
                    <a:pt x="52" y="45"/>
                  </a:cubicBezTo>
                  <a:cubicBezTo>
                    <a:pt x="19" y="70"/>
                    <a:pt x="0" y="109"/>
                    <a:pt x="0" y="154"/>
                  </a:cubicBezTo>
                  <a:close/>
                  <a:moveTo>
                    <a:pt x="52" y="154"/>
                  </a:moveTo>
                  <a:lnTo>
                    <a:pt x="52" y="154"/>
                  </a:lnTo>
                  <a:cubicBezTo>
                    <a:pt x="52" y="91"/>
                    <a:pt x="116" y="59"/>
                    <a:pt x="243" y="59"/>
                  </a:cubicBezTo>
                  <a:cubicBezTo>
                    <a:pt x="377" y="59"/>
                    <a:pt x="439" y="90"/>
                    <a:pt x="439" y="155"/>
                  </a:cubicBezTo>
                  <a:cubicBezTo>
                    <a:pt x="439" y="217"/>
                    <a:pt x="374" y="249"/>
                    <a:pt x="245"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77"/>
            <p:cNvSpPr>
              <a:spLocks/>
            </p:cNvSpPr>
            <p:nvPr/>
          </p:nvSpPr>
          <p:spPr bwMode="auto">
            <a:xfrm>
              <a:off x="3615" y="3728"/>
              <a:ext cx="37" cy="12"/>
            </a:xfrm>
            <a:custGeom>
              <a:avLst/>
              <a:gdLst>
                <a:gd name="T0" fmla="*/ 0 w 69"/>
                <a:gd name="T1" fmla="*/ 0 h 70"/>
                <a:gd name="T2" fmla="*/ 0 w 69"/>
                <a:gd name="T3" fmla="*/ 0 h 70"/>
                <a:gd name="T4" fmla="*/ 0 w 69"/>
                <a:gd name="T5" fmla="*/ 70 h 70"/>
                <a:gd name="T6" fmla="*/ 69 w 69"/>
                <a:gd name="T7" fmla="*/ 70 h 70"/>
                <a:gd name="T8" fmla="*/ 69 w 69"/>
                <a:gd name="T9" fmla="*/ 0 h 70"/>
                <a:gd name="T10" fmla="*/ 0 w 69"/>
                <a:gd name="T11" fmla="*/ 0 h 70"/>
              </a:gdLst>
              <a:ahLst/>
              <a:cxnLst>
                <a:cxn ang="0">
                  <a:pos x="T0" y="T1"/>
                </a:cxn>
                <a:cxn ang="0">
                  <a:pos x="T2" y="T3"/>
                </a:cxn>
                <a:cxn ang="0">
                  <a:pos x="T4" y="T5"/>
                </a:cxn>
                <a:cxn ang="0">
                  <a:pos x="T6" y="T7"/>
                </a:cxn>
                <a:cxn ang="0">
                  <a:pos x="T8" y="T9"/>
                </a:cxn>
                <a:cxn ang="0">
                  <a:pos x="T10" y="T11"/>
                </a:cxn>
              </a:cxnLst>
              <a:rect l="0" t="0" r="r" b="b"/>
              <a:pathLst>
                <a:path w="69" h="70">
                  <a:moveTo>
                    <a:pt x="0" y="0"/>
                  </a:moveTo>
                  <a:lnTo>
                    <a:pt x="0" y="0"/>
                  </a:lnTo>
                  <a:lnTo>
                    <a:pt x="0" y="70"/>
                  </a:lnTo>
                  <a:lnTo>
                    <a:pt x="69" y="70"/>
                  </a:lnTo>
                  <a:lnTo>
                    <a:pt x="6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78"/>
            <p:cNvSpPr>
              <a:spLocks/>
            </p:cNvSpPr>
            <p:nvPr/>
          </p:nvSpPr>
          <p:spPr bwMode="auto">
            <a:xfrm>
              <a:off x="3395" y="3661"/>
              <a:ext cx="257" cy="54"/>
            </a:xfrm>
            <a:custGeom>
              <a:avLst/>
              <a:gdLst>
                <a:gd name="T0" fmla="*/ 414 w 472"/>
                <a:gd name="T1" fmla="*/ 3 h 318"/>
                <a:gd name="T2" fmla="*/ 414 w 472"/>
                <a:gd name="T3" fmla="*/ 3 h 318"/>
                <a:gd name="T4" fmla="*/ 414 w 472"/>
                <a:gd name="T5" fmla="*/ 252 h 318"/>
                <a:gd name="T6" fmla="*/ 317 w 472"/>
                <a:gd name="T7" fmla="*/ 166 h 318"/>
                <a:gd name="T8" fmla="*/ 281 w 472"/>
                <a:gd name="T9" fmla="*/ 100 h 318"/>
                <a:gd name="T10" fmla="*/ 139 w 472"/>
                <a:gd name="T11" fmla="*/ 0 h 318"/>
                <a:gd name="T12" fmla="*/ 38 w 472"/>
                <a:gd name="T13" fmla="*/ 44 h 318"/>
                <a:gd name="T14" fmla="*/ 0 w 472"/>
                <a:gd name="T15" fmla="*/ 151 h 318"/>
                <a:gd name="T16" fmla="*/ 62 w 472"/>
                <a:gd name="T17" fmla="*/ 282 h 318"/>
                <a:gd name="T18" fmla="*/ 164 w 472"/>
                <a:gd name="T19" fmla="*/ 307 h 318"/>
                <a:gd name="T20" fmla="*/ 164 w 472"/>
                <a:gd name="T21" fmla="*/ 248 h 318"/>
                <a:gd name="T22" fmla="*/ 97 w 472"/>
                <a:gd name="T23" fmla="*/ 234 h 318"/>
                <a:gd name="T24" fmla="*/ 52 w 472"/>
                <a:gd name="T25" fmla="*/ 153 h 318"/>
                <a:gd name="T26" fmla="*/ 140 w 472"/>
                <a:gd name="T27" fmla="*/ 60 h 318"/>
                <a:gd name="T28" fmla="*/ 233 w 472"/>
                <a:gd name="T29" fmla="*/ 124 h 318"/>
                <a:gd name="T30" fmla="*/ 268 w 472"/>
                <a:gd name="T31" fmla="*/ 185 h 318"/>
                <a:gd name="T32" fmla="*/ 472 w 472"/>
                <a:gd name="T33" fmla="*/ 318 h 318"/>
                <a:gd name="T34" fmla="*/ 472 w 472"/>
                <a:gd name="T35" fmla="*/ 3 h 318"/>
                <a:gd name="T36" fmla="*/ 414 w 472"/>
                <a:gd name="T37" fmla="*/ 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2" h="318">
                  <a:moveTo>
                    <a:pt x="414" y="3"/>
                  </a:moveTo>
                  <a:lnTo>
                    <a:pt x="414" y="3"/>
                  </a:lnTo>
                  <a:lnTo>
                    <a:pt x="414" y="252"/>
                  </a:lnTo>
                  <a:cubicBezTo>
                    <a:pt x="376" y="246"/>
                    <a:pt x="351" y="224"/>
                    <a:pt x="317" y="166"/>
                  </a:cubicBezTo>
                  <a:lnTo>
                    <a:pt x="281" y="100"/>
                  </a:lnTo>
                  <a:cubicBezTo>
                    <a:pt x="245" y="34"/>
                    <a:pt x="197" y="0"/>
                    <a:pt x="139" y="0"/>
                  </a:cubicBezTo>
                  <a:cubicBezTo>
                    <a:pt x="99" y="0"/>
                    <a:pt x="63" y="16"/>
                    <a:pt x="38" y="44"/>
                  </a:cubicBezTo>
                  <a:cubicBezTo>
                    <a:pt x="12" y="72"/>
                    <a:pt x="0" y="106"/>
                    <a:pt x="0" y="151"/>
                  </a:cubicBezTo>
                  <a:cubicBezTo>
                    <a:pt x="0" y="211"/>
                    <a:pt x="22" y="256"/>
                    <a:pt x="62" y="282"/>
                  </a:cubicBezTo>
                  <a:cubicBezTo>
                    <a:pt x="87" y="298"/>
                    <a:pt x="116" y="306"/>
                    <a:pt x="164" y="307"/>
                  </a:cubicBezTo>
                  <a:lnTo>
                    <a:pt x="164" y="248"/>
                  </a:lnTo>
                  <a:cubicBezTo>
                    <a:pt x="132" y="246"/>
                    <a:pt x="113" y="242"/>
                    <a:pt x="97" y="234"/>
                  </a:cubicBezTo>
                  <a:cubicBezTo>
                    <a:pt x="69" y="219"/>
                    <a:pt x="52" y="188"/>
                    <a:pt x="52" y="153"/>
                  </a:cubicBezTo>
                  <a:cubicBezTo>
                    <a:pt x="52" y="100"/>
                    <a:pt x="89" y="60"/>
                    <a:pt x="140" y="60"/>
                  </a:cubicBezTo>
                  <a:cubicBezTo>
                    <a:pt x="177" y="60"/>
                    <a:pt x="209" y="82"/>
                    <a:pt x="233" y="124"/>
                  </a:cubicBezTo>
                  <a:lnTo>
                    <a:pt x="268" y="185"/>
                  </a:lnTo>
                  <a:cubicBezTo>
                    <a:pt x="324" y="284"/>
                    <a:pt x="369" y="312"/>
                    <a:pt x="472" y="318"/>
                  </a:cubicBezTo>
                  <a:lnTo>
                    <a:pt x="472" y="3"/>
                  </a:lnTo>
                  <a:lnTo>
                    <a:pt x="414"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79"/>
            <p:cNvSpPr>
              <a:spLocks/>
            </p:cNvSpPr>
            <p:nvPr/>
          </p:nvSpPr>
          <p:spPr bwMode="auto">
            <a:xfrm>
              <a:off x="2884"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80"/>
            <p:cNvSpPr>
              <a:spLocks noEditPoints="1"/>
            </p:cNvSpPr>
            <p:nvPr/>
          </p:nvSpPr>
          <p:spPr bwMode="auto">
            <a:xfrm>
              <a:off x="2748" y="3756"/>
              <a:ext cx="265" cy="52"/>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5 h 309"/>
                <a:gd name="T14" fmla="*/ 0 w 487"/>
                <a:gd name="T15" fmla="*/ 154 h 309"/>
                <a:gd name="T16" fmla="*/ 52 w 487"/>
                <a:gd name="T17" fmla="*/ 154 h 309"/>
                <a:gd name="T18" fmla="*/ 52 w 487"/>
                <a:gd name="T19" fmla="*/ 154 h 309"/>
                <a:gd name="T20" fmla="*/ 242 w 487"/>
                <a:gd name="T21" fmla="*/ 59 h 309"/>
                <a:gd name="T22" fmla="*/ 439 w 487"/>
                <a:gd name="T23" fmla="*/ 155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3"/>
                    <a:pt x="156" y="309"/>
                    <a:pt x="244" y="309"/>
                  </a:cubicBezTo>
                  <a:cubicBezTo>
                    <a:pt x="403" y="309"/>
                    <a:pt x="487" y="255"/>
                    <a:pt x="487" y="154"/>
                  </a:cubicBezTo>
                  <a:cubicBezTo>
                    <a:pt x="487" y="54"/>
                    <a:pt x="403" y="0"/>
                    <a:pt x="248" y="0"/>
                  </a:cubicBezTo>
                  <a:cubicBezTo>
                    <a:pt x="156" y="0"/>
                    <a:pt x="94" y="14"/>
                    <a:pt x="52" y="45"/>
                  </a:cubicBezTo>
                  <a:cubicBezTo>
                    <a:pt x="19" y="70"/>
                    <a:pt x="0" y="109"/>
                    <a:pt x="0" y="154"/>
                  </a:cubicBezTo>
                  <a:close/>
                  <a:moveTo>
                    <a:pt x="52" y="154"/>
                  </a:moveTo>
                  <a:lnTo>
                    <a:pt x="52" y="154"/>
                  </a:lnTo>
                  <a:cubicBezTo>
                    <a:pt x="52" y="91"/>
                    <a:pt x="116" y="59"/>
                    <a:pt x="242" y="59"/>
                  </a:cubicBezTo>
                  <a:cubicBezTo>
                    <a:pt x="376" y="59"/>
                    <a:pt x="439" y="90"/>
                    <a:pt x="439" y="155"/>
                  </a:cubicBezTo>
                  <a:cubicBezTo>
                    <a:pt x="439" y="217"/>
                    <a:pt x="374" y="249"/>
                    <a:pt x="244"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81"/>
            <p:cNvSpPr>
              <a:spLocks/>
            </p:cNvSpPr>
            <p:nvPr/>
          </p:nvSpPr>
          <p:spPr bwMode="auto">
            <a:xfrm>
              <a:off x="2968" y="3728"/>
              <a:ext cx="37" cy="12"/>
            </a:xfrm>
            <a:custGeom>
              <a:avLst/>
              <a:gdLst>
                <a:gd name="T0" fmla="*/ 0 w 69"/>
                <a:gd name="T1" fmla="*/ 0 h 70"/>
                <a:gd name="T2" fmla="*/ 0 w 69"/>
                <a:gd name="T3" fmla="*/ 0 h 70"/>
                <a:gd name="T4" fmla="*/ 0 w 69"/>
                <a:gd name="T5" fmla="*/ 70 h 70"/>
                <a:gd name="T6" fmla="*/ 69 w 69"/>
                <a:gd name="T7" fmla="*/ 70 h 70"/>
                <a:gd name="T8" fmla="*/ 69 w 69"/>
                <a:gd name="T9" fmla="*/ 0 h 70"/>
                <a:gd name="T10" fmla="*/ 0 w 69"/>
                <a:gd name="T11" fmla="*/ 0 h 70"/>
              </a:gdLst>
              <a:ahLst/>
              <a:cxnLst>
                <a:cxn ang="0">
                  <a:pos x="T0" y="T1"/>
                </a:cxn>
                <a:cxn ang="0">
                  <a:pos x="T2" y="T3"/>
                </a:cxn>
                <a:cxn ang="0">
                  <a:pos x="T4" y="T5"/>
                </a:cxn>
                <a:cxn ang="0">
                  <a:pos x="T6" y="T7"/>
                </a:cxn>
                <a:cxn ang="0">
                  <a:pos x="T8" y="T9"/>
                </a:cxn>
                <a:cxn ang="0">
                  <a:pos x="T10" y="T11"/>
                </a:cxn>
              </a:cxnLst>
              <a:rect l="0" t="0" r="r" b="b"/>
              <a:pathLst>
                <a:path w="69" h="70">
                  <a:moveTo>
                    <a:pt x="0" y="0"/>
                  </a:moveTo>
                  <a:lnTo>
                    <a:pt x="0" y="0"/>
                  </a:lnTo>
                  <a:lnTo>
                    <a:pt x="0" y="70"/>
                  </a:lnTo>
                  <a:lnTo>
                    <a:pt x="69" y="70"/>
                  </a:lnTo>
                  <a:lnTo>
                    <a:pt x="6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82"/>
            <p:cNvSpPr>
              <a:spLocks noEditPoints="1"/>
            </p:cNvSpPr>
            <p:nvPr/>
          </p:nvSpPr>
          <p:spPr bwMode="auto">
            <a:xfrm>
              <a:off x="2748" y="3660"/>
              <a:ext cx="257" cy="55"/>
            </a:xfrm>
            <a:custGeom>
              <a:avLst/>
              <a:gdLst>
                <a:gd name="T0" fmla="*/ 359 w 472"/>
                <a:gd name="T1" fmla="*/ 128 h 328"/>
                <a:gd name="T2" fmla="*/ 359 w 472"/>
                <a:gd name="T3" fmla="*/ 128 h 328"/>
                <a:gd name="T4" fmla="*/ 472 w 472"/>
                <a:gd name="T5" fmla="*/ 128 h 328"/>
                <a:gd name="T6" fmla="*/ 472 w 472"/>
                <a:gd name="T7" fmla="*/ 70 h 328"/>
                <a:gd name="T8" fmla="*/ 359 w 472"/>
                <a:gd name="T9" fmla="*/ 70 h 328"/>
                <a:gd name="T10" fmla="*/ 359 w 472"/>
                <a:gd name="T11" fmla="*/ 0 h 328"/>
                <a:gd name="T12" fmla="*/ 306 w 472"/>
                <a:gd name="T13" fmla="*/ 0 h 328"/>
                <a:gd name="T14" fmla="*/ 306 w 472"/>
                <a:gd name="T15" fmla="*/ 70 h 328"/>
                <a:gd name="T16" fmla="*/ 0 w 472"/>
                <a:gd name="T17" fmla="*/ 70 h 328"/>
                <a:gd name="T18" fmla="*/ 0 w 472"/>
                <a:gd name="T19" fmla="*/ 113 h 328"/>
                <a:gd name="T20" fmla="*/ 297 w 472"/>
                <a:gd name="T21" fmla="*/ 328 h 328"/>
                <a:gd name="T22" fmla="*/ 359 w 472"/>
                <a:gd name="T23" fmla="*/ 328 h 328"/>
                <a:gd name="T24" fmla="*/ 359 w 472"/>
                <a:gd name="T25" fmla="*/ 128 h 328"/>
                <a:gd name="T26" fmla="*/ 306 w 472"/>
                <a:gd name="T27" fmla="*/ 128 h 328"/>
                <a:gd name="T28" fmla="*/ 306 w 472"/>
                <a:gd name="T29" fmla="*/ 128 h 328"/>
                <a:gd name="T30" fmla="*/ 306 w 472"/>
                <a:gd name="T31" fmla="*/ 276 h 328"/>
                <a:gd name="T32" fmla="*/ 100 w 472"/>
                <a:gd name="T33" fmla="*/ 128 h 328"/>
                <a:gd name="T34" fmla="*/ 306 w 472"/>
                <a:gd name="T35" fmla="*/ 12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2" h="328">
                  <a:moveTo>
                    <a:pt x="359" y="128"/>
                  </a:moveTo>
                  <a:lnTo>
                    <a:pt x="359" y="128"/>
                  </a:lnTo>
                  <a:lnTo>
                    <a:pt x="472" y="128"/>
                  </a:lnTo>
                  <a:lnTo>
                    <a:pt x="472" y="70"/>
                  </a:lnTo>
                  <a:lnTo>
                    <a:pt x="359" y="70"/>
                  </a:lnTo>
                  <a:lnTo>
                    <a:pt x="359" y="0"/>
                  </a:lnTo>
                  <a:lnTo>
                    <a:pt x="306" y="0"/>
                  </a:lnTo>
                  <a:lnTo>
                    <a:pt x="306" y="70"/>
                  </a:lnTo>
                  <a:lnTo>
                    <a:pt x="0" y="70"/>
                  </a:lnTo>
                  <a:lnTo>
                    <a:pt x="0" y="113"/>
                  </a:lnTo>
                  <a:lnTo>
                    <a:pt x="297" y="328"/>
                  </a:lnTo>
                  <a:lnTo>
                    <a:pt x="359" y="328"/>
                  </a:lnTo>
                  <a:lnTo>
                    <a:pt x="359" y="128"/>
                  </a:lnTo>
                  <a:close/>
                  <a:moveTo>
                    <a:pt x="306" y="128"/>
                  </a:moveTo>
                  <a:lnTo>
                    <a:pt x="306" y="128"/>
                  </a:lnTo>
                  <a:lnTo>
                    <a:pt x="306" y="276"/>
                  </a:lnTo>
                  <a:lnTo>
                    <a:pt x="100" y="128"/>
                  </a:lnTo>
                  <a:lnTo>
                    <a:pt x="306" y="12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83"/>
            <p:cNvSpPr>
              <a:spLocks/>
            </p:cNvSpPr>
            <p:nvPr/>
          </p:nvSpPr>
          <p:spPr bwMode="auto">
            <a:xfrm>
              <a:off x="2236"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84"/>
            <p:cNvSpPr>
              <a:spLocks noEditPoints="1"/>
            </p:cNvSpPr>
            <p:nvPr/>
          </p:nvSpPr>
          <p:spPr bwMode="auto">
            <a:xfrm>
              <a:off x="2100" y="3756"/>
              <a:ext cx="266" cy="52"/>
            </a:xfrm>
            <a:custGeom>
              <a:avLst/>
              <a:gdLst>
                <a:gd name="T0" fmla="*/ 0 w 488"/>
                <a:gd name="T1" fmla="*/ 154 h 309"/>
                <a:gd name="T2" fmla="*/ 0 w 488"/>
                <a:gd name="T3" fmla="*/ 154 h 309"/>
                <a:gd name="T4" fmla="*/ 52 w 488"/>
                <a:gd name="T5" fmla="*/ 263 h 309"/>
                <a:gd name="T6" fmla="*/ 244 w 488"/>
                <a:gd name="T7" fmla="*/ 309 h 309"/>
                <a:gd name="T8" fmla="*/ 488 w 488"/>
                <a:gd name="T9" fmla="*/ 154 h 309"/>
                <a:gd name="T10" fmla="*/ 248 w 488"/>
                <a:gd name="T11" fmla="*/ 0 h 309"/>
                <a:gd name="T12" fmla="*/ 52 w 488"/>
                <a:gd name="T13" fmla="*/ 45 h 309"/>
                <a:gd name="T14" fmla="*/ 0 w 488"/>
                <a:gd name="T15" fmla="*/ 154 h 309"/>
                <a:gd name="T16" fmla="*/ 52 w 488"/>
                <a:gd name="T17" fmla="*/ 154 h 309"/>
                <a:gd name="T18" fmla="*/ 52 w 488"/>
                <a:gd name="T19" fmla="*/ 154 h 309"/>
                <a:gd name="T20" fmla="*/ 243 w 488"/>
                <a:gd name="T21" fmla="*/ 59 h 309"/>
                <a:gd name="T22" fmla="*/ 439 w 488"/>
                <a:gd name="T23" fmla="*/ 155 h 309"/>
                <a:gd name="T24" fmla="*/ 245 w 488"/>
                <a:gd name="T25" fmla="*/ 249 h 309"/>
                <a:gd name="T26" fmla="*/ 52 w 488"/>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8" h="309">
                  <a:moveTo>
                    <a:pt x="0" y="154"/>
                  </a:moveTo>
                  <a:lnTo>
                    <a:pt x="0" y="154"/>
                  </a:lnTo>
                  <a:cubicBezTo>
                    <a:pt x="0" y="198"/>
                    <a:pt x="20" y="238"/>
                    <a:pt x="52" y="263"/>
                  </a:cubicBezTo>
                  <a:cubicBezTo>
                    <a:pt x="93" y="293"/>
                    <a:pt x="157" y="309"/>
                    <a:pt x="244" y="309"/>
                  </a:cubicBezTo>
                  <a:cubicBezTo>
                    <a:pt x="403" y="309"/>
                    <a:pt x="488" y="255"/>
                    <a:pt x="488" y="154"/>
                  </a:cubicBezTo>
                  <a:cubicBezTo>
                    <a:pt x="488" y="54"/>
                    <a:pt x="403" y="0"/>
                    <a:pt x="248" y="0"/>
                  </a:cubicBezTo>
                  <a:cubicBezTo>
                    <a:pt x="156" y="0"/>
                    <a:pt x="95" y="14"/>
                    <a:pt x="52" y="45"/>
                  </a:cubicBezTo>
                  <a:cubicBezTo>
                    <a:pt x="19" y="70"/>
                    <a:pt x="0" y="109"/>
                    <a:pt x="0" y="154"/>
                  </a:cubicBezTo>
                  <a:close/>
                  <a:moveTo>
                    <a:pt x="52" y="154"/>
                  </a:moveTo>
                  <a:lnTo>
                    <a:pt x="52" y="154"/>
                  </a:lnTo>
                  <a:cubicBezTo>
                    <a:pt x="52" y="91"/>
                    <a:pt x="116" y="59"/>
                    <a:pt x="243" y="59"/>
                  </a:cubicBezTo>
                  <a:cubicBezTo>
                    <a:pt x="377" y="59"/>
                    <a:pt x="439" y="90"/>
                    <a:pt x="439" y="155"/>
                  </a:cubicBezTo>
                  <a:cubicBezTo>
                    <a:pt x="439" y="217"/>
                    <a:pt x="374" y="249"/>
                    <a:pt x="245"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85"/>
            <p:cNvSpPr>
              <a:spLocks/>
            </p:cNvSpPr>
            <p:nvPr/>
          </p:nvSpPr>
          <p:spPr bwMode="auto">
            <a:xfrm>
              <a:off x="2320" y="3728"/>
              <a:ext cx="37" cy="12"/>
            </a:xfrm>
            <a:custGeom>
              <a:avLst/>
              <a:gdLst>
                <a:gd name="T0" fmla="*/ 0 w 69"/>
                <a:gd name="T1" fmla="*/ 0 h 70"/>
                <a:gd name="T2" fmla="*/ 0 w 69"/>
                <a:gd name="T3" fmla="*/ 0 h 70"/>
                <a:gd name="T4" fmla="*/ 0 w 69"/>
                <a:gd name="T5" fmla="*/ 70 h 70"/>
                <a:gd name="T6" fmla="*/ 69 w 69"/>
                <a:gd name="T7" fmla="*/ 70 h 70"/>
                <a:gd name="T8" fmla="*/ 69 w 69"/>
                <a:gd name="T9" fmla="*/ 0 h 70"/>
                <a:gd name="T10" fmla="*/ 0 w 69"/>
                <a:gd name="T11" fmla="*/ 0 h 70"/>
              </a:gdLst>
              <a:ahLst/>
              <a:cxnLst>
                <a:cxn ang="0">
                  <a:pos x="T0" y="T1"/>
                </a:cxn>
                <a:cxn ang="0">
                  <a:pos x="T2" y="T3"/>
                </a:cxn>
                <a:cxn ang="0">
                  <a:pos x="T4" y="T5"/>
                </a:cxn>
                <a:cxn ang="0">
                  <a:pos x="T6" y="T7"/>
                </a:cxn>
                <a:cxn ang="0">
                  <a:pos x="T8" y="T9"/>
                </a:cxn>
                <a:cxn ang="0">
                  <a:pos x="T10" y="T11"/>
                </a:cxn>
              </a:cxnLst>
              <a:rect l="0" t="0" r="r" b="b"/>
              <a:pathLst>
                <a:path w="69" h="70">
                  <a:moveTo>
                    <a:pt x="0" y="0"/>
                  </a:moveTo>
                  <a:lnTo>
                    <a:pt x="0" y="0"/>
                  </a:lnTo>
                  <a:lnTo>
                    <a:pt x="0" y="70"/>
                  </a:lnTo>
                  <a:lnTo>
                    <a:pt x="69" y="70"/>
                  </a:lnTo>
                  <a:lnTo>
                    <a:pt x="6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86"/>
            <p:cNvSpPr>
              <a:spLocks noEditPoints="1"/>
            </p:cNvSpPr>
            <p:nvPr/>
          </p:nvSpPr>
          <p:spPr bwMode="auto">
            <a:xfrm>
              <a:off x="2100" y="3660"/>
              <a:ext cx="266" cy="54"/>
            </a:xfrm>
            <a:custGeom>
              <a:avLst/>
              <a:gdLst>
                <a:gd name="T0" fmla="*/ 123 w 488"/>
                <a:gd name="T1" fmla="*/ 9 h 313"/>
                <a:gd name="T2" fmla="*/ 123 w 488"/>
                <a:gd name="T3" fmla="*/ 9 h 313"/>
                <a:gd name="T4" fmla="*/ 0 w 488"/>
                <a:gd name="T5" fmla="*/ 143 h 313"/>
                <a:gd name="T6" fmla="*/ 68 w 488"/>
                <a:gd name="T7" fmla="*/ 270 h 313"/>
                <a:gd name="T8" fmla="*/ 257 w 488"/>
                <a:gd name="T9" fmla="*/ 313 h 313"/>
                <a:gd name="T10" fmla="*/ 429 w 488"/>
                <a:gd name="T11" fmla="*/ 273 h 313"/>
                <a:gd name="T12" fmla="*/ 488 w 488"/>
                <a:gd name="T13" fmla="*/ 154 h 313"/>
                <a:gd name="T14" fmla="*/ 329 w 488"/>
                <a:gd name="T15" fmla="*/ 0 h 313"/>
                <a:gd name="T16" fmla="*/ 179 w 488"/>
                <a:gd name="T17" fmla="*/ 144 h 313"/>
                <a:gd name="T18" fmla="*/ 231 w 488"/>
                <a:gd name="T19" fmla="*/ 253 h 313"/>
                <a:gd name="T20" fmla="*/ 52 w 488"/>
                <a:gd name="T21" fmla="*/ 147 h 313"/>
                <a:gd name="T22" fmla="*/ 123 w 488"/>
                <a:gd name="T23" fmla="*/ 68 h 313"/>
                <a:gd name="T24" fmla="*/ 123 w 488"/>
                <a:gd name="T25" fmla="*/ 9 h 313"/>
                <a:gd name="T26" fmla="*/ 231 w 488"/>
                <a:gd name="T27" fmla="*/ 151 h 313"/>
                <a:gd name="T28" fmla="*/ 231 w 488"/>
                <a:gd name="T29" fmla="*/ 151 h 313"/>
                <a:gd name="T30" fmla="*/ 333 w 488"/>
                <a:gd name="T31" fmla="*/ 59 h 313"/>
                <a:gd name="T32" fmla="*/ 436 w 488"/>
                <a:gd name="T33" fmla="*/ 153 h 313"/>
                <a:gd name="T34" fmla="*/ 330 w 488"/>
                <a:gd name="T35" fmla="*/ 249 h 313"/>
                <a:gd name="T36" fmla="*/ 231 w 488"/>
                <a:gd name="T37" fmla="*/ 151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8" h="313">
                  <a:moveTo>
                    <a:pt x="123" y="9"/>
                  </a:moveTo>
                  <a:lnTo>
                    <a:pt x="123" y="9"/>
                  </a:lnTo>
                  <a:cubicBezTo>
                    <a:pt x="46" y="21"/>
                    <a:pt x="0" y="71"/>
                    <a:pt x="0" y="143"/>
                  </a:cubicBezTo>
                  <a:cubicBezTo>
                    <a:pt x="0" y="195"/>
                    <a:pt x="26" y="242"/>
                    <a:pt x="68" y="270"/>
                  </a:cubicBezTo>
                  <a:cubicBezTo>
                    <a:pt x="113" y="299"/>
                    <a:pt x="171" y="313"/>
                    <a:pt x="257" y="313"/>
                  </a:cubicBezTo>
                  <a:cubicBezTo>
                    <a:pt x="337" y="313"/>
                    <a:pt x="387" y="301"/>
                    <a:pt x="429" y="273"/>
                  </a:cubicBezTo>
                  <a:cubicBezTo>
                    <a:pt x="467" y="247"/>
                    <a:pt x="488" y="206"/>
                    <a:pt x="488" y="154"/>
                  </a:cubicBezTo>
                  <a:cubicBezTo>
                    <a:pt x="488" y="64"/>
                    <a:pt x="421" y="0"/>
                    <a:pt x="329" y="0"/>
                  </a:cubicBezTo>
                  <a:cubicBezTo>
                    <a:pt x="241" y="0"/>
                    <a:pt x="179" y="59"/>
                    <a:pt x="179" y="144"/>
                  </a:cubicBezTo>
                  <a:cubicBezTo>
                    <a:pt x="179" y="191"/>
                    <a:pt x="197" y="227"/>
                    <a:pt x="231" y="253"/>
                  </a:cubicBezTo>
                  <a:cubicBezTo>
                    <a:pt x="116" y="252"/>
                    <a:pt x="52" y="215"/>
                    <a:pt x="52" y="147"/>
                  </a:cubicBezTo>
                  <a:cubicBezTo>
                    <a:pt x="52" y="106"/>
                    <a:pt x="78" y="77"/>
                    <a:pt x="123" y="68"/>
                  </a:cubicBezTo>
                  <a:lnTo>
                    <a:pt x="123" y="9"/>
                  </a:lnTo>
                  <a:close/>
                  <a:moveTo>
                    <a:pt x="231" y="151"/>
                  </a:moveTo>
                  <a:lnTo>
                    <a:pt x="231" y="151"/>
                  </a:lnTo>
                  <a:cubicBezTo>
                    <a:pt x="231" y="95"/>
                    <a:pt x="270" y="59"/>
                    <a:pt x="333" y="59"/>
                  </a:cubicBezTo>
                  <a:cubicBezTo>
                    <a:pt x="393" y="59"/>
                    <a:pt x="436" y="99"/>
                    <a:pt x="436" y="153"/>
                  </a:cubicBezTo>
                  <a:cubicBezTo>
                    <a:pt x="436" y="208"/>
                    <a:pt x="391" y="249"/>
                    <a:pt x="330" y="249"/>
                  </a:cubicBezTo>
                  <a:cubicBezTo>
                    <a:pt x="271" y="249"/>
                    <a:pt x="231" y="209"/>
                    <a:pt x="231" y="15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87"/>
            <p:cNvSpPr>
              <a:spLocks/>
            </p:cNvSpPr>
            <p:nvPr/>
          </p:nvSpPr>
          <p:spPr bwMode="auto">
            <a:xfrm>
              <a:off x="1589"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Freeform 88"/>
            <p:cNvSpPr>
              <a:spLocks noEditPoints="1"/>
            </p:cNvSpPr>
            <p:nvPr/>
          </p:nvSpPr>
          <p:spPr bwMode="auto">
            <a:xfrm>
              <a:off x="1453" y="3756"/>
              <a:ext cx="265" cy="52"/>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5 h 309"/>
                <a:gd name="T14" fmla="*/ 0 w 487"/>
                <a:gd name="T15" fmla="*/ 154 h 309"/>
                <a:gd name="T16" fmla="*/ 52 w 487"/>
                <a:gd name="T17" fmla="*/ 154 h 309"/>
                <a:gd name="T18" fmla="*/ 52 w 487"/>
                <a:gd name="T19" fmla="*/ 154 h 309"/>
                <a:gd name="T20" fmla="*/ 242 w 487"/>
                <a:gd name="T21" fmla="*/ 59 h 309"/>
                <a:gd name="T22" fmla="*/ 439 w 487"/>
                <a:gd name="T23" fmla="*/ 155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3"/>
                    <a:pt x="156" y="309"/>
                    <a:pt x="244" y="309"/>
                  </a:cubicBezTo>
                  <a:cubicBezTo>
                    <a:pt x="403" y="309"/>
                    <a:pt x="487" y="255"/>
                    <a:pt x="487" y="154"/>
                  </a:cubicBezTo>
                  <a:cubicBezTo>
                    <a:pt x="487" y="54"/>
                    <a:pt x="403" y="0"/>
                    <a:pt x="248" y="0"/>
                  </a:cubicBezTo>
                  <a:cubicBezTo>
                    <a:pt x="156" y="0"/>
                    <a:pt x="94" y="14"/>
                    <a:pt x="52" y="45"/>
                  </a:cubicBezTo>
                  <a:cubicBezTo>
                    <a:pt x="19" y="70"/>
                    <a:pt x="0" y="109"/>
                    <a:pt x="0" y="154"/>
                  </a:cubicBezTo>
                  <a:close/>
                  <a:moveTo>
                    <a:pt x="52" y="154"/>
                  </a:moveTo>
                  <a:lnTo>
                    <a:pt x="52" y="154"/>
                  </a:lnTo>
                  <a:cubicBezTo>
                    <a:pt x="52" y="91"/>
                    <a:pt x="116" y="59"/>
                    <a:pt x="242" y="59"/>
                  </a:cubicBezTo>
                  <a:cubicBezTo>
                    <a:pt x="376" y="59"/>
                    <a:pt x="439" y="90"/>
                    <a:pt x="439" y="155"/>
                  </a:cubicBezTo>
                  <a:cubicBezTo>
                    <a:pt x="439" y="217"/>
                    <a:pt x="374" y="249"/>
                    <a:pt x="244"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89"/>
            <p:cNvSpPr>
              <a:spLocks/>
            </p:cNvSpPr>
            <p:nvPr/>
          </p:nvSpPr>
          <p:spPr bwMode="auto">
            <a:xfrm>
              <a:off x="1672" y="3728"/>
              <a:ext cx="38" cy="12"/>
            </a:xfrm>
            <a:custGeom>
              <a:avLst/>
              <a:gdLst>
                <a:gd name="T0" fmla="*/ 0 w 69"/>
                <a:gd name="T1" fmla="*/ 0 h 70"/>
                <a:gd name="T2" fmla="*/ 0 w 69"/>
                <a:gd name="T3" fmla="*/ 0 h 70"/>
                <a:gd name="T4" fmla="*/ 0 w 69"/>
                <a:gd name="T5" fmla="*/ 70 h 70"/>
                <a:gd name="T6" fmla="*/ 69 w 69"/>
                <a:gd name="T7" fmla="*/ 70 h 70"/>
                <a:gd name="T8" fmla="*/ 69 w 69"/>
                <a:gd name="T9" fmla="*/ 0 h 70"/>
                <a:gd name="T10" fmla="*/ 0 w 69"/>
                <a:gd name="T11" fmla="*/ 0 h 70"/>
              </a:gdLst>
              <a:ahLst/>
              <a:cxnLst>
                <a:cxn ang="0">
                  <a:pos x="T0" y="T1"/>
                </a:cxn>
                <a:cxn ang="0">
                  <a:pos x="T2" y="T3"/>
                </a:cxn>
                <a:cxn ang="0">
                  <a:pos x="T4" y="T5"/>
                </a:cxn>
                <a:cxn ang="0">
                  <a:pos x="T6" y="T7"/>
                </a:cxn>
                <a:cxn ang="0">
                  <a:pos x="T8" y="T9"/>
                </a:cxn>
                <a:cxn ang="0">
                  <a:pos x="T10" y="T11"/>
                </a:cxn>
              </a:cxnLst>
              <a:rect l="0" t="0" r="r" b="b"/>
              <a:pathLst>
                <a:path w="69" h="70">
                  <a:moveTo>
                    <a:pt x="0" y="0"/>
                  </a:moveTo>
                  <a:lnTo>
                    <a:pt x="0" y="0"/>
                  </a:lnTo>
                  <a:lnTo>
                    <a:pt x="0" y="70"/>
                  </a:lnTo>
                  <a:lnTo>
                    <a:pt x="69" y="70"/>
                  </a:lnTo>
                  <a:lnTo>
                    <a:pt x="6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90"/>
            <p:cNvSpPr>
              <a:spLocks noEditPoints="1"/>
            </p:cNvSpPr>
            <p:nvPr/>
          </p:nvSpPr>
          <p:spPr bwMode="auto">
            <a:xfrm>
              <a:off x="1453" y="3660"/>
              <a:ext cx="265" cy="54"/>
            </a:xfrm>
            <a:custGeom>
              <a:avLst/>
              <a:gdLst>
                <a:gd name="T0" fmla="*/ 224 w 487"/>
                <a:gd name="T1" fmla="*/ 81 h 317"/>
                <a:gd name="T2" fmla="*/ 224 w 487"/>
                <a:gd name="T3" fmla="*/ 81 h 317"/>
                <a:gd name="T4" fmla="*/ 126 w 487"/>
                <a:gd name="T5" fmla="*/ 16 h 317"/>
                <a:gd name="T6" fmla="*/ 0 w 487"/>
                <a:gd name="T7" fmla="*/ 158 h 317"/>
                <a:gd name="T8" fmla="*/ 126 w 487"/>
                <a:gd name="T9" fmla="*/ 300 h 317"/>
                <a:gd name="T10" fmla="*/ 224 w 487"/>
                <a:gd name="T11" fmla="*/ 236 h 317"/>
                <a:gd name="T12" fmla="*/ 341 w 487"/>
                <a:gd name="T13" fmla="*/ 317 h 317"/>
                <a:gd name="T14" fmla="*/ 487 w 487"/>
                <a:gd name="T15" fmla="*/ 158 h 317"/>
                <a:gd name="T16" fmla="*/ 342 w 487"/>
                <a:gd name="T17" fmla="*/ 0 h 317"/>
                <a:gd name="T18" fmla="*/ 224 w 487"/>
                <a:gd name="T19" fmla="*/ 81 h 317"/>
                <a:gd name="T20" fmla="*/ 52 w 487"/>
                <a:gd name="T21" fmla="*/ 158 h 317"/>
                <a:gd name="T22" fmla="*/ 52 w 487"/>
                <a:gd name="T23" fmla="*/ 158 h 317"/>
                <a:gd name="T24" fmla="*/ 127 w 487"/>
                <a:gd name="T25" fmla="*/ 76 h 317"/>
                <a:gd name="T26" fmla="*/ 200 w 487"/>
                <a:gd name="T27" fmla="*/ 158 h 317"/>
                <a:gd name="T28" fmla="*/ 126 w 487"/>
                <a:gd name="T29" fmla="*/ 240 h 317"/>
                <a:gd name="T30" fmla="*/ 52 w 487"/>
                <a:gd name="T31" fmla="*/ 158 h 317"/>
                <a:gd name="T32" fmla="*/ 250 w 487"/>
                <a:gd name="T33" fmla="*/ 158 h 317"/>
                <a:gd name="T34" fmla="*/ 250 w 487"/>
                <a:gd name="T35" fmla="*/ 158 h 317"/>
                <a:gd name="T36" fmla="*/ 342 w 487"/>
                <a:gd name="T37" fmla="*/ 59 h 317"/>
                <a:gd name="T38" fmla="*/ 435 w 487"/>
                <a:gd name="T39" fmla="*/ 159 h 317"/>
                <a:gd name="T40" fmla="*/ 342 w 487"/>
                <a:gd name="T41" fmla="*/ 257 h 317"/>
                <a:gd name="T42" fmla="*/ 250 w 487"/>
                <a:gd name="T43" fmla="*/ 15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7" h="317">
                  <a:moveTo>
                    <a:pt x="224" y="81"/>
                  </a:moveTo>
                  <a:lnTo>
                    <a:pt x="224" y="81"/>
                  </a:lnTo>
                  <a:cubicBezTo>
                    <a:pt x="194" y="32"/>
                    <a:pt x="170" y="16"/>
                    <a:pt x="126" y="16"/>
                  </a:cubicBezTo>
                  <a:cubicBezTo>
                    <a:pt x="52" y="16"/>
                    <a:pt x="0" y="74"/>
                    <a:pt x="0" y="158"/>
                  </a:cubicBezTo>
                  <a:cubicBezTo>
                    <a:pt x="0" y="241"/>
                    <a:pt x="52" y="300"/>
                    <a:pt x="126" y="300"/>
                  </a:cubicBezTo>
                  <a:cubicBezTo>
                    <a:pt x="170" y="300"/>
                    <a:pt x="194" y="284"/>
                    <a:pt x="224" y="236"/>
                  </a:cubicBezTo>
                  <a:cubicBezTo>
                    <a:pt x="250" y="290"/>
                    <a:pt x="289" y="317"/>
                    <a:pt x="341" y="317"/>
                  </a:cubicBezTo>
                  <a:cubicBezTo>
                    <a:pt x="427" y="317"/>
                    <a:pt x="487" y="251"/>
                    <a:pt x="487" y="158"/>
                  </a:cubicBezTo>
                  <a:cubicBezTo>
                    <a:pt x="487" y="65"/>
                    <a:pt x="427" y="0"/>
                    <a:pt x="342" y="0"/>
                  </a:cubicBezTo>
                  <a:cubicBezTo>
                    <a:pt x="289" y="0"/>
                    <a:pt x="250" y="26"/>
                    <a:pt x="224" y="81"/>
                  </a:cubicBezTo>
                  <a:close/>
                  <a:moveTo>
                    <a:pt x="52" y="158"/>
                  </a:moveTo>
                  <a:lnTo>
                    <a:pt x="52" y="158"/>
                  </a:lnTo>
                  <a:cubicBezTo>
                    <a:pt x="52" y="108"/>
                    <a:pt x="81" y="76"/>
                    <a:pt x="127" y="76"/>
                  </a:cubicBezTo>
                  <a:cubicBezTo>
                    <a:pt x="171" y="76"/>
                    <a:pt x="200" y="109"/>
                    <a:pt x="200" y="158"/>
                  </a:cubicBezTo>
                  <a:cubicBezTo>
                    <a:pt x="200" y="207"/>
                    <a:pt x="171" y="240"/>
                    <a:pt x="126" y="240"/>
                  </a:cubicBezTo>
                  <a:cubicBezTo>
                    <a:pt x="81" y="240"/>
                    <a:pt x="52" y="207"/>
                    <a:pt x="52" y="158"/>
                  </a:cubicBezTo>
                  <a:close/>
                  <a:moveTo>
                    <a:pt x="250" y="158"/>
                  </a:moveTo>
                  <a:lnTo>
                    <a:pt x="250" y="158"/>
                  </a:lnTo>
                  <a:cubicBezTo>
                    <a:pt x="250" y="99"/>
                    <a:pt x="287" y="59"/>
                    <a:pt x="342" y="59"/>
                  </a:cubicBezTo>
                  <a:cubicBezTo>
                    <a:pt x="398" y="59"/>
                    <a:pt x="435" y="99"/>
                    <a:pt x="435" y="159"/>
                  </a:cubicBezTo>
                  <a:cubicBezTo>
                    <a:pt x="435" y="217"/>
                    <a:pt x="398" y="257"/>
                    <a:pt x="342" y="257"/>
                  </a:cubicBezTo>
                  <a:cubicBezTo>
                    <a:pt x="287" y="257"/>
                    <a:pt x="250" y="217"/>
                    <a:pt x="250" y="158"/>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91"/>
            <p:cNvSpPr>
              <a:spLocks/>
            </p:cNvSpPr>
            <p:nvPr/>
          </p:nvSpPr>
          <p:spPr bwMode="auto">
            <a:xfrm>
              <a:off x="941"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Freeform 92"/>
            <p:cNvSpPr>
              <a:spLocks/>
            </p:cNvSpPr>
            <p:nvPr/>
          </p:nvSpPr>
          <p:spPr bwMode="auto">
            <a:xfrm>
              <a:off x="805" y="3679"/>
              <a:ext cx="257" cy="28"/>
            </a:xfrm>
            <a:custGeom>
              <a:avLst/>
              <a:gdLst>
                <a:gd name="T0" fmla="*/ 136 w 472"/>
                <a:gd name="T1" fmla="*/ 59 h 163"/>
                <a:gd name="T2" fmla="*/ 136 w 472"/>
                <a:gd name="T3" fmla="*/ 59 h 163"/>
                <a:gd name="T4" fmla="*/ 472 w 472"/>
                <a:gd name="T5" fmla="*/ 59 h 163"/>
                <a:gd name="T6" fmla="*/ 472 w 472"/>
                <a:gd name="T7" fmla="*/ 0 h 163"/>
                <a:gd name="T8" fmla="*/ 0 w 472"/>
                <a:gd name="T9" fmla="*/ 0 h 163"/>
                <a:gd name="T10" fmla="*/ 0 w 472"/>
                <a:gd name="T11" fmla="*/ 39 h 163"/>
                <a:gd name="T12" fmla="*/ 94 w 472"/>
                <a:gd name="T13" fmla="*/ 163 h 163"/>
                <a:gd name="T14" fmla="*/ 136 w 472"/>
                <a:gd name="T15" fmla="*/ 163 h 163"/>
                <a:gd name="T16" fmla="*/ 136 w 472"/>
                <a:gd name="T17" fmla="*/ 59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2" h="163">
                  <a:moveTo>
                    <a:pt x="136" y="59"/>
                  </a:moveTo>
                  <a:lnTo>
                    <a:pt x="136" y="59"/>
                  </a:lnTo>
                  <a:lnTo>
                    <a:pt x="472" y="59"/>
                  </a:lnTo>
                  <a:lnTo>
                    <a:pt x="472" y="0"/>
                  </a:lnTo>
                  <a:lnTo>
                    <a:pt x="0" y="0"/>
                  </a:lnTo>
                  <a:lnTo>
                    <a:pt x="0" y="39"/>
                  </a:lnTo>
                  <a:cubicBezTo>
                    <a:pt x="73" y="59"/>
                    <a:pt x="83" y="73"/>
                    <a:pt x="94" y="163"/>
                  </a:cubicBezTo>
                  <a:lnTo>
                    <a:pt x="136" y="163"/>
                  </a:lnTo>
                  <a:lnTo>
                    <a:pt x="136" y="5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93"/>
            <p:cNvSpPr>
              <a:spLocks/>
            </p:cNvSpPr>
            <p:nvPr/>
          </p:nvSpPr>
          <p:spPr bwMode="auto">
            <a:xfrm>
              <a:off x="4134" y="3607"/>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5" name="Freeform 94"/>
            <p:cNvSpPr>
              <a:spLocks/>
            </p:cNvSpPr>
            <p:nvPr/>
          </p:nvSpPr>
          <p:spPr bwMode="auto">
            <a:xfrm>
              <a:off x="4448" y="3656"/>
              <a:ext cx="27" cy="27"/>
            </a:xfrm>
            <a:custGeom>
              <a:avLst/>
              <a:gdLst>
                <a:gd name="T0" fmla="*/ 0 w 48"/>
                <a:gd name="T1" fmla="*/ 0 h 159"/>
                <a:gd name="T2" fmla="*/ 0 w 48"/>
                <a:gd name="T3" fmla="*/ 0 h 159"/>
                <a:gd name="T4" fmla="*/ 0 w 48"/>
                <a:gd name="T5" fmla="*/ 159 h 159"/>
                <a:gd name="T6" fmla="*/ 48 w 48"/>
                <a:gd name="T7" fmla="*/ 159 h 159"/>
                <a:gd name="T8" fmla="*/ 48 w 48"/>
                <a:gd name="T9" fmla="*/ 0 h 159"/>
                <a:gd name="T10" fmla="*/ 0 w 48"/>
                <a:gd name="T11" fmla="*/ 0 h 159"/>
              </a:gdLst>
              <a:ahLst/>
              <a:cxnLst>
                <a:cxn ang="0">
                  <a:pos x="T0" y="T1"/>
                </a:cxn>
                <a:cxn ang="0">
                  <a:pos x="T2" y="T3"/>
                </a:cxn>
                <a:cxn ang="0">
                  <a:pos x="T4" y="T5"/>
                </a:cxn>
                <a:cxn ang="0">
                  <a:pos x="T6" y="T7"/>
                </a:cxn>
                <a:cxn ang="0">
                  <a:pos x="T8" y="T9"/>
                </a:cxn>
                <a:cxn ang="0">
                  <a:pos x="T10" y="T11"/>
                </a:cxn>
              </a:cxnLst>
              <a:rect l="0" t="0" r="r" b="b"/>
              <a:pathLst>
                <a:path w="48" h="159">
                  <a:moveTo>
                    <a:pt x="0" y="0"/>
                  </a:moveTo>
                  <a:lnTo>
                    <a:pt x="0" y="0"/>
                  </a:lnTo>
                  <a:lnTo>
                    <a:pt x="0" y="159"/>
                  </a:lnTo>
                  <a:lnTo>
                    <a:pt x="48" y="159"/>
                  </a:lnTo>
                  <a:lnTo>
                    <a:pt x="48"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95"/>
            <p:cNvSpPr>
              <a:spLocks/>
            </p:cNvSpPr>
            <p:nvPr/>
          </p:nvSpPr>
          <p:spPr bwMode="auto">
            <a:xfrm>
              <a:off x="4305" y="3593"/>
              <a:ext cx="257" cy="54"/>
            </a:xfrm>
            <a:custGeom>
              <a:avLst/>
              <a:gdLst>
                <a:gd name="T0" fmla="*/ 414 w 472"/>
                <a:gd name="T1" fmla="*/ 3 h 318"/>
                <a:gd name="T2" fmla="*/ 414 w 472"/>
                <a:gd name="T3" fmla="*/ 3 h 318"/>
                <a:gd name="T4" fmla="*/ 414 w 472"/>
                <a:gd name="T5" fmla="*/ 252 h 318"/>
                <a:gd name="T6" fmla="*/ 317 w 472"/>
                <a:gd name="T7" fmla="*/ 166 h 318"/>
                <a:gd name="T8" fmla="*/ 281 w 472"/>
                <a:gd name="T9" fmla="*/ 100 h 318"/>
                <a:gd name="T10" fmla="*/ 138 w 472"/>
                <a:gd name="T11" fmla="*/ 0 h 318"/>
                <a:gd name="T12" fmla="*/ 37 w 472"/>
                <a:gd name="T13" fmla="*/ 44 h 318"/>
                <a:gd name="T14" fmla="*/ 0 w 472"/>
                <a:gd name="T15" fmla="*/ 151 h 318"/>
                <a:gd name="T16" fmla="*/ 61 w 472"/>
                <a:gd name="T17" fmla="*/ 282 h 318"/>
                <a:gd name="T18" fmla="*/ 164 w 472"/>
                <a:gd name="T19" fmla="*/ 307 h 318"/>
                <a:gd name="T20" fmla="*/ 164 w 472"/>
                <a:gd name="T21" fmla="*/ 248 h 318"/>
                <a:gd name="T22" fmla="*/ 97 w 472"/>
                <a:gd name="T23" fmla="*/ 234 h 318"/>
                <a:gd name="T24" fmla="*/ 51 w 472"/>
                <a:gd name="T25" fmla="*/ 153 h 318"/>
                <a:gd name="T26" fmla="*/ 140 w 472"/>
                <a:gd name="T27" fmla="*/ 60 h 318"/>
                <a:gd name="T28" fmla="*/ 233 w 472"/>
                <a:gd name="T29" fmla="*/ 124 h 318"/>
                <a:gd name="T30" fmla="*/ 268 w 472"/>
                <a:gd name="T31" fmla="*/ 185 h 318"/>
                <a:gd name="T32" fmla="*/ 472 w 472"/>
                <a:gd name="T33" fmla="*/ 318 h 318"/>
                <a:gd name="T34" fmla="*/ 472 w 472"/>
                <a:gd name="T35" fmla="*/ 3 h 318"/>
                <a:gd name="T36" fmla="*/ 414 w 472"/>
                <a:gd name="T37" fmla="*/ 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2" h="318">
                  <a:moveTo>
                    <a:pt x="414" y="3"/>
                  </a:moveTo>
                  <a:lnTo>
                    <a:pt x="414" y="3"/>
                  </a:lnTo>
                  <a:lnTo>
                    <a:pt x="414" y="252"/>
                  </a:lnTo>
                  <a:cubicBezTo>
                    <a:pt x="376" y="246"/>
                    <a:pt x="351" y="224"/>
                    <a:pt x="317" y="166"/>
                  </a:cubicBezTo>
                  <a:lnTo>
                    <a:pt x="281" y="100"/>
                  </a:lnTo>
                  <a:cubicBezTo>
                    <a:pt x="245" y="34"/>
                    <a:pt x="196" y="0"/>
                    <a:pt x="138" y="0"/>
                  </a:cubicBezTo>
                  <a:cubicBezTo>
                    <a:pt x="99" y="0"/>
                    <a:pt x="63" y="16"/>
                    <a:pt x="37" y="44"/>
                  </a:cubicBezTo>
                  <a:cubicBezTo>
                    <a:pt x="12" y="72"/>
                    <a:pt x="0" y="106"/>
                    <a:pt x="0" y="151"/>
                  </a:cubicBezTo>
                  <a:cubicBezTo>
                    <a:pt x="0" y="211"/>
                    <a:pt x="21" y="256"/>
                    <a:pt x="61" y="282"/>
                  </a:cubicBezTo>
                  <a:cubicBezTo>
                    <a:pt x="86" y="298"/>
                    <a:pt x="116" y="306"/>
                    <a:pt x="164" y="307"/>
                  </a:cubicBezTo>
                  <a:lnTo>
                    <a:pt x="164" y="248"/>
                  </a:lnTo>
                  <a:cubicBezTo>
                    <a:pt x="132" y="246"/>
                    <a:pt x="112" y="242"/>
                    <a:pt x="97" y="234"/>
                  </a:cubicBezTo>
                  <a:cubicBezTo>
                    <a:pt x="69" y="219"/>
                    <a:pt x="51" y="188"/>
                    <a:pt x="51" y="153"/>
                  </a:cubicBezTo>
                  <a:cubicBezTo>
                    <a:pt x="51" y="100"/>
                    <a:pt x="89" y="60"/>
                    <a:pt x="140" y="60"/>
                  </a:cubicBezTo>
                  <a:cubicBezTo>
                    <a:pt x="177" y="60"/>
                    <a:pt x="209" y="82"/>
                    <a:pt x="233" y="124"/>
                  </a:cubicBezTo>
                  <a:lnTo>
                    <a:pt x="268" y="185"/>
                  </a:lnTo>
                  <a:cubicBezTo>
                    <a:pt x="324" y="284"/>
                    <a:pt x="368" y="312"/>
                    <a:pt x="472" y="318"/>
                  </a:cubicBezTo>
                  <a:lnTo>
                    <a:pt x="472" y="3"/>
                  </a:lnTo>
                  <a:lnTo>
                    <a:pt x="414"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96"/>
            <p:cNvSpPr>
              <a:spLocks noEditPoints="1"/>
            </p:cNvSpPr>
            <p:nvPr/>
          </p:nvSpPr>
          <p:spPr bwMode="auto">
            <a:xfrm>
              <a:off x="4305" y="3530"/>
              <a:ext cx="265" cy="53"/>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6 h 309"/>
                <a:gd name="T14" fmla="*/ 0 w 487"/>
                <a:gd name="T15" fmla="*/ 154 h 309"/>
                <a:gd name="T16" fmla="*/ 52 w 487"/>
                <a:gd name="T17" fmla="*/ 154 h 309"/>
                <a:gd name="T18" fmla="*/ 52 w 487"/>
                <a:gd name="T19" fmla="*/ 154 h 309"/>
                <a:gd name="T20" fmla="*/ 242 w 487"/>
                <a:gd name="T21" fmla="*/ 60 h 309"/>
                <a:gd name="T22" fmla="*/ 439 w 487"/>
                <a:gd name="T23" fmla="*/ 156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4"/>
                    <a:pt x="156" y="309"/>
                    <a:pt x="244" y="309"/>
                  </a:cubicBezTo>
                  <a:cubicBezTo>
                    <a:pt x="403" y="309"/>
                    <a:pt x="487" y="256"/>
                    <a:pt x="487" y="154"/>
                  </a:cubicBezTo>
                  <a:cubicBezTo>
                    <a:pt x="487" y="54"/>
                    <a:pt x="403" y="0"/>
                    <a:pt x="248" y="0"/>
                  </a:cubicBezTo>
                  <a:cubicBezTo>
                    <a:pt x="156" y="0"/>
                    <a:pt x="94" y="14"/>
                    <a:pt x="52" y="46"/>
                  </a:cubicBezTo>
                  <a:cubicBezTo>
                    <a:pt x="19" y="70"/>
                    <a:pt x="0" y="110"/>
                    <a:pt x="0" y="154"/>
                  </a:cubicBezTo>
                  <a:close/>
                  <a:moveTo>
                    <a:pt x="52" y="154"/>
                  </a:moveTo>
                  <a:lnTo>
                    <a:pt x="52" y="154"/>
                  </a:lnTo>
                  <a:cubicBezTo>
                    <a:pt x="52" y="91"/>
                    <a:pt x="116" y="60"/>
                    <a:pt x="242" y="60"/>
                  </a:cubicBezTo>
                  <a:cubicBezTo>
                    <a:pt x="376" y="60"/>
                    <a:pt x="439" y="90"/>
                    <a:pt x="439" y="156"/>
                  </a:cubicBezTo>
                  <a:cubicBezTo>
                    <a:pt x="439" y="218"/>
                    <a:pt x="374" y="249"/>
                    <a:pt x="244" y="249"/>
                  </a:cubicBezTo>
                  <a:cubicBezTo>
                    <a:pt x="115" y="249"/>
                    <a:pt x="52" y="218"/>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97"/>
            <p:cNvSpPr>
              <a:spLocks/>
            </p:cNvSpPr>
            <p:nvPr/>
          </p:nvSpPr>
          <p:spPr bwMode="auto">
            <a:xfrm>
              <a:off x="4134" y="3226"/>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 name="Freeform 98"/>
            <p:cNvSpPr>
              <a:spLocks/>
            </p:cNvSpPr>
            <p:nvPr/>
          </p:nvSpPr>
          <p:spPr bwMode="auto">
            <a:xfrm>
              <a:off x="4448" y="3276"/>
              <a:ext cx="27" cy="27"/>
            </a:xfrm>
            <a:custGeom>
              <a:avLst/>
              <a:gdLst>
                <a:gd name="T0" fmla="*/ 0 w 48"/>
                <a:gd name="T1" fmla="*/ 0 h 159"/>
                <a:gd name="T2" fmla="*/ 0 w 48"/>
                <a:gd name="T3" fmla="*/ 0 h 159"/>
                <a:gd name="T4" fmla="*/ 0 w 48"/>
                <a:gd name="T5" fmla="*/ 159 h 159"/>
                <a:gd name="T6" fmla="*/ 48 w 48"/>
                <a:gd name="T7" fmla="*/ 159 h 159"/>
                <a:gd name="T8" fmla="*/ 48 w 48"/>
                <a:gd name="T9" fmla="*/ 0 h 159"/>
                <a:gd name="T10" fmla="*/ 0 w 48"/>
                <a:gd name="T11" fmla="*/ 0 h 159"/>
              </a:gdLst>
              <a:ahLst/>
              <a:cxnLst>
                <a:cxn ang="0">
                  <a:pos x="T0" y="T1"/>
                </a:cxn>
                <a:cxn ang="0">
                  <a:pos x="T2" y="T3"/>
                </a:cxn>
                <a:cxn ang="0">
                  <a:pos x="T4" y="T5"/>
                </a:cxn>
                <a:cxn ang="0">
                  <a:pos x="T6" y="T7"/>
                </a:cxn>
                <a:cxn ang="0">
                  <a:pos x="T8" y="T9"/>
                </a:cxn>
                <a:cxn ang="0">
                  <a:pos x="T10" y="T11"/>
                </a:cxn>
              </a:cxnLst>
              <a:rect l="0" t="0" r="r" b="b"/>
              <a:pathLst>
                <a:path w="48" h="159">
                  <a:moveTo>
                    <a:pt x="0" y="0"/>
                  </a:moveTo>
                  <a:lnTo>
                    <a:pt x="0" y="0"/>
                  </a:lnTo>
                  <a:lnTo>
                    <a:pt x="0" y="159"/>
                  </a:lnTo>
                  <a:lnTo>
                    <a:pt x="48" y="159"/>
                  </a:lnTo>
                  <a:lnTo>
                    <a:pt x="48"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99"/>
            <p:cNvSpPr>
              <a:spLocks/>
            </p:cNvSpPr>
            <p:nvPr/>
          </p:nvSpPr>
          <p:spPr bwMode="auto">
            <a:xfrm>
              <a:off x="4305" y="3231"/>
              <a:ext cx="257" cy="28"/>
            </a:xfrm>
            <a:custGeom>
              <a:avLst/>
              <a:gdLst>
                <a:gd name="T0" fmla="*/ 136 w 472"/>
                <a:gd name="T1" fmla="*/ 59 h 163"/>
                <a:gd name="T2" fmla="*/ 136 w 472"/>
                <a:gd name="T3" fmla="*/ 59 h 163"/>
                <a:gd name="T4" fmla="*/ 472 w 472"/>
                <a:gd name="T5" fmla="*/ 59 h 163"/>
                <a:gd name="T6" fmla="*/ 472 w 472"/>
                <a:gd name="T7" fmla="*/ 0 h 163"/>
                <a:gd name="T8" fmla="*/ 0 w 472"/>
                <a:gd name="T9" fmla="*/ 0 h 163"/>
                <a:gd name="T10" fmla="*/ 0 w 472"/>
                <a:gd name="T11" fmla="*/ 39 h 163"/>
                <a:gd name="T12" fmla="*/ 94 w 472"/>
                <a:gd name="T13" fmla="*/ 163 h 163"/>
                <a:gd name="T14" fmla="*/ 136 w 472"/>
                <a:gd name="T15" fmla="*/ 163 h 163"/>
                <a:gd name="T16" fmla="*/ 136 w 472"/>
                <a:gd name="T17" fmla="*/ 59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2" h="163">
                  <a:moveTo>
                    <a:pt x="136" y="59"/>
                  </a:moveTo>
                  <a:lnTo>
                    <a:pt x="136" y="59"/>
                  </a:lnTo>
                  <a:lnTo>
                    <a:pt x="472" y="59"/>
                  </a:lnTo>
                  <a:lnTo>
                    <a:pt x="472" y="0"/>
                  </a:lnTo>
                  <a:lnTo>
                    <a:pt x="0" y="0"/>
                  </a:lnTo>
                  <a:lnTo>
                    <a:pt x="0" y="39"/>
                  </a:lnTo>
                  <a:cubicBezTo>
                    <a:pt x="73" y="59"/>
                    <a:pt x="82" y="73"/>
                    <a:pt x="94" y="163"/>
                  </a:cubicBezTo>
                  <a:lnTo>
                    <a:pt x="136" y="163"/>
                  </a:lnTo>
                  <a:lnTo>
                    <a:pt x="136" y="5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100"/>
            <p:cNvSpPr>
              <a:spLocks noEditPoints="1"/>
            </p:cNvSpPr>
            <p:nvPr/>
          </p:nvSpPr>
          <p:spPr bwMode="auto">
            <a:xfrm>
              <a:off x="4305" y="3150"/>
              <a:ext cx="265" cy="52"/>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6 h 309"/>
                <a:gd name="T14" fmla="*/ 0 w 487"/>
                <a:gd name="T15" fmla="*/ 154 h 309"/>
                <a:gd name="T16" fmla="*/ 52 w 487"/>
                <a:gd name="T17" fmla="*/ 154 h 309"/>
                <a:gd name="T18" fmla="*/ 52 w 487"/>
                <a:gd name="T19" fmla="*/ 154 h 309"/>
                <a:gd name="T20" fmla="*/ 242 w 487"/>
                <a:gd name="T21" fmla="*/ 60 h 309"/>
                <a:gd name="T22" fmla="*/ 439 w 487"/>
                <a:gd name="T23" fmla="*/ 156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4"/>
                    <a:pt x="156" y="309"/>
                    <a:pt x="244" y="309"/>
                  </a:cubicBezTo>
                  <a:cubicBezTo>
                    <a:pt x="403" y="309"/>
                    <a:pt x="487" y="256"/>
                    <a:pt x="487" y="154"/>
                  </a:cubicBezTo>
                  <a:cubicBezTo>
                    <a:pt x="487" y="54"/>
                    <a:pt x="403" y="0"/>
                    <a:pt x="248" y="0"/>
                  </a:cubicBezTo>
                  <a:cubicBezTo>
                    <a:pt x="156" y="0"/>
                    <a:pt x="94" y="14"/>
                    <a:pt x="52" y="46"/>
                  </a:cubicBezTo>
                  <a:cubicBezTo>
                    <a:pt x="19" y="70"/>
                    <a:pt x="0" y="110"/>
                    <a:pt x="0" y="154"/>
                  </a:cubicBezTo>
                  <a:close/>
                  <a:moveTo>
                    <a:pt x="52" y="154"/>
                  </a:moveTo>
                  <a:lnTo>
                    <a:pt x="52" y="154"/>
                  </a:lnTo>
                  <a:cubicBezTo>
                    <a:pt x="52" y="91"/>
                    <a:pt x="116" y="60"/>
                    <a:pt x="242" y="60"/>
                  </a:cubicBezTo>
                  <a:cubicBezTo>
                    <a:pt x="376" y="60"/>
                    <a:pt x="439" y="90"/>
                    <a:pt x="439" y="156"/>
                  </a:cubicBezTo>
                  <a:cubicBezTo>
                    <a:pt x="439" y="218"/>
                    <a:pt x="374" y="249"/>
                    <a:pt x="244" y="249"/>
                  </a:cubicBezTo>
                  <a:cubicBezTo>
                    <a:pt x="115" y="249"/>
                    <a:pt x="52" y="218"/>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101"/>
            <p:cNvSpPr>
              <a:spLocks/>
            </p:cNvSpPr>
            <p:nvPr/>
          </p:nvSpPr>
          <p:spPr bwMode="auto">
            <a:xfrm>
              <a:off x="4134" y="2846"/>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 name="Freeform 102"/>
            <p:cNvSpPr>
              <a:spLocks noEditPoints="1"/>
            </p:cNvSpPr>
            <p:nvPr/>
          </p:nvSpPr>
          <p:spPr bwMode="auto">
            <a:xfrm>
              <a:off x="4305" y="2804"/>
              <a:ext cx="265" cy="53"/>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5 h 309"/>
                <a:gd name="T14" fmla="*/ 0 w 487"/>
                <a:gd name="T15" fmla="*/ 154 h 309"/>
                <a:gd name="T16" fmla="*/ 52 w 487"/>
                <a:gd name="T17" fmla="*/ 154 h 309"/>
                <a:gd name="T18" fmla="*/ 52 w 487"/>
                <a:gd name="T19" fmla="*/ 154 h 309"/>
                <a:gd name="T20" fmla="*/ 242 w 487"/>
                <a:gd name="T21" fmla="*/ 59 h 309"/>
                <a:gd name="T22" fmla="*/ 439 w 487"/>
                <a:gd name="T23" fmla="*/ 155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3"/>
                    <a:pt x="156" y="309"/>
                    <a:pt x="244" y="309"/>
                  </a:cubicBezTo>
                  <a:cubicBezTo>
                    <a:pt x="403" y="309"/>
                    <a:pt x="487" y="255"/>
                    <a:pt x="487" y="154"/>
                  </a:cubicBezTo>
                  <a:cubicBezTo>
                    <a:pt x="487" y="54"/>
                    <a:pt x="403" y="0"/>
                    <a:pt x="248" y="0"/>
                  </a:cubicBezTo>
                  <a:cubicBezTo>
                    <a:pt x="156" y="0"/>
                    <a:pt x="94" y="14"/>
                    <a:pt x="52" y="45"/>
                  </a:cubicBezTo>
                  <a:cubicBezTo>
                    <a:pt x="19" y="70"/>
                    <a:pt x="0" y="109"/>
                    <a:pt x="0" y="154"/>
                  </a:cubicBezTo>
                  <a:close/>
                  <a:moveTo>
                    <a:pt x="52" y="154"/>
                  </a:moveTo>
                  <a:lnTo>
                    <a:pt x="52" y="154"/>
                  </a:lnTo>
                  <a:cubicBezTo>
                    <a:pt x="52" y="91"/>
                    <a:pt x="116" y="59"/>
                    <a:pt x="242" y="59"/>
                  </a:cubicBezTo>
                  <a:cubicBezTo>
                    <a:pt x="376" y="59"/>
                    <a:pt x="439" y="90"/>
                    <a:pt x="439" y="155"/>
                  </a:cubicBezTo>
                  <a:cubicBezTo>
                    <a:pt x="439" y="217"/>
                    <a:pt x="374" y="249"/>
                    <a:pt x="244"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103"/>
            <p:cNvSpPr>
              <a:spLocks/>
            </p:cNvSpPr>
            <p:nvPr/>
          </p:nvSpPr>
          <p:spPr bwMode="auto">
            <a:xfrm>
              <a:off x="4134" y="2465"/>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104"/>
            <p:cNvSpPr>
              <a:spLocks/>
            </p:cNvSpPr>
            <p:nvPr/>
          </p:nvSpPr>
          <p:spPr bwMode="auto">
            <a:xfrm>
              <a:off x="4305" y="2473"/>
              <a:ext cx="257" cy="28"/>
            </a:xfrm>
            <a:custGeom>
              <a:avLst/>
              <a:gdLst>
                <a:gd name="T0" fmla="*/ 136 w 472"/>
                <a:gd name="T1" fmla="*/ 59 h 163"/>
                <a:gd name="T2" fmla="*/ 136 w 472"/>
                <a:gd name="T3" fmla="*/ 59 h 163"/>
                <a:gd name="T4" fmla="*/ 472 w 472"/>
                <a:gd name="T5" fmla="*/ 59 h 163"/>
                <a:gd name="T6" fmla="*/ 472 w 472"/>
                <a:gd name="T7" fmla="*/ 0 h 163"/>
                <a:gd name="T8" fmla="*/ 0 w 472"/>
                <a:gd name="T9" fmla="*/ 0 h 163"/>
                <a:gd name="T10" fmla="*/ 0 w 472"/>
                <a:gd name="T11" fmla="*/ 39 h 163"/>
                <a:gd name="T12" fmla="*/ 94 w 472"/>
                <a:gd name="T13" fmla="*/ 163 h 163"/>
                <a:gd name="T14" fmla="*/ 136 w 472"/>
                <a:gd name="T15" fmla="*/ 163 h 163"/>
                <a:gd name="T16" fmla="*/ 136 w 472"/>
                <a:gd name="T17" fmla="*/ 59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2" h="163">
                  <a:moveTo>
                    <a:pt x="136" y="59"/>
                  </a:moveTo>
                  <a:lnTo>
                    <a:pt x="136" y="59"/>
                  </a:lnTo>
                  <a:lnTo>
                    <a:pt x="472" y="59"/>
                  </a:lnTo>
                  <a:lnTo>
                    <a:pt x="472" y="0"/>
                  </a:lnTo>
                  <a:lnTo>
                    <a:pt x="0" y="0"/>
                  </a:lnTo>
                  <a:lnTo>
                    <a:pt x="0" y="39"/>
                  </a:lnTo>
                  <a:cubicBezTo>
                    <a:pt x="73" y="59"/>
                    <a:pt x="82" y="73"/>
                    <a:pt x="94" y="163"/>
                  </a:cubicBezTo>
                  <a:lnTo>
                    <a:pt x="136" y="163"/>
                  </a:lnTo>
                  <a:lnTo>
                    <a:pt x="136" y="5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105"/>
            <p:cNvSpPr>
              <a:spLocks noEditPoints="1"/>
            </p:cNvSpPr>
            <p:nvPr/>
          </p:nvSpPr>
          <p:spPr bwMode="auto">
            <a:xfrm>
              <a:off x="4305" y="2392"/>
              <a:ext cx="265" cy="52"/>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6 h 309"/>
                <a:gd name="T14" fmla="*/ 0 w 487"/>
                <a:gd name="T15" fmla="*/ 154 h 309"/>
                <a:gd name="T16" fmla="*/ 52 w 487"/>
                <a:gd name="T17" fmla="*/ 154 h 309"/>
                <a:gd name="T18" fmla="*/ 52 w 487"/>
                <a:gd name="T19" fmla="*/ 154 h 309"/>
                <a:gd name="T20" fmla="*/ 242 w 487"/>
                <a:gd name="T21" fmla="*/ 60 h 309"/>
                <a:gd name="T22" fmla="*/ 439 w 487"/>
                <a:gd name="T23" fmla="*/ 156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4"/>
                    <a:pt x="156" y="309"/>
                    <a:pt x="244" y="309"/>
                  </a:cubicBezTo>
                  <a:cubicBezTo>
                    <a:pt x="403" y="309"/>
                    <a:pt x="487" y="256"/>
                    <a:pt x="487" y="154"/>
                  </a:cubicBezTo>
                  <a:cubicBezTo>
                    <a:pt x="487" y="54"/>
                    <a:pt x="403" y="0"/>
                    <a:pt x="248" y="0"/>
                  </a:cubicBezTo>
                  <a:cubicBezTo>
                    <a:pt x="156" y="0"/>
                    <a:pt x="94" y="14"/>
                    <a:pt x="52" y="46"/>
                  </a:cubicBezTo>
                  <a:cubicBezTo>
                    <a:pt x="19" y="70"/>
                    <a:pt x="0" y="110"/>
                    <a:pt x="0" y="154"/>
                  </a:cubicBezTo>
                  <a:close/>
                  <a:moveTo>
                    <a:pt x="52" y="154"/>
                  </a:moveTo>
                  <a:lnTo>
                    <a:pt x="52" y="154"/>
                  </a:lnTo>
                  <a:cubicBezTo>
                    <a:pt x="52" y="91"/>
                    <a:pt x="116" y="60"/>
                    <a:pt x="242" y="60"/>
                  </a:cubicBezTo>
                  <a:cubicBezTo>
                    <a:pt x="376" y="60"/>
                    <a:pt x="439" y="90"/>
                    <a:pt x="439" y="156"/>
                  </a:cubicBezTo>
                  <a:cubicBezTo>
                    <a:pt x="439" y="218"/>
                    <a:pt x="374" y="249"/>
                    <a:pt x="244" y="249"/>
                  </a:cubicBezTo>
                  <a:cubicBezTo>
                    <a:pt x="115" y="249"/>
                    <a:pt x="52" y="218"/>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106"/>
            <p:cNvSpPr>
              <a:spLocks/>
            </p:cNvSpPr>
            <p:nvPr/>
          </p:nvSpPr>
          <p:spPr bwMode="auto">
            <a:xfrm>
              <a:off x="4134" y="2084"/>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 name="Freeform 107"/>
            <p:cNvSpPr>
              <a:spLocks/>
            </p:cNvSpPr>
            <p:nvPr/>
          </p:nvSpPr>
          <p:spPr bwMode="auto">
            <a:xfrm>
              <a:off x="4305" y="2074"/>
              <a:ext cx="257" cy="54"/>
            </a:xfrm>
            <a:custGeom>
              <a:avLst/>
              <a:gdLst>
                <a:gd name="T0" fmla="*/ 414 w 472"/>
                <a:gd name="T1" fmla="*/ 3 h 318"/>
                <a:gd name="T2" fmla="*/ 414 w 472"/>
                <a:gd name="T3" fmla="*/ 3 h 318"/>
                <a:gd name="T4" fmla="*/ 414 w 472"/>
                <a:gd name="T5" fmla="*/ 252 h 318"/>
                <a:gd name="T6" fmla="*/ 317 w 472"/>
                <a:gd name="T7" fmla="*/ 166 h 318"/>
                <a:gd name="T8" fmla="*/ 281 w 472"/>
                <a:gd name="T9" fmla="*/ 100 h 318"/>
                <a:gd name="T10" fmla="*/ 138 w 472"/>
                <a:gd name="T11" fmla="*/ 0 h 318"/>
                <a:gd name="T12" fmla="*/ 37 w 472"/>
                <a:gd name="T13" fmla="*/ 44 h 318"/>
                <a:gd name="T14" fmla="*/ 0 w 472"/>
                <a:gd name="T15" fmla="*/ 151 h 318"/>
                <a:gd name="T16" fmla="*/ 61 w 472"/>
                <a:gd name="T17" fmla="*/ 282 h 318"/>
                <a:gd name="T18" fmla="*/ 164 w 472"/>
                <a:gd name="T19" fmla="*/ 307 h 318"/>
                <a:gd name="T20" fmla="*/ 164 w 472"/>
                <a:gd name="T21" fmla="*/ 248 h 318"/>
                <a:gd name="T22" fmla="*/ 97 w 472"/>
                <a:gd name="T23" fmla="*/ 234 h 318"/>
                <a:gd name="T24" fmla="*/ 51 w 472"/>
                <a:gd name="T25" fmla="*/ 153 h 318"/>
                <a:gd name="T26" fmla="*/ 140 w 472"/>
                <a:gd name="T27" fmla="*/ 60 h 318"/>
                <a:gd name="T28" fmla="*/ 233 w 472"/>
                <a:gd name="T29" fmla="*/ 124 h 318"/>
                <a:gd name="T30" fmla="*/ 268 w 472"/>
                <a:gd name="T31" fmla="*/ 185 h 318"/>
                <a:gd name="T32" fmla="*/ 472 w 472"/>
                <a:gd name="T33" fmla="*/ 318 h 318"/>
                <a:gd name="T34" fmla="*/ 472 w 472"/>
                <a:gd name="T35" fmla="*/ 3 h 318"/>
                <a:gd name="T36" fmla="*/ 414 w 472"/>
                <a:gd name="T37" fmla="*/ 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2" h="318">
                  <a:moveTo>
                    <a:pt x="414" y="3"/>
                  </a:moveTo>
                  <a:lnTo>
                    <a:pt x="414" y="3"/>
                  </a:lnTo>
                  <a:lnTo>
                    <a:pt x="414" y="252"/>
                  </a:lnTo>
                  <a:cubicBezTo>
                    <a:pt x="376" y="246"/>
                    <a:pt x="351" y="224"/>
                    <a:pt x="317" y="166"/>
                  </a:cubicBezTo>
                  <a:lnTo>
                    <a:pt x="281" y="100"/>
                  </a:lnTo>
                  <a:cubicBezTo>
                    <a:pt x="245" y="34"/>
                    <a:pt x="196" y="0"/>
                    <a:pt x="138" y="0"/>
                  </a:cubicBezTo>
                  <a:cubicBezTo>
                    <a:pt x="99" y="0"/>
                    <a:pt x="63" y="16"/>
                    <a:pt x="37" y="44"/>
                  </a:cubicBezTo>
                  <a:cubicBezTo>
                    <a:pt x="12" y="72"/>
                    <a:pt x="0" y="106"/>
                    <a:pt x="0" y="151"/>
                  </a:cubicBezTo>
                  <a:cubicBezTo>
                    <a:pt x="0" y="211"/>
                    <a:pt x="21" y="256"/>
                    <a:pt x="61" y="282"/>
                  </a:cubicBezTo>
                  <a:cubicBezTo>
                    <a:pt x="86" y="298"/>
                    <a:pt x="116" y="306"/>
                    <a:pt x="164" y="307"/>
                  </a:cubicBezTo>
                  <a:lnTo>
                    <a:pt x="164" y="248"/>
                  </a:lnTo>
                  <a:cubicBezTo>
                    <a:pt x="132" y="246"/>
                    <a:pt x="112" y="242"/>
                    <a:pt x="97" y="234"/>
                  </a:cubicBezTo>
                  <a:cubicBezTo>
                    <a:pt x="69" y="219"/>
                    <a:pt x="51" y="188"/>
                    <a:pt x="51" y="153"/>
                  </a:cubicBezTo>
                  <a:cubicBezTo>
                    <a:pt x="51" y="100"/>
                    <a:pt x="89" y="60"/>
                    <a:pt x="140" y="60"/>
                  </a:cubicBezTo>
                  <a:cubicBezTo>
                    <a:pt x="177" y="60"/>
                    <a:pt x="209" y="82"/>
                    <a:pt x="233" y="124"/>
                  </a:cubicBezTo>
                  <a:lnTo>
                    <a:pt x="268" y="185"/>
                  </a:lnTo>
                  <a:cubicBezTo>
                    <a:pt x="324" y="284"/>
                    <a:pt x="368" y="312"/>
                    <a:pt x="472" y="318"/>
                  </a:cubicBezTo>
                  <a:lnTo>
                    <a:pt x="472" y="3"/>
                  </a:lnTo>
                  <a:lnTo>
                    <a:pt x="414"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108"/>
            <p:cNvSpPr>
              <a:spLocks noEditPoints="1"/>
            </p:cNvSpPr>
            <p:nvPr/>
          </p:nvSpPr>
          <p:spPr bwMode="auto">
            <a:xfrm>
              <a:off x="4305" y="2011"/>
              <a:ext cx="265" cy="53"/>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6 h 309"/>
                <a:gd name="T14" fmla="*/ 0 w 487"/>
                <a:gd name="T15" fmla="*/ 154 h 309"/>
                <a:gd name="T16" fmla="*/ 52 w 487"/>
                <a:gd name="T17" fmla="*/ 154 h 309"/>
                <a:gd name="T18" fmla="*/ 52 w 487"/>
                <a:gd name="T19" fmla="*/ 154 h 309"/>
                <a:gd name="T20" fmla="*/ 242 w 487"/>
                <a:gd name="T21" fmla="*/ 60 h 309"/>
                <a:gd name="T22" fmla="*/ 439 w 487"/>
                <a:gd name="T23" fmla="*/ 156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4"/>
                    <a:pt x="156" y="309"/>
                    <a:pt x="244" y="309"/>
                  </a:cubicBezTo>
                  <a:cubicBezTo>
                    <a:pt x="403" y="309"/>
                    <a:pt x="487" y="256"/>
                    <a:pt x="487" y="154"/>
                  </a:cubicBezTo>
                  <a:cubicBezTo>
                    <a:pt x="487" y="54"/>
                    <a:pt x="403" y="0"/>
                    <a:pt x="248" y="0"/>
                  </a:cubicBezTo>
                  <a:cubicBezTo>
                    <a:pt x="156" y="0"/>
                    <a:pt x="94" y="14"/>
                    <a:pt x="52" y="46"/>
                  </a:cubicBezTo>
                  <a:cubicBezTo>
                    <a:pt x="19" y="70"/>
                    <a:pt x="0" y="110"/>
                    <a:pt x="0" y="154"/>
                  </a:cubicBezTo>
                  <a:close/>
                  <a:moveTo>
                    <a:pt x="52" y="154"/>
                  </a:moveTo>
                  <a:lnTo>
                    <a:pt x="52" y="154"/>
                  </a:lnTo>
                  <a:cubicBezTo>
                    <a:pt x="52" y="91"/>
                    <a:pt x="116" y="60"/>
                    <a:pt x="242" y="60"/>
                  </a:cubicBezTo>
                  <a:cubicBezTo>
                    <a:pt x="376" y="60"/>
                    <a:pt x="439" y="90"/>
                    <a:pt x="439" y="156"/>
                  </a:cubicBezTo>
                  <a:cubicBezTo>
                    <a:pt x="439" y="218"/>
                    <a:pt x="374" y="249"/>
                    <a:pt x="244" y="249"/>
                  </a:cubicBezTo>
                  <a:cubicBezTo>
                    <a:pt x="115" y="249"/>
                    <a:pt x="52" y="218"/>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109"/>
            <p:cNvSpPr>
              <a:spLocks/>
            </p:cNvSpPr>
            <p:nvPr/>
          </p:nvSpPr>
          <p:spPr bwMode="auto">
            <a:xfrm>
              <a:off x="4134" y="1704"/>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 name="Freeform 110"/>
            <p:cNvSpPr>
              <a:spLocks/>
            </p:cNvSpPr>
            <p:nvPr/>
          </p:nvSpPr>
          <p:spPr bwMode="auto">
            <a:xfrm>
              <a:off x="4305" y="1694"/>
              <a:ext cx="265" cy="54"/>
            </a:xfrm>
            <a:custGeom>
              <a:avLst/>
              <a:gdLst>
                <a:gd name="T0" fmla="*/ 256 w 487"/>
                <a:gd name="T1" fmla="*/ 190 h 316"/>
                <a:gd name="T2" fmla="*/ 256 w 487"/>
                <a:gd name="T3" fmla="*/ 190 h 316"/>
                <a:gd name="T4" fmla="*/ 256 w 487"/>
                <a:gd name="T5" fmla="*/ 183 h 316"/>
                <a:gd name="T6" fmla="*/ 255 w 487"/>
                <a:gd name="T7" fmla="*/ 158 h 316"/>
                <a:gd name="T8" fmla="*/ 341 w 487"/>
                <a:gd name="T9" fmla="*/ 60 h 316"/>
                <a:gd name="T10" fmla="*/ 435 w 487"/>
                <a:gd name="T11" fmla="*/ 158 h 316"/>
                <a:gd name="T12" fmla="*/ 335 w 487"/>
                <a:gd name="T13" fmla="*/ 257 h 316"/>
                <a:gd name="T14" fmla="*/ 335 w 487"/>
                <a:gd name="T15" fmla="*/ 316 h 316"/>
                <a:gd name="T16" fmla="*/ 419 w 487"/>
                <a:gd name="T17" fmla="*/ 295 h 316"/>
                <a:gd name="T18" fmla="*/ 487 w 487"/>
                <a:gd name="T19" fmla="*/ 160 h 316"/>
                <a:gd name="T20" fmla="*/ 340 w 487"/>
                <a:gd name="T21" fmla="*/ 0 h 316"/>
                <a:gd name="T22" fmla="*/ 228 w 487"/>
                <a:gd name="T23" fmla="*/ 80 h 316"/>
                <a:gd name="T24" fmla="*/ 130 w 487"/>
                <a:gd name="T25" fmla="*/ 14 h 316"/>
                <a:gd name="T26" fmla="*/ 0 w 487"/>
                <a:gd name="T27" fmla="*/ 158 h 316"/>
                <a:gd name="T28" fmla="*/ 152 w 487"/>
                <a:gd name="T29" fmla="*/ 306 h 316"/>
                <a:gd name="T30" fmla="*/ 152 w 487"/>
                <a:gd name="T31" fmla="*/ 247 h 316"/>
                <a:gd name="T32" fmla="*/ 93 w 487"/>
                <a:gd name="T33" fmla="*/ 237 h 316"/>
                <a:gd name="T34" fmla="*/ 51 w 487"/>
                <a:gd name="T35" fmla="*/ 157 h 316"/>
                <a:gd name="T36" fmla="*/ 132 w 487"/>
                <a:gd name="T37" fmla="*/ 74 h 316"/>
                <a:gd name="T38" fmla="*/ 196 w 487"/>
                <a:gd name="T39" fmla="*/ 112 h 316"/>
                <a:gd name="T40" fmla="*/ 206 w 487"/>
                <a:gd name="T41" fmla="*/ 190 h 316"/>
                <a:gd name="T42" fmla="*/ 256 w 487"/>
                <a:gd name="T43" fmla="*/ 19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7" h="316">
                  <a:moveTo>
                    <a:pt x="256" y="190"/>
                  </a:moveTo>
                  <a:lnTo>
                    <a:pt x="256" y="190"/>
                  </a:lnTo>
                  <a:lnTo>
                    <a:pt x="256" y="183"/>
                  </a:lnTo>
                  <a:lnTo>
                    <a:pt x="255" y="158"/>
                  </a:lnTo>
                  <a:cubicBezTo>
                    <a:pt x="255" y="93"/>
                    <a:pt x="284" y="60"/>
                    <a:pt x="341" y="60"/>
                  </a:cubicBezTo>
                  <a:cubicBezTo>
                    <a:pt x="400" y="60"/>
                    <a:pt x="435" y="97"/>
                    <a:pt x="435" y="158"/>
                  </a:cubicBezTo>
                  <a:cubicBezTo>
                    <a:pt x="435" y="222"/>
                    <a:pt x="404" y="253"/>
                    <a:pt x="335" y="257"/>
                  </a:cubicBezTo>
                  <a:lnTo>
                    <a:pt x="335" y="316"/>
                  </a:lnTo>
                  <a:cubicBezTo>
                    <a:pt x="373" y="313"/>
                    <a:pt x="398" y="307"/>
                    <a:pt x="419" y="295"/>
                  </a:cubicBezTo>
                  <a:cubicBezTo>
                    <a:pt x="464" y="271"/>
                    <a:pt x="487" y="225"/>
                    <a:pt x="487" y="160"/>
                  </a:cubicBezTo>
                  <a:cubicBezTo>
                    <a:pt x="487" y="63"/>
                    <a:pt x="429" y="0"/>
                    <a:pt x="340" y="0"/>
                  </a:cubicBezTo>
                  <a:cubicBezTo>
                    <a:pt x="280" y="0"/>
                    <a:pt x="247" y="23"/>
                    <a:pt x="228" y="80"/>
                  </a:cubicBezTo>
                  <a:cubicBezTo>
                    <a:pt x="210" y="36"/>
                    <a:pt x="177" y="14"/>
                    <a:pt x="130" y="14"/>
                  </a:cubicBezTo>
                  <a:cubicBezTo>
                    <a:pt x="49" y="14"/>
                    <a:pt x="0" y="68"/>
                    <a:pt x="0" y="158"/>
                  </a:cubicBezTo>
                  <a:cubicBezTo>
                    <a:pt x="0" y="253"/>
                    <a:pt x="52" y="304"/>
                    <a:pt x="152" y="306"/>
                  </a:cubicBezTo>
                  <a:lnTo>
                    <a:pt x="152" y="247"/>
                  </a:lnTo>
                  <a:cubicBezTo>
                    <a:pt x="124" y="247"/>
                    <a:pt x="108" y="244"/>
                    <a:pt x="93" y="237"/>
                  </a:cubicBezTo>
                  <a:cubicBezTo>
                    <a:pt x="67" y="223"/>
                    <a:pt x="51" y="194"/>
                    <a:pt x="51" y="157"/>
                  </a:cubicBezTo>
                  <a:cubicBezTo>
                    <a:pt x="51" y="105"/>
                    <a:pt x="82" y="74"/>
                    <a:pt x="132" y="74"/>
                  </a:cubicBezTo>
                  <a:cubicBezTo>
                    <a:pt x="165" y="74"/>
                    <a:pt x="185" y="86"/>
                    <a:pt x="196" y="112"/>
                  </a:cubicBezTo>
                  <a:cubicBezTo>
                    <a:pt x="202" y="128"/>
                    <a:pt x="205" y="149"/>
                    <a:pt x="206" y="190"/>
                  </a:cubicBezTo>
                  <a:lnTo>
                    <a:pt x="256" y="19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11"/>
            <p:cNvSpPr>
              <a:spLocks noEditPoints="1"/>
            </p:cNvSpPr>
            <p:nvPr/>
          </p:nvSpPr>
          <p:spPr bwMode="auto">
            <a:xfrm>
              <a:off x="4305" y="1631"/>
              <a:ext cx="265" cy="52"/>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6 h 309"/>
                <a:gd name="T14" fmla="*/ 0 w 487"/>
                <a:gd name="T15" fmla="*/ 154 h 309"/>
                <a:gd name="T16" fmla="*/ 52 w 487"/>
                <a:gd name="T17" fmla="*/ 154 h 309"/>
                <a:gd name="T18" fmla="*/ 52 w 487"/>
                <a:gd name="T19" fmla="*/ 154 h 309"/>
                <a:gd name="T20" fmla="*/ 242 w 487"/>
                <a:gd name="T21" fmla="*/ 60 h 309"/>
                <a:gd name="T22" fmla="*/ 439 w 487"/>
                <a:gd name="T23" fmla="*/ 156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4"/>
                    <a:pt x="156" y="309"/>
                    <a:pt x="244" y="309"/>
                  </a:cubicBezTo>
                  <a:cubicBezTo>
                    <a:pt x="403" y="309"/>
                    <a:pt x="487" y="256"/>
                    <a:pt x="487" y="154"/>
                  </a:cubicBezTo>
                  <a:cubicBezTo>
                    <a:pt x="487" y="54"/>
                    <a:pt x="403" y="0"/>
                    <a:pt x="248" y="0"/>
                  </a:cubicBezTo>
                  <a:cubicBezTo>
                    <a:pt x="156" y="0"/>
                    <a:pt x="94" y="14"/>
                    <a:pt x="52" y="46"/>
                  </a:cubicBezTo>
                  <a:cubicBezTo>
                    <a:pt x="19" y="70"/>
                    <a:pt x="0" y="110"/>
                    <a:pt x="0" y="154"/>
                  </a:cubicBezTo>
                  <a:close/>
                  <a:moveTo>
                    <a:pt x="52" y="154"/>
                  </a:moveTo>
                  <a:lnTo>
                    <a:pt x="52" y="154"/>
                  </a:lnTo>
                  <a:cubicBezTo>
                    <a:pt x="52" y="91"/>
                    <a:pt x="116" y="60"/>
                    <a:pt x="242" y="60"/>
                  </a:cubicBezTo>
                  <a:cubicBezTo>
                    <a:pt x="376" y="60"/>
                    <a:pt x="439" y="90"/>
                    <a:pt x="439" y="156"/>
                  </a:cubicBezTo>
                  <a:cubicBezTo>
                    <a:pt x="439" y="218"/>
                    <a:pt x="374" y="249"/>
                    <a:pt x="244" y="249"/>
                  </a:cubicBezTo>
                  <a:cubicBezTo>
                    <a:pt x="115" y="249"/>
                    <a:pt x="52" y="218"/>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112"/>
            <p:cNvSpPr>
              <a:spLocks noEditPoints="1"/>
            </p:cNvSpPr>
            <p:nvPr/>
          </p:nvSpPr>
          <p:spPr bwMode="auto">
            <a:xfrm>
              <a:off x="941" y="1704"/>
              <a:ext cx="3239" cy="1903"/>
            </a:xfrm>
            <a:custGeom>
              <a:avLst/>
              <a:gdLst>
                <a:gd name="T0" fmla="*/ 0 w 5951"/>
                <a:gd name="T1" fmla="*/ 11182 h 11182"/>
                <a:gd name="T2" fmla="*/ 0 w 5951"/>
                <a:gd name="T3" fmla="*/ 11182 h 11182"/>
                <a:gd name="T4" fmla="*/ 5951 w 5951"/>
                <a:gd name="T5" fmla="*/ 11182 h 11182"/>
                <a:gd name="T6" fmla="*/ 5951 w 5951"/>
                <a:gd name="T7" fmla="*/ 0 h 11182"/>
                <a:gd name="T8" fmla="*/ 0 w 5951"/>
                <a:gd name="T9" fmla="*/ 11182 h 11182"/>
                <a:gd name="T10" fmla="*/ 0 w 5951"/>
                <a:gd name="T11" fmla="*/ 11182 h 11182"/>
              </a:gdLst>
              <a:ahLst/>
              <a:cxnLst>
                <a:cxn ang="0">
                  <a:pos x="T0" y="T1"/>
                </a:cxn>
                <a:cxn ang="0">
                  <a:pos x="T2" y="T3"/>
                </a:cxn>
                <a:cxn ang="0">
                  <a:pos x="T4" y="T5"/>
                </a:cxn>
                <a:cxn ang="0">
                  <a:pos x="T6" y="T7"/>
                </a:cxn>
                <a:cxn ang="0">
                  <a:pos x="T8" y="T9"/>
                </a:cxn>
                <a:cxn ang="0">
                  <a:pos x="T10" y="T11"/>
                </a:cxn>
              </a:cxnLst>
              <a:rect l="0" t="0" r="r" b="b"/>
              <a:pathLst>
                <a:path w="5951" h="11182">
                  <a:moveTo>
                    <a:pt x="0" y="11182"/>
                  </a:moveTo>
                  <a:lnTo>
                    <a:pt x="0" y="11182"/>
                  </a:lnTo>
                  <a:lnTo>
                    <a:pt x="5951" y="11182"/>
                  </a:lnTo>
                  <a:lnTo>
                    <a:pt x="5951" y="0"/>
                  </a:lnTo>
                  <a:moveTo>
                    <a:pt x="0" y="11182"/>
                  </a:moveTo>
                  <a:lnTo>
                    <a:pt x="0" y="1118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 name="Freeform 137"/>
            <p:cNvSpPr>
              <a:spLocks noEditPoints="1"/>
            </p:cNvSpPr>
            <p:nvPr/>
          </p:nvSpPr>
          <p:spPr bwMode="auto">
            <a:xfrm>
              <a:off x="941" y="1704"/>
              <a:ext cx="3239" cy="1903"/>
            </a:xfrm>
            <a:custGeom>
              <a:avLst/>
              <a:gdLst>
                <a:gd name="T0" fmla="*/ 0 w 5951"/>
                <a:gd name="T1" fmla="*/ 11182 h 11182"/>
                <a:gd name="T2" fmla="*/ 0 w 5951"/>
                <a:gd name="T3" fmla="*/ 11182 h 11182"/>
                <a:gd name="T4" fmla="*/ 5951 w 5951"/>
                <a:gd name="T5" fmla="*/ 11182 h 11182"/>
                <a:gd name="T6" fmla="*/ 5951 w 5951"/>
                <a:gd name="T7" fmla="*/ 0 h 11182"/>
                <a:gd name="T8" fmla="*/ 0 w 5951"/>
                <a:gd name="T9" fmla="*/ 11182 h 11182"/>
                <a:gd name="T10" fmla="*/ 0 w 5951"/>
                <a:gd name="T11" fmla="*/ 11182 h 11182"/>
              </a:gdLst>
              <a:ahLst/>
              <a:cxnLst>
                <a:cxn ang="0">
                  <a:pos x="T0" y="T1"/>
                </a:cxn>
                <a:cxn ang="0">
                  <a:pos x="T2" y="T3"/>
                </a:cxn>
                <a:cxn ang="0">
                  <a:pos x="T4" y="T5"/>
                </a:cxn>
                <a:cxn ang="0">
                  <a:pos x="T6" y="T7"/>
                </a:cxn>
                <a:cxn ang="0">
                  <a:pos x="T8" y="T9"/>
                </a:cxn>
                <a:cxn ang="0">
                  <a:pos x="T10" y="T11"/>
                </a:cxn>
              </a:cxnLst>
              <a:rect l="0" t="0" r="r" b="b"/>
              <a:pathLst>
                <a:path w="5951" h="11182">
                  <a:moveTo>
                    <a:pt x="0" y="11182"/>
                  </a:moveTo>
                  <a:lnTo>
                    <a:pt x="0" y="11182"/>
                  </a:lnTo>
                  <a:lnTo>
                    <a:pt x="5951" y="11182"/>
                  </a:lnTo>
                  <a:lnTo>
                    <a:pt x="5951" y="0"/>
                  </a:lnTo>
                  <a:moveTo>
                    <a:pt x="0" y="11182"/>
                  </a:moveTo>
                  <a:lnTo>
                    <a:pt x="0" y="1118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39" name="TextBox 138"/>
          <p:cNvSpPr txBox="1"/>
          <p:nvPr/>
        </p:nvSpPr>
        <p:spPr>
          <a:xfrm rot="16200000">
            <a:off x="610752" y="3589189"/>
            <a:ext cx="761747" cy="523220"/>
          </a:xfrm>
          <a:prstGeom prst="rect">
            <a:avLst/>
          </a:prstGeom>
          <a:noFill/>
        </p:spPr>
        <p:txBody>
          <a:bodyPr wrap="none" rtlCol="0">
            <a:spAutoFit/>
          </a:bodyPr>
          <a:lstStyle/>
          <a:p>
            <a:r>
              <a:rPr lang="en-US" sz="2800" dirty="0" smtClean="0"/>
              <a:t>CDF</a:t>
            </a:r>
            <a:endParaRPr lang="en-US" sz="2800" dirty="0"/>
          </a:p>
        </p:txBody>
      </p:sp>
      <p:sp>
        <p:nvSpPr>
          <p:cNvPr id="140" name="TextBox 139"/>
          <p:cNvSpPr txBox="1"/>
          <p:nvPr/>
        </p:nvSpPr>
        <p:spPr>
          <a:xfrm>
            <a:off x="3060740" y="6038140"/>
            <a:ext cx="2682044" cy="523220"/>
          </a:xfrm>
          <a:prstGeom prst="rect">
            <a:avLst/>
          </a:prstGeom>
          <a:noFill/>
        </p:spPr>
        <p:txBody>
          <a:bodyPr wrap="none" rtlCol="0">
            <a:spAutoFit/>
          </a:bodyPr>
          <a:lstStyle/>
          <a:p>
            <a:r>
              <a:rPr lang="en-US" sz="2800" dirty="0" smtClean="0"/>
              <a:t>Interference (dB)</a:t>
            </a:r>
            <a:endParaRPr lang="en-US" sz="2800" dirty="0"/>
          </a:p>
        </p:txBody>
      </p:sp>
    </p:spTree>
    <p:extLst>
      <p:ext uri="{BB962C8B-B14F-4D97-AF65-F5344CB8AC3E}">
        <p14:creationId xmlns:p14="http://schemas.microsoft.com/office/powerpoint/2010/main" val="37328663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p:bldP spid="140"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Can Alignment Reduce Interference?</a:t>
            </a:r>
            <a:endParaRPr lang="en-US" dirty="0"/>
          </a:p>
        </p:txBody>
      </p:sp>
      <p:sp>
        <p:nvSpPr>
          <p:cNvPr id="139" name="TextBox 138"/>
          <p:cNvSpPr txBox="1"/>
          <p:nvPr/>
        </p:nvSpPr>
        <p:spPr>
          <a:xfrm rot="16200000">
            <a:off x="610752" y="3589189"/>
            <a:ext cx="761747" cy="523220"/>
          </a:xfrm>
          <a:prstGeom prst="rect">
            <a:avLst/>
          </a:prstGeom>
          <a:noFill/>
        </p:spPr>
        <p:txBody>
          <a:bodyPr wrap="none" rtlCol="0">
            <a:spAutoFit/>
          </a:bodyPr>
          <a:lstStyle/>
          <a:p>
            <a:r>
              <a:rPr lang="en-US" sz="2800" dirty="0" smtClean="0"/>
              <a:t>CDF</a:t>
            </a:r>
            <a:endParaRPr lang="en-US" sz="2800" dirty="0"/>
          </a:p>
        </p:txBody>
      </p:sp>
      <p:grpSp>
        <p:nvGrpSpPr>
          <p:cNvPr id="249" name="Group 72"/>
          <p:cNvGrpSpPr>
            <a:grpSpLocks noChangeAspect="1"/>
          </p:cNvGrpSpPr>
          <p:nvPr/>
        </p:nvGrpSpPr>
        <p:grpSpPr bwMode="auto">
          <a:xfrm rot="5400000">
            <a:off x="2039637" y="909395"/>
            <a:ext cx="4436876" cy="6586691"/>
            <a:chOff x="633" y="1557"/>
            <a:chExt cx="4377" cy="2448"/>
          </a:xfrm>
        </p:grpSpPr>
        <p:sp>
          <p:nvSpPr>
            <p:cNvPr id="250" name="AutoShape 71"/>
            <p:cNvSpPr>
              <a:spLocks noChangeAspect="1" noChangeArrowheads="1" noTextEdit="1"/>
            </p:cNvSpPr>
            <p:nvPr/>
          </p:nvSpPr>
          <p:spPr bwMode="auto">
            <a:xfrm>
              <a:off x="633" y="1557"/>
              <a:ext cx="4377" cy="2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250"/>
            <p:cNvSpPr>
              <a:spLocks/>
            </p:cNvSpPr>
            <p:nvPr/>
          </p:nvSpPr>
          <p:spPr bwMode="auto">
            <a:xfrm>
              <a:off x="4180"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2" name="Freeform 251"/>
            <p:cNvSpPr>
              <a:spLocks noEditPoints="1"/>
            </p:cNvSpPr>
            <p:nvPr/>
          </p:nvSpPr>
          <p:spPr bwMode="auto">
            <a:xfrm>
              <a:off x="4044" y="3661"/>
              <a:ext cx="265" cy="53"/>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5 h 309"/>
                <a:gd name="T14" fmla="*/ 0 w 487"/>
                <a:gd name="T15" fmla="*/ 154 h 309"/>
                <a:gd name="T16" fmla="*/ 52 w 487"/>
                <a:gd name="T17" fmla="*/ 154 h 309"/>
                <a:gd name="T18" fmla="*/ 52 w 487"/>
                <a:gd name="T19" fmla="*/ 154 h 309"/>
                <a:gd name="T20" fmla="*/ 242 w 487"/>
                <a:gd name="T21" fmla="*/ 59 h 309"/>
                <a:gd name="T22" fmla="*/ 439 w 487"/>
                <a:gd name="T23" fmla="*/ 155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3"/>
                    <a:pt x="156" y="309"/>
                    <a:pt x="244" y="309"/>
                  </a:cubicBezTo>
                  <a:cubicBezTo>
                    <a:pt x="403" y="309"/>
                    <a:pt x="487" y="255"/>
                    <a:pt x="487" y="154"/>
                  </a:cubicBezTo>
                  <a:cubicBezTo>
                    <a:pt x="487" y="54"/>
                    <a:pt x="403" y="0"/>
                    <a:pt x="248" y="0"/>
                  </a:cubicBezTo>
                  <a:cubicBezTo>
                    <a:pt x="156" y="0"/>
                    <a:pt x="94" y="14"/>
                    <a:pt x="52" y="45"/>
                  </a:cubicBezTo>
                  <a:cubicBezTo>
                    <a:pt x="19" y="70"/>
                    <a:pt x="0" y="109"/>
                    <a:pt x="0" y="154"/>
                  </a:cubicBezTo>
                  <a:close/>
                  <a:moveTo>
                    <a:pt x="52" y="154"/>
                  </a:moveTo>
                  <a:lnTo>
                    <a:pt x="52" y="154"/>
                  </a:lnTo>
                  <a:cubicBezTo>
                    <a:pt x="52" y="91"/>
                    <a:pt x="116" y="59"/>
                    <a:pt x="242" y="59"/>
                  </a:cubicBezTo>
                  <a:cubicBezTo>
                    <a:pt x="376" y="59"/>
                    <a:pt x="439" y="90"/>
                    <a:pt x="439" y="155"/>
                  </a:cubicBezTo>
                  <a:cubicBezTo>
                    <a:pt x="439" y="217"/>
                    <a:pt x="374" y="249"/>
                    <a:pt x="244"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252"/>
            <p:cNvSpPr>
              <a:spLocks/>
            </p:cNvSpPr>
            <p:nvPr/>
          </p:nvSpPr>
          <p:spPr bwMode="auto">
            <a:xfrm>
              <a:off x="3531"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4" name="Freeform 253"/>
            <p:cNvSpPr>
              <a:spLocks noEditPoints="1"/>
            </p:cNvSpPr>
            <p:nvPr/>
          </p:nvSpPr>
          <p:spPr bwMode="auto">
            <a:xfrm>
              <a:off x="3395" y="3756"/>
              <a:ext cx="266" cy="52"/>
            </a:xfrm>
            <a:custGeom>
              <a:avLst/>
              <a:gdLst>
                <a:gd name="T0" fmla="*/ 0 w 488"/>
                <a:gd name="T1" fmla="*/ 154 h 309"/>
                <a:gd name="T2" fmla="*/ 0 w 488"/>
                <a:gd name="T3" fmla="*/ 154 h 309"/>
                <a:gd name="T4" fmla="*/ 52 w 488"/>
                <a:gd name="T5" fmla="*/ 263 h 309"/>
                <a:gd name="T6" fmla="*/ 244 w 488"/>
                <a:gd name="T7" fmla="*/ 309 h 309"/>
                <a:gd name="T8" fmla="*/ 488 w 488"/>
                <a:gd name="T9" fmla="*/ 154 h 309"/>
                <a:gd name="T10" fmla="*/ 248 w 488"/>
                <a:gd name="T11" fmla="*/ 0 h 309"/>
                <a:gd name="T12" fmla="*/ 52 w 488"/>
                <a:gd name="T13" fmla="*/ 45 h 309"/>
                <a:gd name="T14" fmla="*/ 0 w 488"/>
                <a:gd name="T15" fmla="*/ 154 h 309"/>
                <a:gd name="T16" fmla="*/ 52 w 488"/>
                <a:gd name="T17" fmla="*/ 154 h 309"/>
                <a:gd name="T18" fmla="*/ 52 w 488"/>
                <a:gd name="T19" fmla="*/ 154 h 309"/>
                <a:gd name="T20" fmla="*/ 243 w 488"/>
                <a:gd name="T21" fmla="*/ 59 h 309"/>
                <a:gd name="T22" fmla="*/ 439 w 488"/>
                <a:gd name="T23" fmla="*/ 155 h 309"/>
                <a:gd name="T24" fmla="*/ 245 w 488"/>
                <a:gd name="T25" fmla="*/ 249 h 309"/>
                <a:gd name="T26" fmla="*/ 52 w 488"/>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8" h="309">
                  <a:moveTo>
                    <a:pt x="0" y="154"/>
                  </a:moveTo>
                  <a:lnTo>
                    <a:pt x="0" y="154"/>
                  </a:lnTo>
                  <a:cubicBezTo>
                    <a:pt x="0" y="198"/>
                    <a:pt x="20" y="238"/>
                    <a:pt x="52" y="263"/>
                  </a:cubicBezTo>
                  <a:cubicBezTo>
                    <a:pt x="93" y="293"/>
                    <a:pt x="157" y="309"/>
                    <a:pt x="244" y="309"/>
                  </a:cubicBezTo>
                  <a:cubicBezTo>
                    <a:pt x="403" y="309"/>
                    <a:pt x="488" y="255"/>
                    <a:pt x="488" y="154"/>
                  </a:cubicBezTo>
                  <a:cubicBezTo>
                    <a:pt x="488" y="54"/>
                    <a:pt x="403" y="0"/>
                    <a:pt x="248" y="0"/>
                  </a:cubicBezTo>
                  <a:cubicBezTo>
                    <a:pt x="156" y="0"/>
                    <a:pt x="95" y="14"/>
                    <a:pt x="52" y="45"/>
                  </a:cubicBezTo>
                  <a:cubicBezTo>
                    <a:pt x="19" y="70"/>
                    <a:pt x="0" y="109"/>
                    <a:pt x="0" y="154"/>
                  </a:cubicBezTo>
                  <a:close/>
                  <a:moveTo>
                    <a:pt x="52" y="154"/>
                  </a:moveTo>
                  <a:lnTo>
                    <a:pt x="52" y="154"/>
                  </a:lnTo>
                  <a:cubicBezTo>
                    <a:pt x="52" y="91"/>
                    <a:pt x="116" y="59"/>
                    <a:pt x="243" y="59"/>
                  </a:cubicBezTo>
                  <a:cubicBezTo>
                    <a:pt x="377" y="59"/>
                    <a:pt x="439" y="90"/>
                    <a:pt x="439" y="155"/>
                  </a:cubicBezTo>
                  <a:cubicBezTo>
                    <a:pt x="439" y="217"/>
                    <a:pt x="374" y="249"/>
                    <a:pt x="245"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254"/>
            <p:cNvSpPr>
              <a:spLocks/>
            </p:cNvSpPr>
            <p:nvPr/>
          </p:nvSpPr>
          <p:spPr bwMode="auto">
            <a:xfrm>
              <a:off x="3615" y="3728"/>
              <a:ext cx="37" cy="12"/>
            </a:xfrm>
            <a:custGeom>
              <a:avLst/>
              <a:gdLst>
                <a:gd name="T0" fmla="*/ 0 w 69"/>
                <a:gd name="T1" fmla="*/ 0 h 70"/>
                <a:gd name="T2" fmla="*/ 0 w 69"/>
                <a:gd name="T3" fmla="*/ 0 h 70"/>
                <a:gd name="T4" fmla="*/ 0 w 69"/>
                <a:gd name="T5" fmla="*/ 70 h 70"/>
                <a:gd name="T6" fmla="*/ 69 w 69"/>
                <a:gd name="T7" fmla="*/ 70 h 70"/>
                <a:gd name="T8" fmla="*/ 69 w 69"/>
                <a:gd name="T9" fmla="*/ 0 h 70"/>
                <a:gd name="T10" fmla="*/ 0 w 69"/>
                <a:gd name="T11" fmla="*/ 0 h 70"/>
              </a:gdLst>
              <a:ahLst/>
              <a:cxnLst>
                <a:cxn ang="0">
                  <a:pos x="T0" y="T1"/>
                </a:cxn>
                <a:cxn ang="0">
                  <a:pos x="T2" y="T3"/>
                </a:cxn>
                <a:cxn ang="0">
                  <a:pos x="T4" y="T5"/>
                </a:cxn>
                <a:cxn ang="0">
                  <a:pos x="T6" y="T7"/>
                </a:cxn>
                <a:cxn ang="0">
                  <a:pos x="T8" y="T9"/>
                </a:cxn>
                <a:cxn ang="0">
                  <a:pos x="T10" y="T11"/>
                </a:cxn>
              </a:cxnLst>
              <a:rect l="0" t="0" r="r" b="b"/>
              <a:pathLst>
                <a:path w="69" h="70">
                  <a:moveTo>
                    <a:pt x="0" y="0"/>
                  </a:moveTo>
                  <a:lnTo>
                    <a:pt x="0" y="0"/>
                  </a:lnTo>
                  <a:lnTo>
                    <a:pt x="0" y="70"/>
                  </a:lnTo>
                  <a:lnTo>
                    <a:pt x="69" y="70"/>
                  </a:lnTo>
                  <a:lnTo>
                    <a:pt x="6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255"/>
            <p:cNvSpPr>
              <a:spLocks/>
            </p:cNvSpPr>
            <p:nvPr/>
          </p:nvSpPr>
          <p:spPr bwMode="auto">
            <a:xfrm>
              <a:off x="3395" y="3661"/>
              <a:ext cx="257" cy="54"/>
            </a:xfrm>
            <a:custGeom>
              <a:avLst/>
              <a:gdLst>
                <a:gd name="T0" fmla="*/ 414 w 472"/>
                <a:gd name="T1" fmla="*/ 3 h 318"/>
                <a:gd name="T2" fmla="*/ 414 w 472"/>
                <a:gd name="T3" fmla="*/ 3 h 318"/>
                <a:gd name="T4" fmla="*/ 414 w 472"/>
                <a:gd name="T5" fmla="*/ 252 h 318"/>
                <a:gd name="T6" fmla="*/ 317 w 472"/>
                <a:gd name="T7" fmla="*/ 166 h 318"/>
                <a:gd name="T8" fmla="*/ 281 w 472"/>
                <a:gd name="T9" fmla="*/ 100 h 318"/>
                <a:gd name="T10" fmla="*/ 139 w 472"/>
                <a:gd name="T11" fmla="*/ 0 h 318"/>
                <a:gd name="T12" fmla="*/ 38 w 472"/>
                <a:gd name="T13" fmla="*/ 44 h 318"/>
                <a:gd name="T14" fmla="*/ 0 w 472"/>
                <a:gd name="T15" fmla="*/ 151 h 318"/>
                <a:gd name="T16" fmla="*/ 62 w 472"/>
                <a:gd name="T17" fmla="*/ 282 h 318"/>
                <a:gd name="T18" fmla="*/ 164 w 472"/>
                <a:gd name="T19" fmla="*/ 307 h 318"/>
                <a:gd name="T20" fmla="*/ 164 w 472"/>
                <a:gd name="T21" fmla="*/ 248 h 318"/>
                <a:gd name="T22" fmla="*/ 97 w 472"/>
                <a:gd name="T23" fmla="*/ 234 h 318"/>
                <a:gd name="T24" fmla="*/ 52 w 472"/>
                <a:gd name="T25" fmla="*/ 153 h 318"/>
                <a:gd name="T26" fmla="*/ 140 w 472"/>
                <a:gd name="T27" fmla="*/ 60 h 318"/>
                <a:gd name="T28" fmla="*/ 233 w 472"/>
                <a:gd name="T29" fmla="*/ 124 h 318"/>
                <a:gd name="T30" fmla="*/ 268 w 472"/>
                <a:gd name="T31" fmla="*/ 185 h 318"/>
                <a:gd name="T32" fmla="*/ 472 w 472"/>
                <a:gd name="T33" fmla="*/ 318 h 318"/>
                <a:gd name="T34" fmla="*/ 472 w 472"/>
                <a:gd name="T35" fmla="*/ 3 h 318"/>
                <a:gd name="T36" fmla="*/ 414 w 472"/>
                <a:gd name="T37" fmla="*/ 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2" h="318">
                  <a:moveTo>
                    <a:pt x="414" y="3"/>
                  </a:moveTo>
                  <a:lnTo>
                    <a:pt x="414" y="3"/>
                  </a:lnTo>
                  <a:lnTo>
                    <a:pt x="414" y="252"/>
                  </a:lnTo>
                  <a:cubicBezTo>
                    <a:pt x="376" y="246"/>
                    <a:pt x="351" y="224"/>
                    <a:pt x="317" y="166"/>
                  </a:cubicBezTo>
                  <a:lnTo>
                    <a:pt x="281" y="100"/>
                  </a:lnTo>
                  <a:cubicBezTo>
                    <a:pt x="245" y="34"/>
                    <a:pt x="197" y="0"/>
                    <a:pt x="139" y="0"/>
                  </a:cubicBezTo>
                  <a:cubicBezTo>
                    <a:pt x="99" y="0"/>
                    <a:pt x="63" y="16"/>
                    <a:pt x="38" y="44"/>
                  </a:cubicBezTo>
                  <a:cubicBezTo>
                    <a:pt x="12" y="72"/>
                    <a:pt x="0" y="106"/>
                    <a:pt x="0" y="151"/>
                  </a:cubicBezTo>
                  <a:cubicBezTo>
                    <a:pt x="0" y="211"/>
                    <a:pt x="22" y="256"/>
                    <a:pt x="62" y="282"/>
                  </a:cubicBezTo>
                  <a:cubicBezTo>
                    <a:pt x="87" y="298"/>
                    <a:pt x="116" y="306"/>
                    <a:pt x="164" y="307"/>
                  </a:cubicBezTo>
                  <a:lnTo>
                    <a:pt x="164" y="248"/>
                  </a:lnTo>
                  <a:cubicBezTo>
                    <a:pt x="132" y="246"/>
                    <a:pt x="113" y="242"/>
                    <a:pt x="97" y="234"/>
                  </a:cubicBezTo>
                  <a:cubicBezTo>
                    <a:pt x="69" y="219"/>
                    <a:pt x="52" y="188"/>
                    <a:pt x="52" y="153"/>
                  </a:cubicBezTo>
                  <a:cubicBezTo>
                    <a:pt x="52" y="100"/>
                    <a:pt x="89" y="60"/>
                    <a:pt x="140" y="60"/>
                  </a:cubicBezTo>
                  <a:cubicBezTo>
                    <a:pt x="177" y="60"/>
                    <a:pt x="209" y="82"/>
                    <a:pt x="233" y="124"/>
                  </a:cubicBezTo>
                  <a:lnTo>
                    <a:pt x="268" y="185"/>
                  </a:lnTo>
                  <a:cubicBezTo>
                    <a:pt x="324" y="284"/>
                    <a:pt x="369" y="312"/>
                    <a:pt x="472" y="318"/>
                  </a:cubicBezTo>
                  <a:lnTo>
                    <a:pt x="472" y="3"/>
                  </a:lnTo>
                  <a:lnTo>
                    <a:pt x="414"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256"/>
            <p:cNvSpPr>
              <a:spLocks/>
            </p:cNvSpPr>
            <p:nvPr/>
          </p:nvSpPr>
          <p:spPr bwMode="auto">
            <a:xfrm>
              <a:off x="2884"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8" name="Freeform 257"/>
            <p:cNvSpPr>
              <a:spLocks noEditPoints="1"/>
            </p:cNvSpPr>
            <p:nvPr/>
          </p:nvSpPr>
          <p:spPr bwMode="auto">
            <a:xfrm>
              <a:off x="2748" y="3756"/>
              <a:ext cx="265" cy="52"/>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5 h 309"/>
                <a:gd name="T14" fmla="*/ 0 w 487"/>
                <a:gd name="T15" fmla="*/ 154 h 309"/>
                <a:gd name="T16" fmla="*/ 52 w 487"/>
                <a:gd name="T17" fmla="*/ 154 h 309"/>
                <a:gd name="T18" fmla="*/ 52 w 487"/>
                <a:gd name="T19" fmla="*/ 154 h 309"/>
                <a:gd name="T20" fmla="*/ 242 w 487"/>
                <a:gd name="T21" fmla="*/ 59 h 309"/>
                <a:gd name="T22" fmla="*/ 439 w 487"/>
                <a:gd name="T23" fmla="*/ 155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3"/>
                    <a:pt x="156" y="309"/>
                    <a:pt x="244" y="309"/>
                  </a:cubicBezTo>
                  <a:cubicBezTo>
                    <a:pt x="403" y="309"/>
                    <a:pt x="487" y="255"/>
                    <a:pt x="487" y="154"/>
                  </a:cubicBezTo>
                  <a:cubicBezTo>
                    <a:pt x="487" y="54"/>
                    <a:pt x="403" y="0"/>
                    <a:pt x="248" y="0"/>
                  </a:cubicBezTo>
                  <a:cubicBezTo>
                    <a:pt x="156" y="0"/>
                    <a:pt x="94" y="14"/>
                    <a:pt x="52" y="45"/>
                  </a:cubicBezTo>
                  <a:cubicBezTo>
                    <a:pt x="19" y="70"/>
                    <a:pt x="0" y="109"/>
                    <a:pt x="0" y="154"/>
                  </a:cubicBezTo>
                  <a:close/>
                  <a:moveTo>
                    <a:pt x="52" y="154"/>
                  </a:moveTo>
                  <a:lnTo>
                    <a:pt x="52" y="154"/>
                  </a:lnTo>
                  <a:cubicBezTo>
                    <a:pt x="52" y="91"/>
                    <a:pt x="116" y="59"/>
                    <a:pt x="242" y="59"/>
                  </a:cubicBezTo>
                  <a:cubicBezTo>
                    <a:pt x="376" y="59"/>
                    <a:pt x="439" y="90"/>
                    <a:pt x="439" y="155"/>
                  </a:cubicBezTo>
                  <a:cubicBezTo>
                    <a:pt x="439" y="217"/>
                    <a:pt x="374" y="249"/>
                    <a:pt x="244"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258"/>
            <p:cNvSpPr>
              <a:spLocks/>
            </p:cNvSpPr>
            <p:nvPr/>
          </p:nvSpPr>
          <p:spPr bwMode="auto">
            <a:xfrm>
              <a:off x="2968" y="3728"/>
              <a:ext cx="37" cy="12"/>
            </a:xfrm>
            <a:custGeom>
              <a:avLst/>
              <a:gdLst>
                <a:gd name="T0" fmla="*/ 0 w 69"/>
                <a:gd name="T1" fmla="*/ 0 h 70"/>
                <a:gd name="T2" fmla="*/ 0 w 69"/>
                <a:gd name="T3" fmla="*/ 0 h 70"/>
                <a:gd name="T4" fmla="*/ 0 w 69"/>
                <a:gd name="T5" fmla="*/ 70 h 70"/>
                <a:gd name="T6" fmla="*/ 69 w 69"/>
                <a:gd name="T7" fmla="*/ 70 h 70"/>
                <a:gd name="T8" fmla="*/ 69 w 69"/>
                <a:gd name="T9" fmla="*/ 0 h 70"/>
                <a:gd name="T10" fmla="*/ 0 w 69"/>
                <a:gd name="T11" fmla="*/ 0 h 70"/>
              </a:gdLst>
              <a:ahLst/>
              <a:cxnLst>
                <a:cxn ang="0">
                  <a:pos x="T0" y="T1"/>
                </a:cxn>
                <a:cxn ang="0">
                  <a:pos x="T2" y="T3"/>
                </a:cxn>
                <a:cxn ang="0">
                  <a:pos x="T4" y="T5"/>
                </a:cxn>
                <a:cxn ang="0">
                  <a:pos x="T6" y="T7"/>
                </a:cxn>
                <a:cxn ang="0">
                  <a:pos x="T8" y="T9"/>
                </a:cxn>
                <a:cxn ang="0">
                  <a:pos x="T10" y="T11"/>
                </a:cxn>
              </a:cxnLst>
              <a:rect l="0" t="0" r="r" b="b"/>
              <a:pathLst>
                <a:path w="69" h="70">
                  <a:moveTo>
                    <a:pt x="0" y="0"/>
                  </a:moveTo>
                  <a:lnTo>
                    <a:pt x="0" y="0"/>
                  </a:lnTo>
                  <a:lnTo>
                    <a:pt x="0" y="70"/>
                  </a:lnTo>
                  <a:lnTo>
                    <a:pt x="69" y="70"/>
                  </a:lnTo>
                  <a:lnTo>
                    <a:pt x="6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259"/>
            <p:cNvSpPr>
              <a:spLocks noEditPoints="1"/>
            </p:cNvSpPr>
            <p:nvPr/>
          </p:nvSpPr>
          <p:spPr bwMode="auto">
            <a:xfrm>
              <a:off x="2748" y="3660"/>
              <a:ext cx="257" cy="55"/>
            </a:xfrm>
            <a:custGeom>
              <a:avLst/>
              <a:gdLst>
                <a:gd name="T0" fmla="*/ 359 w 472"/>
                <a:gd name="T1" fmla="*/ 128 h 328"/>
                <a:gd name="T2" fmla="*/ 359 w 472"/>
                <a:gd name="T3" fmla="*/ 128 h 328"/>
                <a:gd name="T4" fmla="*/ 472 w 472"/>
                <a:gd name="T5" fmla="*/ 128 h 328"/>
                <a:gd name="T6" fmla="*/ 472 w 472"/>
                <a:gd name="T7" fmla="*/ 70 h 328"/>
                <a:gd name="T8" fmla="*/ 359 w 472"/>
                <a:gd name="T9" fmla="*/ 70 h 328"/>
                <a:gd name="T10" fmla="*/ 359 w 472"/>
                <a:gd name="T11" fmla="*/ 0 h 328"/>
                <a:gd name="T12" fmla="*/ 306 w 472"/>
                <a:gd name="T13" fmla="*/ 0 h 328"/>
                <a:gd name="T14" fmla="*/ 306 w 472"/>
                <a:gd name="T15" fmla="*/ 70 h 328"/>
                <a:gd name="T16" fmla="*/ 0 w 472"/>
                <a:gd name="T17" fmla="*/ 70 h 328"/>
                <a:gd name="T18" fmla="*/ 0 w 472"/>
                <a:gd name="T19" fmla="*/ 113 h 328"/>
                <a:gd name="T20" fmla="*/ 297 w 472"/>
                <a:gd name="T21" fmla="*/ 328 h 328"/>
                <a:gd name="T22" fmla="*/ 359 w 472"/>
                <a:gd name="T23" fmla="*/ 328 h 328"/>
                <a:gd name="T24" fmla="*/ 359 w 472"/>
                <a:gd name="T25" fmla="*/ 128 h 328"/>
                <a:gd name="T26" fmla="*/ 306 w 472"/>
                <a:gd name="T27" fmla="*/ 128 h 328"/>
                <a:gd name="T28" fmla="*/ 306 w 472"/>
                <a:gd name="T29" fmla="*/ 128 h 328"/>
                <a:gd name="T30" fmla="*/ 306 w 472"/>
                <a:gd name="T31" fmla="*/ 276 h 328"/>
                <a:gd name="T32" fmla="*/ 100 w 472"/>
                <a:gd name="T33" fmla="*/ 128 h 328"/>
                <a:gd name="T34" fmla="*/ 306 w 472"/>
                <a:gd name="T35" fmla="*/ 12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2" h="328">
                  <a:moveTo>
                    <a:pt x="359" y="128"/>
                  </a:moveTo>
                  <a:lnTo>
                    <a:pt x="359" y="128"/>
                  </a:lnTo>
                  <a:lnTo>
                    <a:pt x="472" y="128"/>
                  </a:lnTo>
                  <a:lnTo>
                    <a:pt x="472" y="70"/>
                  </a:lnTo>
                  <a:lnTo>
                    <a:pt x="359" y="70"/>
                  </a:lnTo>
                  <a:lnTo>
                    <a:pt x="359" y="0"/>
                  </a:lnTo>
                  <a:lnTo>
                    <a:pt x="306" y="0"/>
                  </a:lnTo>
                  <a:lnTo>
                    <a:pt x="306" y="70"/>
                  </a:lnTo>
                  <a:lnTo>
                    <a:pt x="0" y="70"/>
                  </a:lnTo>
                  <a:lnTo>
                    <a:pt x="0" y="113"/>
                  </a:lnTo>
                  <a:lnTo>
                    <a:pt x="297" y="328"/>
                  </a:lnTo>
                  <a:lnTo>
                    <a:pt x="359" y="328"/>
                  </a:lnTo>
                  <a:lnTo>
                    <a:pt x="359" y="128"/>
                  </a:lnTo>
                  <a:close/>
                  <a:moveTo>
                    <a:pt x="306" y="128"/>
                  </a:moveTo>
                  <a:lnTo>
                    <a:pt x="306" y="128"/>
                  </a:lnTo>
                  <a:lnTo>
                    <a:pt x="306" y="276"/>
                  </a:lnTo>
                  <a:lnTo>
                    <a:pt x="100" y="128"/>
                  </a:lnTo>
                  <a:lnTo>
                    <a:pt x="306" y="128"/>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260"/>
            <p:cNvSpPr>
              <a:spLocks/>
            </p:cNvSpPr>
            <p:nvPr/>
          </p:nvSpPr>
          <p:spPr bwMode="auto">
            <a:xfrm>
              <a:off x="2236"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2" name="Freeform 261"/>
            <p:cNvSpPr>
              <a:spLocks noEditPoints="1"/>
            </p:cNvSpPr>
            <p:nvPr/>
          </p:nvSpPr>
          <p:spPr bwMode="auto">
            <a:xfrm>
              <a:off x="2100" y="3756"/>
              <a:ext cx="266" cy="52"/>
            </a:xfrm>
            <a:custGeom>
              <a:avLst/>
              <a:gdLst>
                <a:gd name="T0" fmla="*/ 0 w 488"/>
                <a:gd name="T1" fmla="*/ 154 h 309"/>
                <a:gd name="T2" fmla="*/ 0 w 488"/>
                <a:gd name="T3" fmla="*/ 154 h 309"/>
                <a:gd name="T4" fmla="*/ 52 w 488"/>
                <a:gd name="T5" fmla="*/ 263 h 309"/>
                <a:gd name="T6" fmla="*/ 244 w 488"/>
                <a:gd name="T7" fmla="*/ 309 h 309"/>
                <a:gd name="T8" fmla="*/ 488 w 488"/>
                <a:gd name="T9" fmla="*/ 154 h 309"/>
                <a:gd name="T10" fmla="*/ 248 w 488"/>
                <a:gd name="T11" fmla="*/ 0 h 309"/>
                <a:gd name="T12" fmla="*/ 52 w 488"/>
                <a:gd name="T13" fmla="*/ 45 h 309"/>
                <a:gd name="T14" fmla="*/ 0 w 488"/>
                <a:gd name="T15" fmla="*/ 154 h 309"/>
                <a:gd name="T16" fmla="*/ 52 w 488"/>
                <a:gd name="T17" fmla="*/ 154 h 309"/>
                <a:gd name="T18" fmla="*/ 52 w 488"/>
                <a:gd name="T19" fmla="*/ 154 h 309"/>
                <a:gd name="T20" fmla="*/ 243 w 488"/>
                <a:gd name="T21" fmla="*/ 59 h 309"/>
                <a:gd name="T22" fmla="*/ 439 w 488"/>
                <a:gd name="T23" fmla="*/ 155 h 309"/>
                <a:gd name="T24" fmla="*/ 245 w 488"/>
                <a:gd name="T25" fmla="*/ 249 h 309"/>
                <a:gd name="T26" fmla="*/ 52 w 488"/>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8" h="309">
                  <a:moveTo>
                    <a:pt x="0" y="154"/>
                  </a:moveTo>
                  <a:lnTo>
                    <a:pt x="0" y="154"/>
                  </a:lnTo>
                  <a:cubicBezTo>
                    <a:pt x="0" y="198"/>
                    <a:pt x="20" y="238"/>
                    <a:pt x="52" y="263"/>
                  </a:cubicBezTo>
                  <a:cubicBezTo>
                    <a:pt x="93" y="293"/>
                    <a:pt x="157" y="309"/>
                    <a:pt x="244" y="309"/>
                  </a:cubicBezTo>
                  <a:cubicBezTo>
                    <a:pt x="403" y="309"/>
                    <a:pt x="488" y="255"/>
                    <a:pt x="488" y="154"/>
                  </a:cubicBezTo>
                  <a:cubicBezTo>
                    <a:pt x="488" y="54"/>
                    <a:pt x="403" y="0"/>
                    <a:pt x="248" y="0"/>
                  </a:cubicBezTo>
                  <a:cubicBezTo>
                    <a:pt x="156" y="0"/>
                    <a:pt x="95" y="14"/>
                    <a:pt x="52" y="45"/>
                  </a:cubicBezTo>
                  <a:cubicBezTo>
                    <a:pt x="19" y="70"/>
                    <a:pt x="0" y="109"/>
                    <a:pt x="0" y="154"/>
                  </a:cubicBezTo>
                  <a:close/>
                  <a:moveTo>
                    <a:pt x="52" y="154"/>
                  </a:moveTo>
                  <a:lnTo>
                    <a:pt x="52" y="154"/>
                  </a:lnTo>
                  <a:cubicBezTo>
                    <a:pt x="52" y="91"/>
                    <a:pt x="116" y="59"/>
                    <a:pt x="243" y="59"/>
                  </a:cubicBezTo>
                  <a:cubicBezTo>
                    <a:pt x="377" y="59"/>
                    <a:pt x="439" y="90"/>
                    <a:pt x="439" y="155"/>
                  </a:cubicBezTo>
                  <a:cubicBezTo>
                    <a:pt x="439" y="217"/>
                    <a:pt x="374" y="249"/>
                    <a:pt x="245"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262"/>
            <p:cNvSpPr>
              <a:spLocks/>
            </p:cNvSpPr>
            <p:nvPr/>
          </p:nvSpPr>
          <p:spPr bwMode="auto">
            <a:xfrm>
              <a:off x="2320" y="3728"/>
              <a:ext cx="37" cy="12"/>
            </a:xfrm>
            <a:custGeom>
              <a:avLst/>
              <a:gdLst>
                <a:gd name="T0" fmla="*/ 0 w 69"/>
                <a:gd name="T1" fmla="*/ 0 h 70"/>
                <a:gd name="T2" fmla="*/ 0 w 69"/>
                <a:gd name="T3" fmla="*/ 0 h 70"/>
                <a:gd name="T4" fmla="*/ 0 w 69"/>
                <a:gd name="T5" fmla="*/ 70 h 70"/>
                <a:gd name="T6" fmla="*/ 69 w 69"/>
                <a:gd name="T7" fmla="*/ 70 h 70"/>
                <a:gd name="T8" fmla="*/ 69 w 69"/>
                <a:gd name="T9" fmla="*/ 0 h 70"/>
                <a:gd name="T10" fmla="*/ 0 w 69"/>
                <a:gd name="T11" fmla="*/ 0 h 70"/>
              </a:gdLst>
              <a:ahLst/>
              <a:cxnLst>
                <a:cxn ang="0">
                  <a:pos x="T0" y="T1"/>
                </a:cxn>
                <a:cxn ang="0">
                  <a:pos x="T2" y="T3"/>
                </a:cxn>
                <a:cxn ang="0">
                  <a:pos x="T4" y="T5"/>
                </a:cxn>
                <a:cxn ang="0">
                  <a:pos x="T6" y="T7"/>
                </a:cxn>
                <a:cxn ang="0">
                  <a:pos x="T8" y="T9"/>
                </a:cxn>
                <a:cxn ang="0">
                  <a:pos x="T10" y="T11"/>
                </a:cxn>
              </a:cxnLst>
              <a:rect l="0" t="0" r="r" b="b"/>
              <a:pathLst>
                <a:path w="69" h="70">
                  <a:moveTo>
                    <a:pt x="0" y="0"/>
                  </a:moveTo>
                  <a:lnTo>
                    <a:pt x="0" y="0"/>
                  </a:lnTo>
                  <a:lnTo>
                    <a:pt x="0" y="70"/>
                  </a:lnTo>
                  <a:lnTo>
                    <a:pt x="69" y="70"/>
                  </a:lnTo>
                  <a:lnTo>
                    <a:pt x="6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263"/>
            <p:cNvSpPr>
              <a:spLocks noEditPoints="1"/>
            </p:cNvSpPr>
            <p:nvPr/>
          </p:nvSpPr>
          <p:spPr bwMode="auto">
            <a:xfrm>
              <a:off x="2100" y="3660"/>
              <a:ext cx="266" cy="54"/>
            </a:xfrm>
            <a:custGeom>
              <a:avLst/>
              <a:gdLst>
                <a:gd name="T0" fmla="*/ 123 w 488"/>
                <a:gd name="T1" fmla="*/ 9 h 313"/>
                <a:gd name="T2" fmla="*/ 123 w 488"/>
                <a:gd name="T3" fmla="*/ 9 h 313"/>
                <a:gd name="T4" fmla="*/ 0 w 488"/>
                <a:gd name="T5" fmla="*/ 143 h 313"/>
                <a:gd name="T6" fmla="*/ 68 w 488"/>
                <a:gd name="T7" fmla="*/ 270 h 313"/>
                <a:gd name="T8" fmla="*/ 257 w 488"/>
                <a:gd name="T9" fmla="*/ 313 h 313"/>
                <a:gd name="T10" fmla="*/ 429 w 488"/>
                <a:gd name="T11" fmla="*/ 273 h 313"/>
                <a:gd name="T12" fmla="*/ 488 w 488"/>
                <a:gd name="T13" fmla="*/ 154 h 313"/>
                <a:gd name="T14" fmla="*/ 329 w 488"/>
                <a:gd name="T15" fmla="*/ 0 h 313"/>
                <a:gd name="T16" fmla="*/ 179 w 488"/>
                <a:gd name="T17" fmla="*/ 144 h 313"/>
                <a:gd name="T18" fmla="*/ 231 w 488"/>
                <a:gd name="T19" fmla="*/ 253 h 313"/>
                <a:gd name="T20" fmla="*/ 52 w 488"/>
                <a:gd name="T21" fmla="*/ 147 h 313"/>
                <a:gd name="T22" fmla="*/ 123 w 488"/>
                <a:gd name="T23" fmla="*/ 68 h 313"/>
                <a:gd name="T24" fmla="*/ 123 w 488"/>
                <a:gd name="T25" fmla="*/ 9 h 313"/>
                <a:gd name="T26" fmla="*/ 231 w 488"/>
                <a:gd name="T27" fmla="*/ 151 h 313"/>
                <a:gd name="T28" fmla="*/ 231 w 488"/>
                <a:gd name="T29" fmla="*/ 151 h 313"/>
                <a:gd name="T30" fmla="*/ 333 w 488"/>
                <a:gd name="T31" fmla="*/ 59 h 313"/>
                <a:gd name="T32" fmla="*/ 436 w 488"/>
                <a:gd name="T33" fmla="*/ 153 h 313"/>
                <a:gd name="T34" fmla="*/ 330 w 488"/>
                <a:gd name="T35" fmla="*/ 249 h 313"/>
                <a:gd name="T36" fmla="*/ 231 w 488"/>
                <a:gd name="T37" fmla="*/ 151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8" h="313">
                  <a:moveTo>
                    <a:pt x="123" y="9"/>
                  </a:moveTo>
                  <a:lnTo>
                    <a:pt x="123" y="9"/>
                  </a:lnTo>
                  <a:cubicBezTo>
                    <a:pt x="46" y="21"/>
                    <a:pt x="0" y="71"/>
                    <a:pt x="0" y="143"/>
                  </a:cubicBezTo>
                  <a:cubicBezTo>
                    <a:pt x="0" y="195"/>
                    <a:pt x="26" y="242"/>
                    <a:pt x="68" y="270"/>
                  </a:cubicBezTo>
                  <a:cubicBezTo>
                    <a:pt x="113" y="299"/>
                    <a:pt x="171" y="313"/>
                    <a:pt x="257" y="313"/>
                  </a:cubicBezTo>
                  <a:cubicBezTo>
                    <a:pt x="337" y="313"/>
                    <a:pt x="387" y="301"/>
                    <a:pt x="429" y="273"/>
                  </a:cubicBezTo>
                  <a:cubicBezTo>
                    <a:pt x="467" y="247"/>
                    <a:pt x="488" y="206"/>
                    <a:pt x="488" y="154"/>
                  </a:cubicBezTo>
                  <a:cubicBezTo>
                    <a:pt x="488" y="64"/>
                    <a:pt x="421" y="0"/>
                    <a:pt x="329" y="0"/>
                  </a:cubicBezTo>
                  <a:cubicBezTo>
                    <a:pt x="241" y="0"/>
                    <a:pt x="179" y="59"/>
                    <a:pt x="179" y="144"/>
                  </a:cubicBezTo>
                  <a:cubicBezTo>
                    <a:pt x="179" y="191"/>
                    <a:pt x="197" y="227"/>
                    <a:pt x="231" y="253"/>
                  </a:cubicBezTo>
                  <a:cubicBezTo>
                    <a:pt x="116" y="252"/>
                    <a:pt x="52" y="215"/>
                    <a:pt x="52" y="147"/>
                  </a:cubicBezTo>
                  <a:cubicBezTo>
                    <a:pt x="52" y="106"/>
                    <a:pt x="78" y="77"/>
                    <a:pt x="123" y="68"/>
                  </a:cubicBezTo>
                  <a:lnTo>
                    <a:pt x="123" y="9"/>
                  </a:lnTo>
                  <a:close/>
                  <a:moveTo>
                    <a:pt x="231" y="151"/>
                  </a:moveTo>
                  <a:lnTo>
                    <a:pt x="231" y="151"/>
                  </a:lnTo>
                  <a:cubicBezTo>
                    <a:pt x="231" y="95"/>
                    <a:pt x="270" y="59"/>
                    <a:pt x="333" y="59"/>
                  </a:cubicBezTo>
                  <a:cubicBezTo>
                    <a:pt x="393" y="59"/>
                    <a:pt x="436" y="99"/>
                    <a:pt x="436" y="153"/>
                  </a:cubicBezTo>
                  <a:cubicBezTo>
                    <a:pt x="436" y="208"/>
                    <a:pt x="391" y="249"/>
                    <a:pt x="330" y="249"/>
                  </a:cubicBezTo>
                  <a:cubicBezTo>
                    <a:pt x="271" y="249"/>
                    <a:pt x="231" y="209"/>
                    <a:pt x="231" y="15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264"/>
            <p:cNvSpPr>
              <a:spLocks/>
            </p:cNvSpPr>
            <p:nvPr/>
          </p:nvSpPr>
          <p:spPr bwMode="auto">
            <a:xfrm>
              <a:off x="1589"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6" name="Freeform 265"/>
            <p:cNvSpPr>
              <a:spLocks noEditPoints="1"/>
            </p:cNvSpPr>
            <p:nvPr/>
          </p:nvSpPr>
          <p:spPr bwMode="auto">
            <a:xfrm>
              <a:off x="1453" y="3756"/>
              <a:ext cx="265" cy="52"/>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5 h 309"/>
                <a:gd name="T14" fmla="*/ 0 w 487"/>
                <a:gd name="T15" fmla="*/ 154 h 309"/>
                <a:gd name="T16" fmla="*/ 52 w 487"/>
                <a:gd name="T17" fmla="*/ 154 h 309"/>
                <a:gd name="T18" fmla="*/ 52 w 487"/>
                <a:gd name="T19" fmla="*/ 154 h 309"/>
                <a:gd name="T20" fmla="*/ 242 w 487"/>
                <a:gd name="T21" fmla="*/ 59 h 309"/>
                <a:gd name="T22" fmla="*/ 439 w 487"/>
                <a:gd name="T23" fmla="*/ 155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3"/>
                    <a:pt x="156" y="309"/>
                    <a:pt x="244" y="309"/>
                  </a:cubicBezTo>
                  <a:cubicBezTo>
                    <a:pt x="403" y="309"/>
                    <a:pt x="487" y="255"/>
                    <a:pt x="487" y="154"/>
                  </a:cubicBezTo>
                  <a:cubicBezTo>
                    <a:pt x="487" y="54"/>
                    <a:pt x="403" y="0"/>
                    <a:pt x="248" y="0"/>
                  </a:cubicBezTo>
                  <a:cubicBezTo>
                    <a:pt x="156" y="0"/>
                    <a:pt x="94" y="14"/>
                    <a:pt x="52" y="45"/>
                  </a:cubicBezTo>
                  <a:cubicBezTo>
                    <a:pt x="19" y="70"/>
                    <a:pt x="0" y="109"/>
                    <a:pt x="0" y="154"/>
                  </a:cubicBezTo>
                  <a:close/>
                  <a:moveTo>
                    <a:pt x="52" y="154"/>
                  </a:moveTo>
                  <a:lnTo>
                    <a:pt x="52" y="154"/>
                  </a:lnTo>
                  <a:cubicBezTo>
                    <a:pt x="52" y="91"/>
                    <a:pt x="116" y="59"/>
                    <a:pt x="242" y="59"/>
                  </a:cubicBezTo>
                  <a:cubicBezTo>
                    <a:pt x="376" y="59"/>
                    <a:pt x="439" y="90"/>
                    <a:pt x="439" y="155"/>
                  </a:cubicBezTo>
                  <a:cubicBezTo>
                    <a:pt x="439" y="217"/>
                    <a:pt x="374" y="249"/>
                    <a:pt x="244"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266"/>
            <p:cNvSpPr>
              <a:spLocks/>
            </p:cNvSpPr>
            <p:nvPr/>
          </p:nvSpPr>
          <p:spPr bwMode="auto">
            <a:xfrm>
              <a:off x="1672" y="3728"/>
              <a:ext cx="38" cy="12"/>
            </a:xfrm>
            <a:custGeom>
              <a:avLst/>
              <a:gdLst>
                <a:gd name="T0" fmla="*/ 0 w 69"/>
                <a:gd name="T1" fmla="*/ 0 h 70"/>
                <a:gd name="T2" fmla="*/ 0 w 69"/>
                <a:gd name="T3" fmla="*/ 0 h 70"/>
                <a:gd name="T4" fmla="*/ 0 w 69"/>
                <a:gd name="T5" fmla="*/ 70 h 70"/>
                <a:gd name="T6" fmla="*/ 69 w 69"/>
                <a:gd name="T7" fmla="*/ 70 h 70"/>
                <a:gd name="T8" fmla="*/ 69 w 69"/>
                <a:gd name="T9" fmla="*/ 0 h 70"/>
                <a:gd name="T10" fmla="*/ 0 w 69"/>
                <a:gd name="T11" fmla="*/ 0 h 70"/>
              </a:gdLst>
              <a:ahLst/>
              <a:cxnLst>
                <a:cxn ang="0">
                  <a:pos x="T0" y="T1"/>
                </a:cxn>
                <a:cxn ang="0">
                  <a:pos x="T2" y="T3"/>
                </a:cxn>
                <a:cxn ang="0">
                  <a:pos x="T4" y="T5"/>
                </a:cxn>
                <a:cxn ang="0">
                  <a:pos x="T6" y="T7"/>
                </a:cxn>
                <a:cxn ang="0">
                  <a:pos x="T8" y="T9"/>
                </a:cxn>
                <a:cxn ang="0">
                  <a:pos x="T10" y="T11"/>
                </a:cxn>
              </a:cxnLst>
              <a:rect l="0" t="0" r="r" b="b"/>
              <a:pathLst>
                <a:path w="69" h="70">
                  <a:moveTo>
                    <a:pt x="0" y="0"/>
                  </a:moveTo>
                  <a:lnTo>
                    <a:pt x="0" y="0"/>
                  </a:lnTo>
                  <a:lnTo>
                    <a:pt x="0" y="70"/>
                  </a:lnTo>
                  <a:lnTo>
                    <a:pt x="69" y="70"/>
                  </a:lnTo>
                  <a:lnTo>
                    <a:pt x="6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267"/>
            <p:cNvSpPr>
              <a:spLocks noEditPoints="1"/>
            </p:cNvSpPr>
            <p:nvPr/>
          </p:nvSpPr>
          <p:spPr bwMode="auto">
            <a:xfrm>
              <a:off x="1453" y="3660"/>
              <a:ext cx="265" cy="54"/>
            </a:xfrm>
            <a:custGeom>
              <a:avLst/>
              <a:gdLst>
                <a:gd name="T0" fmla="*/ 224 w 487"/>
                <a:gd name="T1" fmla="*/ 81 h 317"/>
                <a:gd name="T2" fmla="*/ 224 w 487"/>
                <a:gd name="T3" fmla="*/ 81 h 317"/>
                <a:gd name="T4" fmla="*/ 126 w 487"/>
                <a:gd name="T5" fmla="*/ 16 h 317"/>
                <a:gd name="T6" fmla="*/ 0 w 487"/>
                <a:gd name="T7" fmla="*/ 158 h 317"/>
                <a:gd name="T8" fmla="*/ 126 w 487"/>
                <a:gd name="T9" fmla="*/ 300 h 317"/>
                <a:gd name="T10" fmla="*/ 224 w 487"/>
                <a:gd name="T11" fmla="*/ 236 h 317"/>
                <a:gd name="T12" fmla="*/ 341 w 487"/>
                <a:gd name="T13" fmla="*/ 317 h 317"/>
                <a:gd name="T14" fmla="*/ 487 w 487"/>
                <a:gd name="T15" fmla="*/ 158 h 317"/>
                <a:gd name="T16" fmla="*/ 342 w 487"/>
                <a:gd name="T17" fmla="*/ 0 h 317"/>
                <a:gd name="T18" fmla="*/ 224 w 487"/>
                <a:gd name="T19" fmla="*/ 81 h 317"/>
                <a:gd name="T20" fmla="*/ 52 w 487"/>
                <a:gd name="T21" fmla="*/ 158 h 317"/>
                <a:gd name="T22" fmla="*/ 52 w 487"/>
                <a:gd name="T23" fmla="*/ 158 h 317"/>
                <a:gd name="T24" fmla="*/ 127 w 487"/>
                <a:gd name="T25" fmla="*/ 76 h 317"/>
                <a:gd name="T26" fmla="*/ 200 w 487"/>
                <a:gd name="T27" fmla="*/ 158 h 317"/>
                <a:gd name="T28" fmla="*/ 126 w 487"/>
                <a:gd name="T29" fmla="*/ 240 h 317"/>
                <a:gd name="T30" fmla="*/ 52 w 487"/>
                <a:gd name="T31" fmla="*/ 158 h 317"/>
                <a:gd name="T32" fmla="*/ 250 w 487"/>
                <a:gd name="T33" fmla="*/ 158 h 317"/>
                <a:gd name="T34" fmla="*/ 250 w 487"/>
                <a:gd name="T35" fmla="*/ 158 h 317"/>
                <a:gd name="T36" fmla="*/ 342 w 487"/>
                <a:gd name="T37" fmla="*/ 59 h 317"/>
                <a:gd name="T38" fmla="*/ 435 w 487"/>
                <a:gd name="T39" fmla="*/ 159 h 317"/>
                <a:gd name="T40" fmla="*/ 342 w 487"/>
                <a:gd name="T41" fmla="*/ 257 h 317"/>
                <a:gd name="T42" fmla="*/ 250 w 487"/>
                <a:gd name="T43" fmla="*/ 15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7" h="317">
                  <a:moveTo>
                    <a:pt x="224" y="81"/>
                  </a:moveTo>
                  <a:lnTo>
                    <a:pt x="224" y="81"/>
                  </a:lnTo>
                  <a:cubicBezTo>
                    <a:pt x="194" y="32"/>
                    <a:pt x="170" y="16"/>
                    <a:pt x="126" y="16"/>
                  </a:cubicBezTo>
                  <a:cubicBezTo>
                    <a:pt x="52" y="16"/>
                    <a:pt x="0" y="74"/>
                    <a:pt x="0" y="158"/>
                  </a:cubicBezTo>
                  <a:cubicBezTo>
                    <a:pt x="0" y="241"/>
                    <a:pt x="52" y="300"/>
                    <a:pt x="126" y="300"/>
                  </a:cubicBezTo>
                  <a:cubicBezTo>
                    <a:pt x="170" y="300"/>
                    <a:pt x="194" y="284"/>
                    <a:pt x="224" y="236"/>
                  </a:cubicBezTo>
                  <a:cubicBezTo>
                    <a:pt x="250" y="290"/>
                    <a:pt x="289" y="317"/>
                    <a:pt x="341" y="317"/>
                  </a:cubicBezTo>
                  <a:cubicBezTo>
                    <a:pt x="427" y="317"/>
                    <a:pt x="487" y="251"/>
                    <a:pt x="487" y="158"/>
                  </a:cubicBezTo>
                  <a:cubicBezTo>
                    <a:pt x="487" y="65"/>
                    <a:pt x="427" y="0"/>
                    <a:pt x="342" y="0"/>
                  </a:cubicBezTo>
                  <a:cubicBezTo>
                    <a:pt x="289" y="0"/>
                    <a:pt x="250" y="26"/>
                    <a:pt x="224" y="81"/>
                  </a:cubicBezTo>
                  <a:close/>
                  <a:moveTo>
                    <a:pt x="52" y="158"/>
                  </a:moveTo>
                  <a:lnTo>
                    <a:pt x="52" y="158"/>
                  </a:lnTo>
                  <a:cubicBezTo>
                    <a:pt x="52" y="108"/>
                    <a:pt x="81" y="76"/>
                    <a:pt x="127" y="76"/>
                  </a:cubicBezTo>
                  <a:cubicBezTo>
                    <a:pt x="171" y="76"/>
                    <a:pt x="200" y="109"/>
                    <a:pt x="200" y="158"/>
                  </a:cubicBezTo>
                  <a:cubicBezTo>
                    <a:pt x="200" y="207"/>
                    <a:pt x="171" y="240"/>
                    <a:pt x="126" y="240"/>
                  </a:cubicBezTo>
                  <a:cubicBezTo>
                    <a:pt x="81" y="240"/>
                    <a:pt x="52" y="207"/>
                    <a:pt x="52" y="158"/>
                  </a:cubicBezTo>
                  <a:close/>
                  <a:moveTo>
                    <a:pt x="250" y="158"/>
                  </a:moveTo>
                  <a:lnTo>
                    <a:pt x="250" y="158"/>
                  </a:lnTo>
                  <a:cubicBezTo>
                    <a:pt x="250" y="99"/>
                    <a:pt x="287" y="59"/>
                    <a:pt x="342" y="59"/>
                  </a:cubicBezTo>
                  <a:cubicBezTo>
                    <a:pt x="398" y="59"/>
                    <a:pt x="435" y="99"/>
                    <a:pt x="435" y="159"/>
                  </a:cubicBezTo>
                  <a:cubicBezTo>
                    <a:pt x="435" y="217"/>
                    <a:pt x="398" y="257"/>
                    <a:pt x="342" y="257"/>
                  </a:cubicBezTo>
                  <a:cubicBezTo>
                    <a:pt x="287" y="257"/>
                    <a:pt x="250" y="217"/>
                    <a:pt x="250" y="158"/>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268"/>
            <p:cNvSpPr>
              <a:spLocks/>
            </p:cNvSpPr>
            <p:nvPr/>
          </p:nvSpPr>
          <p:spPr bwMode="auto">
            <a:xfrm>
              <a:off x="941" y="3592"/>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0" name="Freeform 269"/>
            <p:cNvSpPr>
              <a:spLocks/>
            </p:cNvSpPr>
            <p:nvPr/>
          </p:nvSpPr>
          <p:spPr bwMode="auto">
            <a:xfrm>
              <a:off x="805" y="3679"/>
              <a:ext cx="257" cy="28"/>
            </a:xfrm>
            <a:custGeom>
              <a:avLst/>
              <a:gdLst>
                <a:gd name="T0" fmla="*/ 136 w 472"/>
                <a:gd name="T1" fmla="*/ 59 h 163"/>
                <a:gd name="T2" fmla="*/ 136 w 472"/>
                <a:gd name="T3" fmla="*/ 59 h 163"/>
                <a:gd name="T4" fmla="*/ 472 w 472"/>
                <a:gd name="T5" fmla="*/ 59 h 163"/>
                <a:gd name="T6" fmla="*/ 472 w 472"/>
                <a:gd name="T7" fmla="*/ 0 h 163"/>
                <a:gd name="T8" fmla="*/ 0 w 472"/>
                <a:gd name="T9" fmla="*/ 0 h 163"/>
                <a:gd name="T10" fmla="*/ 0 w 472"/>
                <a:gd name="T11" fmla="*/ 39 h 163"/>
                <a:gd name="T12" fmla="*/ 94 w 472"/>
                <a:gd name="T13" fmla="*/ 163 h 163"/>
                <a:gd name="T14" fmla="*/ 136 w 472"/>
                <a:gd name="T15" fmla="*/ 163 h 163"/>
                <a:gd name="T16" fmla="*/ 136 w 472"/>
                <a:gd name="T17" fmla="*/ 59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2" h="163">
                  <a:moveTo>
                    <a:pt x="136" y="59"/>
                  </a:moveTo>
                  <a:lnTo>
                    <a:pt x="136" y="59"/>
                  </a:lnTo>
                  <a:lnTo>
                    <a:pt x="472" y="59"/>
                  </a:lnTo>
                  <a:lnTo>
                    <a:pt x="472" y="0"/>
                  </a:lnTo>
                  <a:lnTo>
                    <a:pt x="0" y="0"/>
                  </a:lnTo>
                  <a:lnTo>
                    <a:pt x="0" y="39"/>
                  </a:lnTo>
                  <a:cubicBezTo>
                    <a:pt x="73" y="59"/>
                    <a:pt x="83" y="73"/>
                    <a:pt x="94" y="163"/>
                  </a:cubicBezTo>
                  <a:lnTo>
                    <a:pt x="136" y="163"/>
                  </a:lnTo>
                  <a:lnTo>
                    <a:pt x="136" y="5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270"/>
            <p:cNvSpPr>
              <a:spLocks/>
            </p:cNvSpPr>
            <p:nvPr/>
          </p:nvSpPr>
          <p:spPr bwMode="auto">
            <a:xfrm>
              <a:off x="4134" y="3607"/>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2" name="Freeform 271"/>
            <p:cNvSpPr>
              <a:spLocks/>
            </p:cNvSpPr>
            <p:nvPr/>
          </p:nvSpPr>
          <p:spPr bwMode="auto">
            <a:xfrm>
              <a:off x="4448" y="3656"/>
              <a:ext cx="27" cy="27"/>
            </a:xfrm>
            <a:custGeom>
              <a:avLst/>
              <a:gdLst>
                <a:gd name="T0" fmla="*/ 0 w 48"/>
                <a:gd name="T1" fmla="*/ 0 h 159"/>
                <a:gd name="T2" fmla="*/ 0 w 48"/>
                <a:gd name="T3" fmla="*/ 0 h 159"/>
                <a:gd name="T4" fmla="*/ 0 w 48"/>
                <a:gd name="T5" fmla="*/ 159 h 159"/>
                <a:gd name="T6" fmla="*/ 48 w 48"/>
                <a:gd name="T7" fmla="*/ 159 h 159"/>
                <a:gd name="T8" fmla="*/ 48 w 48"/>
                <a:gd name="T9" fmla="*/ 0 h 159"/>
                <a:gd name="T10" fmla="*/ 0 w 48"/>
                <a:gd name="T11" fmla="*/ 0 h 159"/>
              </a:gdLst>
              <a:ahLst/>
              <a:cxnLst>
                <a:cxn ang="0">
                  <a:pos x="T0" y="T1"/>
                </a:cxn>
                <a:cxn ang="0">
                  <a:pos x="T2" y="T3"/>
                </a:cxn>
                <a:cxn ang="0">
                  <a:pos x="T4" y="T5"/>
                </a:cxn>
                <a:cxn ang="0">
                  <a:pos x="T6" y="T7"/>
                </a:cxn>
                <a:cxn ang="0">
                  <a:pos x="T8" y="T9"/>
                </a:cxn>
                <a:cxn ang="0">
                  <a:pos x="T10" y="T11"/>
                </a:cxn>
              </a:cxnLst>
              <a:rect l="0" t="0" r="r" b="b"/>
              <a:pathLst>
                <a:path w="48" h="159">
                  <a:moveTo>
                    <a:pt x="0" y="0"/>
                  </a:moveTo>
                  <a:lnTo>
                    <a:pt x="0" y="0"/>
                  </a:lnTo>
                  <a:lnTo>
                    <a:pt x="0" y="159"/>
                  </a:lnTo>
                  <a:lnTo>
                    <a:pt x="48" y="159"/>
                  </a:lnTo>
                  <a:lnTo>
                    <a:pt x="48"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272"/>
            <p:cNvSpPr>
              <a:spLocks/>
            </p:cNvSpPr>
            <p:nvPr/>
          </p:nvSpPr>
          <p:spPr bwMode="auto">
            <a:xfrm>
              <a:off x="4305" y="3593"/>
              <a:ext cx="257" cy="54"/>
            </a:xfrm>
            <a:custGeom>
              <a:avLst/>
              <a:gdLst>
                <a:gd name="T0" fmla="*/ 414 w 472"/>
                <a:gd name="T1" fmla="*/ 3 h 318"/>
                <a:gd name="T2" fmla="*/ 414 w 472"/>
                <a:gd name="T3" fmla="*/ 3 h 318"/>
                <a:gd name="T4" fmla="*/ 414 w 472"/>
                <a:gd name="T5" fmla="*/ 252 h 318"/>
                <a:gd name="T6" fmla="*/ 317 w 472"/>
                <a:gd name="T7" fmla="*/ 166 h 318"/>
                <a:gd name="T8" fmla="*/ 281 w 472"/>
                <a:gd name="T9" fmla="*/ 100 h 318"/>
                <a:gd name="T10" fmla="*/ 138 w 472"/>
                <a:gd name="T11" fmla="*/ 0 h 318"/>
                <a:gd name="T12" fmla="*/ 37 w 472"/>
                <a:gd name="T13" fmla="*/ 44 h 318"/>
                <a:gd name="T14" fmla="*/ 0 w 472"/>
                <a:gd name="T15" fmla="*/ 151 h 318"/>
                <a:gd name="T16" fmla="*/ 61 w 472"/>
                <a:gd name="T17" fmla="*/ 282 h 318"/>
                <a:gd name="T18" fmla="*/ 164 w 472"/>
                <a:gd name="T19" fmla="*/ 307 h 318"/>
                <a:gd name="T20" fmla="*/ 164 w 472"/>
                <a:gd name="T21" fmla="*/ 248 h 318"/>
                <a:gd name="T22" fmla="*/ 97 w 472"/>
                <a:gd name="T23" fmla="*/ 234 h 318"/>
                <a:gd name="T24" fmla="*/ 51 w 472"/>
                <a:gd name="T25" fmla="*/ 153 h 318"/>
                <a:gd name="T26" fmla="*/ 140 w 472"/>
                <a:gd name="T27" fmla="*/ 60 h 318"/>
                <a:gd name="T28" fmla="*/ 233 w 472"/>
                <a:gd name="T29" fmla="*/ 124 h 318"/>
                <a:gd name="T30" fmla="*/ 268 w 472"/>
                <a:gd name="T31" fmla="*/ 185 h 318"/>
                <a:gd name="T32" fmla="*/ 472 w 472"/>
                <a:gd name="T33" fmla="*/ 318 h 318"/>
                <a:gd name="T34" fmla="*/ 472 w 472"/>
                <a:gd name="T35" fmla="*/ 3 h 318"/>
                <a:gd name="T36" fmla="*/ 414 w 472"/>
                <a:gd name="T37" fmla="*/ 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2" h="318">
                  <a:moveTo>
                    <a:pt x="414" y="3"/>
                  </a:moveTo>
                  <a:lnTo>
                    <a:pt x="414" y="3"/>
                  </a:lnTo>
                  <a:lnTo>
                    <a:pt x="414" y="252"/>
                  </a:lnTo>
                  <a:cubicBezTo>
                    <a:pt x="376" y="246"/>
                    <a:pt x="351" y="224"/>
                    <a:pt x="317" y="166"/>
                  </a:cubicBezTo>
                  <a:lnTo>
                    <a:pt x="281" y="100"/>
                  </a:lnTo>
                  <a:cubicBezTo>
                    <a:pt x="245" y="34"/>
                    <a:pt x="196" y="0"/>
                    <a:pt x="138" y="0"/>
                  </a:cubicBezTo>
                  <a:cubicBezTo>
                    <a:pt x="99" y="0"/>
                    <a:pt x="63" y="16"/>
                    <a:pt x="37" y="44"/>
                  </a:cubicBezTo>
                  <a:cubicBezTo>
                    <a:pt x="12" y="72"/>
                    <a:pt x="0" y="106"/>
                    <a:pt x="0" y="151"/>
                  </a:cubicBezTo>
                  <a:cubicBezTo>
                    <a:pt x="0" y="211"/>
                    <a:pt x="21" y="256"/>
                    <a:pt x="61" y="282"/>
                  </a:cubicBezTo>
                  <a:cubicBezTo>
                    <a:pt x="86" y="298"/>
                    <a:pt x="116" y="306"/>
                    <a:pt x="164" y="307"/>
                  </a:cubicBezTo>
                  <a:lnTo>
                    <a:pt x="164" y="248"/>
                  </a:lnTo>
                  <a:cubicBezTo>
                    <a:pt x="132" y="246"/>
                    <a:pt x="112" y="242"/>
                    <a:pt x="97" y="234"/>
                  </a:cubicBezTo>
                  <a:cubicBezTo>
                    <a:pt x="69" y="219"/>
                    <a:pt x="51" y="188"/>
                    <a:pt x="51" y="153"/>
                  </a:cubicBezTo>
                  <a:cubicBezTo>
                    <a:pt x="51" y="100"/>
                    <a:pt x="89" y="60"/>
                    <a:pt x="140" y="60"/>
                  </a:cubicBezTo>
                  <a:cubicBezTo>
                    <a:pt x="177" y="60"/>
                    <a:pt x="209" y="82"/>
                    <a:pt x="233" y="124"/>
                  </a:cubicBezTo>
                  <a:lnTo>
                    <a:pt x="268" y="185"/>
                  </a:lnTo>
                  <a:cubicBezTo>
                    <a:pt x="324" y="284"/>
                    <a:pt x="368" y="312"/>
                    <a:pt x="472" y="318"/>
                  </a:cubicBezTo>
                  <a:lnTo>
                    <a:pt x="472" y="3"/>
                  </a:lnTo>
                  <a:lnTo>
                    <a:pt x="414"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273"/>
            <p:cNvSpPr>
              <a:spLocks noEditPoints="1"/>
            </p:cNvSpPr>
            <p:nvPr/>
          </p:nvSpPr>
          <p:spPr bwMode="auto">
            <a:xfrm>
              <a:off x="4305" y="3530"/>
              <a:ext cx="265" cy="53"/>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6 h 309"/>
                <a:gd name="T14" fmla="*/ 0 w 487"/>
                <a:gd name="T15" fmla="*/ 154 h 309"/>
                <a:gd name="T16" fmla="*/ 52 w 487"/>
                <a:gd name="T17" fmla="*/ 154 h 309"/>
                <a:gd name="T18" fmla="*/ 52 w 487"/>
                <a:gd name="T19" fmla="*/ 154 h 309"/>
                <a:gd name="T20" fmla="*/ 242 w 487"/>
                <a:gd name="T21" fmla="*/ 60 h 309"/>
                <a:gd name="T22" fmla="*/ 439 w 487"/>
                <a:gd name="T23" fmla="*/ 156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4"/>
                    <a:pt x="156" y="309"/>
                    <a:pt x="244" y="309"/>
                  </a:cubicBezTo>
                  <a:cubicBezTo>
                    <a:pt x="403" y="309"/>
                    <a:pt x="487" y="256"/>
                    <a:pt x="487" y="154"/>
                  </a:cubicBezTo>
                  <a:cubicBezTo>
                    <a:pt x="487" y="54"/>
                    <a:pt x="403" y="0"/>
                    <a:pt x="248" y="0"/>
                  </a:cubicBezTo>
                  <a:cubicBezTo>
                    <a:pt x="156" y="0"/>
                    <a:pt x="94" y="14"/>
                    <a:pt x="52" y="46"/>
                  </a:cubicBezTo>
                  <a:cubicBezTo>
                    <a:pt x="19" y="70"/>
                    <a:pt x="0" y="110"/>
                    <a:pt x="0" y="154"/>
                  </a:cubicBezTo>
                  <a:close/>
                  <a:moveTo>
                    <a:pt x="52" y="154"/>
                  </a:moveTo>
                  <a:lnTo>
                    <a:pt x="52" y="154"/>
                  </a:lnTo>
                  <a:cubicBezTo>
                    <a:pt x="52" y="91"/>
                    <a:pt x="116" y="60"/>
                    <a:pt x="242" y="60"/>
                  </a:cubicBezTo>
                  <a:cubicBezTo>
                    <a:pt x="376" y="60"/>
                    <a:pt x="439" y="90"/>
                    <a:pt x="439" y="156"/>
                  </a:cubicBezTo>
                  <a:cubicBezTo>
                    <a:pt x="439" y="218"/>
                    <a:pt x="374" y="249"/>
                    <a:pt x="244" y="249"/>
                  </a:cubicBezTo>
                  <a:cubicBezTo>
                    <a:pt x="115" y="249"/>
                    <a:pt x="52" y="218"/>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274"/>
            <p:cNvSpPr>
              <a:spLocks/>
            </p:cNvSpPr>
            <p:nvPr/>
          </p:nvSpPr>
          <p:spPr bwMode="auto">
            <a:xfrm>
              <a:off x="4134" y="3226"/>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6" name="Freeform 275"/>
            <p:cNvSpPr>
              <a:spLocks/>
            </p:cNvSpPr>
            <p:nvPr/>
          </p:nvSpPr>
          <p:spPr bwMode="auto">
            <a:xfrm>
              <a:off x="4448" y="3276"/>
              <a:ext cx="27" cy="27"/>
            </a:xfrm>
            <a:custGeom>
              <a:avLst/>
              <a:gdLst>
                <a:gd name="T0" fmla="*/ 0 w 48"/>
                <a:gd name="T1" fmla="*/ 0 h 159"/>
                <a:gd name="T2" fmla="*/ 0 w 48"/>
                <a:gd name="T3" fmla="*/ 0 h 159"/>
                <a:gd name="T4" fmla="*/ 0 w 48"/>
                <a:gd name="T5" fmla="*/ 159 h 159"/>
                <a:gd name="T6" fmla="*/ 48 w 48"/>
                <a:gd name="T7" fmla="*/ 159 h 159"/>
                <a:gd name="T8" fmla="*/ 48 w 48"/>
                <a:gd name="T9" fmla="*/ 0 h 159"/>
                <a:gd name="T10" fmla="*/ 0 w 48"/>
                <a:gd name="T11" fmla="*/ 0 h 159"/>
              </a:gdLst>
              <a:ahLst/>
              <a:cxnLst>
                <a:cxn ang="0">
                  <a:pos x="T0" y="T1"/>
                </a:cxn>
                <a:cxn ang="0">
                  <a:pos x="T2" y="T3"/>
                </a:cxn>
                <a:cxn ang="0">
                  <a:pos x="T4" y="T5"/>
                </a:cxn>
                <a:cxn ang="0">
                  <a:pos x="T6" y="T7"/>
                </a:cxn>
                <a:cxn ang="0">
                  <a:pos x="T8" y="T9"/>
                </a:cxn>
                <a:cxn ang="0">
                  <a:pos x="T10" y="T11"/>
                </a:cxn>
              </a:cxnLst>
              <a:rect l="0" t="0" r="r" b="b"/>
              <a:pathLst>
                <a:path w="48" h="159">
                  <a:moveTo>
                    <a:pt x="0" y="0"/>
                  </a:moveTo>
                  <a:lnTo>
                    <a:pt x="0" y="0"/>
                  </a:lnTo>
                  <a:lnTo>
                    <a:pt x="0" y="159"/>
                  </a:lnTo>
                  <a:lnTo>
                    <a:pt x="48" y="159"/>
                  </a:lnTo>
                  <a:lnTo>
                    <a:pt x="48"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276"/>
            <p:cNvSpPr>
              <a:spLocks/>
            </p:cNvSpPr>
            <p:nvPr/>
          </p:nvSpPr>
          <p:spPr bwMode="auto">
            <a:xfrm>
              <a:off x="4305" y="3231"/>
              <a:ext cx="257" cy="28"/>
            </a:xfrm>
            <a:custGeom>
              <a:avLst/>
              <a:gdLst>
                <a:gd name="T0" fmla="*/ 136 w 472"/>
                <a:gd name="T1" fmla="*/ 59 h 163"/>
                <a:gd name="T2" fmla="*/ 136 w 472"/>
                <a:gd name="T3" fmla="*/ 59 h 163"/>
                <a:gd name="T4" fmla="*/ 472 w 472"/>
                <a:gd name="T5" fmla="*/ 59 h 163"/>
                <a:gd name="T6" fmla="*/ 472 w 472"/>
                <a:gd name="T7" fmla="*/ 0 h 163"/>
                <a:gd name="T8" fmla="*/ 0 w 472"/>
                <a:gd name="T9" fmla="*/ 0 h 163"/>
                <a:gd name="T10" fmla="*/ 0 w 472"/>
                <a:gd name="T11" fmla="*/ 39 h 163"/>
                <a:gd name="T12" fmla="*/ 94 w 472"/>
                <a:gd name="T13" fmla="*/ 163 h 163"/>
                <a:gd name="T14" fmla="*/ 136 w 472"/>
                <a:gd name="T15" fmla="*/ 163 h 163"/>
                <a:gd name="T16" fmla="*/ 136 w 472"/>
                <a:gd name="T17" fmla="*/ 59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2" h="163">
                  <a:moveTo>
                    <a:pt x="136" y="59"/>
                  </a:moveTo>
                  <a:lnTo>
                    <a:pt x="136" y="59"/>
                  </a:lnTo>
                  <a:lnTo>
                    <a:pt x="472" y="59"/>
                  </a:lnTo>
                  <a:lnTo>
                    <a:pt x="472" y="0"/>
                  </a:lnTo>
                  <a:lnTo>
                    <a:pt x="0" y="0"/>
                  </a:lnTo>
                  <a:lnTo>
                    <a:pt x="0" y="39"/>
                  </a:lnTo>
                  <a:cubicBezTo>
                    <a:pt x="73" y="59"/>
                    <a:pt x="82" y="73"/>
                    <a:pt x="94" y="163"/>
                  </a:cubicBezTo>
                  <a:lnTo>
                    <a:pt x="136" y="163"/>
                  </a:lnTo>
                  <a:lnTo>
                    <a:pt x="136" y="5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277"/>
            <p:cNvSpPr>
              <a:spLocks noEditPoints="1"/>
            </p:cNvSpPr>
            <p:nvPr/>
          </p:nvSpPr>
          <p:spPr bwMode="auto">
            <a:xfrm>
              <a:off x="4305" y="3150"/>
              <a:ext cx="265" cy="52"/>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6 h 309"/>
                <a:gd name="T14" fmla="*/ 0 w 487"/>
                <a:gd name="T15" fmla="*/ 154 h 309"/>
                <a:gd name="T16" fmla="*/ 52 w 487"/>
                <a:gd name="T17" fmla="*/ 154 h 309"/>
                <a:gd name="T18" fmla="*/ 52 w 487"/>
                <a:gd name="T19" fmla="*/ 154 h 309"/>
                <a:gd name="T20" fmla="*/ 242 w 487"/>
                <a:gd name="T21" fmla="*/ 60 h 309"/>
                <a:gd name="T22" fmla="*/ 439 w 487"/>
                <a:gd name="T23" fmla="*/ 156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4"/>
                    <a:pt x="156" y="309"/>
                    <a:pt x="244" y="309"/>
                  </a:cubicBezTo>
                  <a:cubicBezTo>
                    <a:pt x="403" y="309"/>
                    <a:pt x="487" y="256"/>
                    <a:pt x="487" y="154"/>
                  </a:cubicBezTo>
                  <a:cubicBezTo>
                    <a:pt x="487" y="54"/>
                    <a:pt x="403" y="0"/>
                    <a:pt x="248" y="0"/>
                  </a:cubicBezTo>
                  <a:cubicBezTo>
                    <a:pt x="156" y="0"/>
                    <a:pt x="94" y="14"/>
                    <a:pt x="52" y="46"/>
                  </a:cubicBezTo>
                  <a:cubicBezTo>
                    <a:pt x="19" y="70"/>
                    <a:pt x="0" y="110"/>
                    <a:pt x="0" y="154"/>
                  </a:cubicBezTo>
                  <a:close/>
                  <a:moveTo>
                    <a:pt x="52" y="154"/>
                  </a:moveTo>
                  <a:lnTo>
                    <a:pt x="52" y="154"/>
                  </a:lnTo>
                  <a:cubicBezTo>
                    <a:pt x="52" y="91"/>
                    <a:pt x="116" y="60"/>
                    <a:pt x="242" y="60"/>
                  </a:cubicBezTo>
                  <a:cubicBezTo>
                    <a:pt x="376" y="60"/>
                    <a:pt x="439" y="90"/>
                    <a:pt x="439" y="156"/>
                  </a:cubicBezTo>
                  <a:cubicBezTo>
                    <a:pt x="439" y="218"/>
                    <a:pt x="374" y="249"/>
                    <a:pt x="244" y="249"/>
                  </a:cubicBezTo>
                  <a:cubicBezTo>
                    <a:pt x="115" y="249"/>
                    <a:pt x="52" y="218"/>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278"/>
            <p:cNvSpPr>
              <a:spLocks/>
            </p:cNvSpPr>
            <p:nvPr/>
          </p:nvSpPr>
          <p:spPr bwMode="auto">
            <a:xfrm>
              <a:off x="4134" y="2846"/>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0" name="Freeform 279"/>
            <p:cNvSpPr>
              <a:spLocks noEditPoints="1"/>
            </p:cNvSpPr>
            <p:nvPr/>
          </p:nvSpPr>
          <p:spPr bwMode="auto">
            <a:xfrm>
              <a:off x="4305" y="2804"/>
              <a:ext cx="265" cy="53"/>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5 h 309"/>
                <a:gd name="T14" fmla="*/ 0 w 487"/>
                <a:gd name="T15" fmla="*/ 154 h 309"/>
                <a:gd name="T16" fmla="*/ 52 w 487"/>
                <a:gd name="T17" fmla="*/ 154 h 309"/>
                <a:gd name="T18" fmla="*/ 52 w 487"/>
                <a:gd name="T19" fmla="*/ 154 h 309"/>
                <a:gd name="T20" fmla="*/ 242 w 487"/>
                <a:gd name="T21" fmla="*/ 59 h 309"/>
                <a:gd name="T22" fmla="*/ 439 w 487"/>
                <a:gd name="T23" fmla="*/ 155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3"/>
                    <a:pt x="156" y="309"/>
                    <a:pt x="244" y="309"/>
                  </a:cubicBezTo>
                  <a:cubicBezTo>
                    <a:pt x="403" y="309"/>
                    <a:pt x="487" y="255"/>
                    <a:pt x="487" y="154"/>
                  </a:cubicBezTo>
                  <a:cubicBezTo>
                    <a:pt x="487" y="54"/>
                    <a:pt x="403" y="0"/>
                    <a:pt x="248" y="0"/>
                  </a:cubicBezTo>
                  <a:cubicBezTo>
                    <a:pt x="156" y="0"/>
                    <a:pt x="94" y="14"/>
                    <a:pt x="52" y="45"/>
                  </a:cubicBezTo>
                  <a:cubicBezTo>
                    <a:pt x="19" y="70"/>
                    <a:pt x="0" y="109"/>
                    <a:pt x="0" y="154"/>
                  </a:cubicBezTo>
                  <a:close/>
                  <a:moveTo>
                    <a:pt x="52" y="154"/>
                  </a:moveTo>
                  <a:lnTo>
                    <a:pt x="52" y="154"/>
                  </a:lnTo>
                  <a:cubicBezTo>
                    <a:pt x="52" y="91"/>
                    <a:pt x="116" y="59"/>
                    <a:pt x="242" y="59"/>
                  </a:cubicBezTo>
                  <a:cubicBezTo>
                    <a:pt x="376" y="59"/>
                    <a:pt x="439" y="90"/>
                    <a:pt x="439" y="155"/>
                  </a:cubicBezTo>
                  <a:cubicBezTo>
                    <a:pt x="439" y="217"/>
                    <a:pt x="374" y="249"/>
                    <a:pt x="244" y="249"/>
                  </a:cubicBezTo>
                  <a:cubicBezTo>
                    <a:pt x="115" y="249"/>
                    <a:pt x="52" y="217"/>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280"/>
            <p:cNvSpPr>
              <a:spLocks/>
            </p:cNvSpPr>
            <p:nvPr/>
          </p:nvSpPr>
          <p:spPr bwMode="auto">
            <a:xfrm>
              <a:off x="4134" y="2465"/>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2" name="Freeform 281"/>
            <p:cNvSpPr>
              <a:spLocks/>
            </p:cNvSpPr>
            <p:nvPr/>
          </p:nvSpPr>
          <p:spPr bwMode="auto">
            <a:xfrm>
              <a:off x="4305" y="2473"/>
              <a:ext cx="257" cy="28"/>
            </a:xfrm>
            <a:custGeom>
              <a:avLst/>
              <a:gdLst>
                <a:gd name="T0" fmla="*/ 136 w 472"/>
                <a:gd name="T1" fmla="*/ 59 h 163"/>
                <a:gd name="T2" fmla="*/ 136 w 472"/>
                <a:gd name="T3" fmla="*/ 59 h 163"/>
                <a:gd name="T4" fmla="*/ 472 w 472"/>
                <a:gd name="T5" fmla="*/ 59 h 163"/>
                <a:gd name="T6" fmla="*/ 472 w 472"/>
                <a:gd name="T7" fmla="*/ 0 h 163"/>
                <a:gd name="T8" fmla="*/ 0 w 472"/>
                <a:gd name="T9" fmla="*/ 0 h 163"/>
                <a:gd name="T10" fmla="*/ 0 w 472"/>
                <a:gd name="T11" fmla="*/ 39 h 163"/>
                <a:gd name="T12" fmla="*/ 94 w 472"/>
                <a:gd name="T13" fmla="*/ 163 h 163"/>
                <a:gd name="T14" fmla="*/ 136 w 472"/>
                <a:gd name="T15" fmla="*/ 163 h 163"/>
                <a:gd name="T16" fmla="*/ 136 w 472"/>
                <a:gd name="T17" fmla="*/ 59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2" h="163">
                  <a:moveTo>
                    <a:pt x="136" y="59"/>
                  </a:moveTo>
                  <a:lnTo>
                    <a:pt x="136" y="59"/>
                  </a:lnTo>
                  <a:lnTo>
                    <a:pt x="472" y="59"/>
                  </a:lnTo>
                  <a:lnTo>
                    <a:pt x="472" y="0"/>
                  </a:lnTo>
                  <a:lnTo>
                    <a:pt x="0" y="0"/>
                  </a:lnTo>
                  <a:lnTo>
                    <a:pt x="0" y="39"/>
                  </a:lnTo>
                  <a:cubicBezTo>
                    <a:pt x="73" y="59"/>
                    <a:pt x="82" y="73"/>
                    <a:pt x="94" y="163"/>
                  </a:cubicBezTo>
                  <a:lnTo>
                    <a:pt x="136" y="163"/>
                  </a:lnTo>
                  <a:lnTo>
                    <a:pt x="136" y="59"/>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282"/>
            <p:cNvSpPr>
              <a:spLocks noEditPoints="1"/>
            </p:cNvSpPr>
            <p:nvPr/>
          </p:nvSpPr>
          <p:spPr bwMode="auto">
            <a:xfrm>
              <a:off x="4305" y="2392"/>
              <a:ext cx="265" cy="52"/>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6 h 309"/>
                <a:gd name="T14" fmla="*/ 0 w 487"/>
                <a:gd name="T15" fmla="*/ 154 h 309"/>
                <a:gd name="T16" fmla="*/ 52 w 487"/>
                <a:gd name="T17" fmla="*/ 154 h 309"/>
                <a:gd name="T18" fmla="*/ 52 w 487"/>
                <a:gd name="T19" fmla="*/ 154 h 309"/>
                <a:gd name="T20" fmla="*/ 242 w 487"/>
                <a:gd name="T21" fmla="*/ 60 h 309"/>
                <a:gd name="T22" fmla="*/ 439 w 487"/>
                <a:gd name="T23" fmla="*/ 156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4"/>
                    <a:pt x="156" y="309"/>
                    <a:pt x="244" y="309"/>
                  </a:cubicBezTo>
                  <a:cubicBezTo>
                    <a:pt x="403" y="309"/>
                    <a:pt x="487" y="256"/>
                    <a:pt x="487" y="154"/>
                  </a:cubicBezTo>
                  <a:cubicBezTo>
                    <a:pt x="487" y="54"/>
                    <a:pt x="403" y="0"/>
                    <a:pt x="248" y="0"/>
                  </a:cubicBezTo>
                  <a:cubicBezTo>
                    <a:pt x="156" y="0"/>
                    <a:pt x="94" y="14"/>
                    <a:pt x="52" y="46"/>
                  </a:cubicBezTo>
                  <a:cubicBezTo>
                    <a:pt x="19" y="70"/>
                    <a:pt x="0" y="110"/>
                    <a:pt x="0" y="154"/>
                  </a:cubicBezTo>
                  <a:close/>
                  <a:moveTo>
                    <a:pt x="52" y="154"/>
                  </a:moveTo>
                  <a:lnTo>
                    <a:pt x="52" y="154"/>
                  </a:lnTo>
                  <a:cubicBezTo>
                    <a:pt x="52" y="91"/>
                    <a:pt x="116" y="60"/>
                    <a:pt x="242" y="60"/>
                  </a:cubicBezTo>
                  <a:cubicBezTo>
                    <a:pt x="376" y="60"/>
                    <a:pt x="439" y="90"/>
                    <a:pt x="439" y="156"/>
                  </a:cubicBezTo>
                  <a:cubicBezTo>
                    <a:pt x="439" y="218"/>
                    <a:pt x="374" y="249"/>
                    <a:pt x="244" y="249"/>
                  </a:cubicBezTo>
                  <a:cubicBezTo>
                    <a:pt x="115" y="249"/>
                    <a:pt x="52" y="218"/>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283"/>
            <p:cNvSpPr>
              <a:spLocks/>
            </p:cNvSpPr>
            <p:nvPr/>
          </p:nvSpPr>
          <p:spPr bwMode="auto">
            <a:xfrm>
              <a:off x="4134" y="2084"/>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5" name="Freeform 284"/>
            <p:cNvSpPr>
              <a:spLocks/>
            </p:cNvSpPr>
            <p:nvPr/>
          </p:nvSpPr>
          <p:spPr bwMode="auto">
            <a:xfrm>
              <a:off x="4305" y="2074"/>
              <a:ext cx="257" cy="54"/>
            </a:xfrm>
            <a:custGeom>
              <a:avLst/>
              <a:gdLst>
                <a:gd name="T0" fmla="*/ 414 w 472"/>
                <a:gd name="T1" fmla="*/ 3 h 318"/>
                <a:gd name="T2" fmla="*/ 414 w 472"/>
                <a:gd name="T3" fmla="*/ 3 h 318"/>
                <a:gd name="T4" fmla="*/ 414 w 472"/>
                <a:gd name="T5" fmla="*/ 252 h 318"/>
                <a:gd name="T6" fmla="*/ 317 w 472"/>
                <a:gd name="T7" fmla="*/ 166 h 318"/>
                <a:gd name="T8" fmla="*/ 281 w 472"/>
                <a:gd name="T9" fmla="*/ 100 h 318"/>
                <a:gd name="T10" fmla="*/ 138 w 472"/>
                <a:gd name="T11" fmla="*/ 0 h 318"/>
                <a:gd name="T12" fmla="*/ 37 w 472"/>
                <a:gd name="T13" fmla="*/ 44 h 318"/>
                <a:gd name="T14" fmla="*/ 0 w 472"/>
                <a:gd name="T15" fmla="*/ 151 h 318"/>
                <a:gd name="T16" fmla="*/ 61 w 472"/>
                <a:gd name="T17" fmla="*/ 282 h 318"/>
                <a:gd name="T18" fmla="*/ 164 w 472"/>
                <a:gd name="T19" fmla="*/ 307 h 318"/>
                <a:gd name="T20" fmla="*/ 164 w 472"/>
                <a:gd name="T21" fmla="*/ 248 h 318"/>
                <a:gd name="T22" fmla="*/ 97 w 472"/>
                <a:gd name="T23" fmla="*/ 234 h 318"/>
                <a:gd name="T24" fmla="*/ 51 w 472"/>
                <a:gd name="T25" fmla="*/ 153 h 318"/>
                <a:gd name="T26" fmla="*/ 140 w 472"/>
                <a:gd name="T27" fmla="*/ 60 h 318"/>
                <a:gd name="T28" fmla="*/ 233 w 472"/>
                <a:gd name="T29" fmla="*/ 124 h 318"/>
                <a:gd name="T30" fmla="*/ 268 w 472"/>
                <a:gd name="T31" fmla="*/ 185 h 318"/>
                <a:gd name="T32" fmla="*/ 472 w 472"/>
                <a:gd name="T33" fmla="*/ 318 h 318"/>
                <a:gd name="T34" fmla="*/ 472 w 472"/>
                <a:gd name="T35" fmla="*/ 3 h 318"/>
                <a:gd name="T36" fmla="*/ 414 w 472"/>
                <a:gd name="T37" fmla="*/ 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2" h="318">
                  <a:moveTo>
                    <a:pt x="414" y="3"/>
                  </a:moveTo>
                  <a:lnTo>
                    <a:pt x="414" y="3"/>
                  </a:lnTo>
                  <a:lnTo>
                    <a:pt x="414" y="252"/>
                  </a:lnTo>
                  <a:cubicBezTo>
                    <a:pt x="376" y="246"/>
                    <a:pt x="351" y="224"/>
                    <a:pt x="317" y="166"/>
                  </a:cubicBezTo>
                  <a:lnTo>
                    <a:pt x="281" y="100"/>
                  </a:lnTo>
                  <a:cubicBezTo>
                    <a:pt x="245" y="34"/>
                    <a:pt x="196" y="0"/>
                    <a:pt x="138" y="0"/>
                  </a:cubicBezTo>
                  <a:cubicBezTo>
                    <a:pt x="99" y="0"/>
                    <a:pt x="63" y="16"/>
                    <a:pt x="37" y="44"/>
                  </a:cubicBezTo>
                  <a:cubicBezTo>
                    <a:pt x="12" y="72"/>
                    <a:pt x="0" y="106"/>
                    <a:pt x="0" y="151"/>
                  </a:cubicBezTo>
                  <a:cubicBezTo>
                    <a:pt x="0" y="211"/>
                    <a:pt x="21" y="256"/>
                    <a:pt x="61" y="282"/>
                  </a:cubicBezTo>
                  <a:cubicBezTo>
                    <a:pt x="86" y="298"/>
                    <a:pt x="116" y="306"/>
                    <a:pt x="164" y="307"/>
                  </a:cubicBezTo>
                  <a:lnTo>
                    <a:pt x="164" y="248"/>
                  </a:lnTo>
                  <a:cubicBezTo>
                    <a:pt x="132" y="246"/>
                    <a:pt x="112" y="242"/>
                    <a:pt x="97" y="234"/>
                  </a:cubicBezTo>
                  <a:cubicBezTo>
                    <a:pt x="69" y="219"/>
                    <a:pt x="51" y="188"/>
                    <a:pt x="51" y="153"/>
                  </a:cubicBezTo>
                  <a:cubicBezTo>
                    <a:pt x="51" y="100"/>
                    <a:pt x="89" y="60"/>
                    <a:pt x="140" y="60"/>
                  </a:cubicBezTo>
                  <a:cubicBezTo>
                    <a:pt x="177" y="60"/>
                    <a:pt x="209" y="82"/>
                    <a:pt x="233" y="124"/>
                  </a:cubicBezTo>
                  <a:lnTo>
                    <a:pt x="268" y="185"/>
                  </a:lnTo>
                  <a:cubicBezTo>
                    <a:pt x="324" y="284"/>
                    <a:pt x="368" y="312"/>
                    <a:pt x="472" y="318"/>
                  </a:cubicBezTo>
                  <a:lnTo>
                    <a:pt x="472" y="3"/>
                  </a:lnTo>
                  <a:lnTo>
                    <a:pt x="414"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285"/>
            <p:cNvSpPr>
              <a:spLocks noEditPoints="1"/>
            </p:cNvSpPr>
            <p:nvPr/>
          </p:nvSpPr>
          <p:spPr bwMode="auto">
            <a:xfrm>
              <a:off x="4305" y="2011"/>
              <a:ext cx="265" cy="53"/>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6 h 309"/>
                <a:gd name="T14" fmla="*/ 0 w 487"/>
                <a:gd name="T15" fmla="*/ 154 h 309"/>
                <a:gd name="T16" fmla="*/ 52 w 487"/>
                <a:gd name="T17" fmla="*/ 154 h 309"/>
                <a:gd name="T18" fmla="*/ 52 w 487"/>
                <a:gd name="T19" fmla="*/ 154 h 309"/>
                <a:gd name="T20" fmla="*/ 242 w 487"/>
                <a:gd name="T21" fmla="*/ 60 h 309"/>
                <a:gd name="T22" fmla="*/ 439 w 487"/>
                <a:gd name="T23" fmla="*/ 156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4"/>
                    <a:pt x="156" y="309"/>
                    <a:pt x="244" y="309"/>
                  </a:cubicBezTo>
                  <a:cubicBezTo>
                    <a:pt x="403" y="309"/>
                    <a:pt x="487" y="256"/>
                    <a:pt x="487" y="154"/>
                  </a:cubicBezTo>
                  <a:cubicBezTo>
                    <a:pt x="487" y="54"/>
                    <a:pt x="403" y="0"/>
                    <a:pt x="248" y="0"/>
                  </a:cubicBezTo>
                  <a:cubicBezTo>
                    <a:pt x="156" y="0"/>
                    <a:pt x="94" y="14"/>
                    <a:pt x="52" y="46"/>
                  </a:cubicBezTo>
                  <a:cubicBezTo>
                    <a:pt x="19" y="70"/>
                    <a:pt x="0" y="110"/>
                    <a:pt x="0" y="154"/>
                  </a:cubicBezTo>
                  <a:close/>
                  <a:moveTo>
                    <a:pt x="52" y="154"/>
                  </a:moveTo>
                  <a:lnTo>
                    <a:pt x="52" y="154"/>
                  </a:lnTo>
                  <a:cubicBezTo>
                    <a:pt x="52" y="91"/>
                    <a:pt x="116" y="60"/>
                    <a:pt x="242" y="60"/>
                  </a:cubicBezTo>
                  <a:cubicBezTo>
                    <a:pt x="376" y="60"/>
                    <a:pt x="439" y="90"/>
                    <a:pt x="439" y="156"/>
                  </a:cubicBezTo>
                  <a:cubicBezTo>
                    <a:pt x="439" y="218"/>
                    <a:pt x="374" y="249"/>
                    <a:pt x="244" y="249"/>
                  </a:cubicBezTo>
                  <a:cubicBezTo>
                    <a:pt x="115" y="249"/>
                    <a:pt x="52" y="218"/>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286"/>
            <p:cNvSpPr>
              <a:spLocks/>
            </p:cNvSpPr>
            <p:nvPr/>
          </p:nvSpPr>
          <p:spPr bwMode="auto">
            <a:xfrm>
              <a:off x="4134" y="1704"/>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8" name="Freeform 287"/>
            <p:cNvSpPr>
              <a:spLocks/>
            </p:cNvSpPr>
            <p:nvPr/>
          </p:nvSpPr>
          <p:spPr bwMode="auto">
            <a:xfrm>
              <a:off x="4305" y="1694"/>
              <a:ext cx="265" cy="54"/>
            </a:xfrm>
            <a:custGeom>
              <a:avLst/>
              <a:gdLst>
                <a:gd name="T0" fmla="*/ 256 w 487"/>
                <a:gd name="T1" fmla="*/ 190 h 316"/>
                <a:gd name="T2" fmla="*/ 256 w 487"/>
                <a:gd name="T3" fmla="*/ 190 h 316"/>
                <a:gd name="T4" fmla="*/ 256 w 487"/>
                <a:gd name="T5" fmla="*/ 183 h 316"/>
                <a:gd name="T6" fmla="*/ 255 w 487"/>
                <a:gd name="T7" fmla="*/ 158 h 316"/>
                <a:gd name="T8" fmla="*/ 341 w 487"/>
                <a:gd name="T9" fmla="*/ 60 h 316"/>
                <a:gd name="T10" fmla="*/ 435 w 487"/>
                <a:gd name="T11" fmla="*/ 158 h 316"/>
                <a:gd name="T12" fmla="*/ 335 w 487"/>
                <a:gd name="T13" fmla="*/ 257 h 316"/>
                <a:gd name="T14" fmla="*/ 335 w 487"/>
                <a:gd name="T15" fmla="*/ 316 h 316"/>
                <a:gd name="T16" fmla="*/ 419 w 487"/>
                <a:gd name="T17" fmla="*/ 295 h 316"/>
                <a:gd name="T18" fmla="*/ 487 w 487"/>
                <a:gd name="T19" fmla="*/ 160 h 316"/>
                <a:gd name="T20" fmla="*/ 340 w 487"/>
                <a:gd name="T21" fmla="*/ 0 h 316"/>
                <a:gd name="T22" fmla="*/ 228 w 487"/>
                <a:gd name="T23" fmla="*/ 80 h 316"/>
                <a:gd name="T24" fmla="*/ 130 w 487"/>
                <a:gd name="T25" fmla="*/ 14 h 316"/>
                <a:gd name="T26" fmla="*/ 0 w 487"/>
                <a:gd name="T27" fmla="*/ 158 h 316"/>
                <a:gd name="T28" fmla="*/ 152 w 487"/>
                <a:gd name="T29" fmla="*/ 306 h 316"/>
                <a:gd name="T30" fmla="*/ 152 w 487"/>
                <a:gd name="T31" fmla="*/ 247 h 316"/>
                <a:gd name="T32" fmla="*/ 93 w 487"/>
                <a:gd name="T33" fmla="*/ 237 h 316"/>
                <a:gd name="T34" fmla="*/ 51 w 487"/>
                <a:gd name="T35" fmla="*/ 157 h 316"/>
                <a:gd name="T36" fmla="*/ 132 w 487"/>
                <a:gd name="T37" fmla="*/ 74 h 316"/>
                <a:gd name="T38" fmla="*/ 196 w 487"/>
                <a:gd name="T39" fmla="*/ 112 h 316"/>
                <a:gd name="T40" fmla="*/ 206 w 487"/>
                <a:gd name="T41" fmla="*/ 190 h 316"/>
                <a:gd name="T42" fmla="*/ 256 w 487"/>
                <a:gd name="T43" fmla="*/ 19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7" h="316">
                  <a:moveTo>
                    <a:pt x="256" y="190"/>
                  </a:moveTo>
                  <a:lnTo>
                    <a:pt x="256" y="190"/>
                  </a:lnTo>
                  <a:lnTo>
                    <a:pt x="256" y="183"/>
                  </a:lnTo>
                  <a:lnTo>
                    <a:pt x="255" y="158"/>
                  </a:lnTo>
                  <a:cubicBezTo>
                    <a:pt x="255" y="93"/>
                    <a:pt x="284" y="60"/>
                    <a:pt x="341" y="60"/>
                  </a:cubicBezTo>
                  <a:cubicBezTo>
                    <a:pt x="400" y="60"/>
                    <a:pt x="435" y="97"/>
                    <a:pt x="435" y="158"/>
                  </a:cubicBezTo>
                  <a:cubicBezTo>
                    <a:pt x="435" y="222"/>
                    <a:pt x="404" y="253"/>
                    <a:pt x="335" y="257"/>
                  </a:cubicBezTo>
                  <a:lnTo>
                    <a:pt x="335" y="316"/>
                  </a:lnTo>
                  <a:cubicBezTo>
                    <a:pt x="373" y="313"/>
                    <a:pt x="398" y="307"/>
                    <a:pt x="419" y="295"/>
                  </a:cubicBezTo>
                  <a:cubicBezTo>
                    <a:pt x="464" y="271"/>
                    <a:pt x="487" y="225"/>
                    <a:pt x="487" y="160"/>
                  </a:cubicBezTo>
                  <a:cubicBezTo>
                    <a:pt x="487" y="63"/>
                    <a:pt x="429" y="0"/>
                    <a:pt x="340" y="0"/>
                  </a:cubicBezTo>
                  <a:cubicBezTo>
                    <a:pt x="280" y="0"/>
                    <a:pt x="247" y="23"/>
                    <a:pt x="228" y="80"/>
                  </a:cubicBezTo>
                  <a:cubicBezTo>
                    <a:pt x="210" y="36"/>
                    <a:pt x="177" y="14"/>
                    <a:pt x="130" y="14"/>
                  </a:cubicBezTo>
                  <a:cubicBezTo>
                    <a:pt x="49" y="14"/>
                    <a:pt x="0" y="68"/>
                    <a:pt x="0" y="158"/>
                  </a:cubicBezTo>
                  <a:cubicBezTo>
                    <a:pt x="0" y="253"/>
                    <a:pt x="52" y="304"/>
                    <a:pt x="152" y="306"/>
                  </a:cubicBezTo>
                  <a:lnTo>
                    <a:pt x="152" y="247"/>
                  </a:lnTo>
                  <a:cubicBezTo>
                    <a:pt x="124" y="247"/>
                    <a:pt x="108" y="244"/>
                    <a:pt x="93" y="237"/>
                  </a:cubicBezTo>
                  <a:cubicBezTo>
                    <a:pt x="67" y="223"/>
                    <a:pt x="51" y="194"/>
                    <a:pt x="51" y="157"/>
                  </a:cubicBezTo>
                  <a:cubicBezTo>
                    <a:pt x="51" y="105"/>
                    <a:pt x="82" y="74"/>
                    <a:pt x="132" y="74"/>
                  </a:cubicBezTo>
                  <a:cubicBezTo>
                    <a:pt x="165" y="74"/>
                    <a:pt x="185" y="86"/>
                    <a:pt x="196" y="112"/>
                  </a:cubicBezTo>
                  <a:cubicBezTo>
                    <a:pt x="202" y="128"/>
                    <a:pt x="205" y="149"/>
                    <a:pt x="206" y="190"/>
                  </a:cubicBezTo>
                  <a:lnTo>
                    <a:pt x="256" y="19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288"/>
            <p:cNvSpPr>
              <a:spLocks noEditPoints="1"/>
            </p:cNvSpPr>
            <p:nvPr/>
          </p:nvSpPr>
          <p:spPr bwMode="auto">
            <a:xfrm>
              <a:off x="4305" y="1631"/>
              <a:ext cx="265" cy="52"/>
            </a:xfrm>
            <a:custGeom>
              <a:avLst/>
              <a:gdLst>
                <a:gd name="T0" fmla="*/ 0 w 487"/>
                <a:gd name="T1" fmla="*/ 154 h 309"/>
                <a:gd name="T2" fmla="*/ 0 w 487"/>
                <a:gd name="T3" fmla="*/ 154 h 309"/>
                <a:gd name="T4" fmla="*/ 52 w 487"/>
                <a:gd name="T5" fmla="*/ 263 h 309"/>
                <a:gd name="T6" fmla="*/ 244 w 487"/>
                <a:gd name="T7" fmla="*/ 309 h 309"/>
                <a:gd name="T8" fmla="*/ 487 w 487"/>
                <a:gd name="T9" fmla="*/ 154 h 309"/>
                <a:gd name="T10" fmla="*/ 248 w 487"/>
                <a:gd name="T11" fmla="*/ 0 h 309"/>
                <a:gd name="T12" fmla="*/ 52 w 487"/>
                <a:gd name="T13" fmla="*/ 46 h 309"/>
                <a:gd name="T14" fmla="*/ 0 w 487"/>
                <a:gd name="T15" fmla="*/ 154 h 309"/>
                <a:gd name="T16" fmla="*/ 52 w 487"/>
                <a:gd name="T17" fmla="*/ 154 h 309"/>
                <a:gd name="T18" fmla="*/ 52 w 487"/>
                <a:gd name="T19" fmla="*/ 154 h 309"/>
                <a:gd name="T20" fmla="*/ 242 w 487"/>
                <a:gd name="T21" fmla="*/ 60 h 309"/>
                <a:gd name="T22" fmla="*/ 439 w 487"/>
                <a:gd name="T23" fmla="*/ 156 h 309"/>
                <a:gd name="T24" fmla="*/ 244 w 487"/>
                <a:gd name="T25" fmla="*/ 249 h 309"/>
                <a:gd name="T26" fmla="*/ 52 w 487"/>
                <a:gd name="T27" fmla="*/ 154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7" h="309">
                  <a:moveTo>
                    <a:pt x="0" y="154"/>
                  </a:moveTo>
                  <a:lnTo>
                    <a:pt x="0" y="154"/>
                  </a:lnTo>
                  <a:cubicBezTo>
                    <a:pt x="0" y="198"/>
                    <a:pt x="19" y="238"/>
                    <a:pt x="52" y="263"/>
                  </a:cubicBezTo>
                  <a:cubicBezTo>
                    <a:pt x="93" y="294"/>
                    <a:pt x="156" y="309"/>
                    <a:pt x="244" y="309"/>
                  </a:cubicBezTo>
                  <a:cubicBezTo>
                    <a:pt x="403" y="309"/>
                    <a:pt x="487" y="256"/>
                    <a:pt x="487" y="154"/>
                  </a:cubicBezTo>
                  <a:cubicBezTo>
                    <a:pt x="487" y="54"/>
                    <a:pt x="403" y="0"/>
                    <a:pt x="248" y="0"/>
                  </a:cubicBezTo>
                  <a:cubicBezTo>
                    <a:pt x="156" y="0"/>
                    <a:pt x="94" y="14"/>
                    <a:pt x="52" y="46"/>
                  </a:cubicBezTo>
                  <a:cubicBezTo>
                    <a:pt x="19" y="70"/>
                    <a:pt x="0" y="110"/>
                    <a:pt x="0" y="154"/>
                  </a:cubicBezTo>
                  <a:close/>
                  <a:moveTo>
                    <a:pt x="52" y="154"/>
                  </a:moveTo>
                  <a:lnTo>
                    <a:pt x="52" y="154"/>
                  </a:lnTo>
                  <a:cubicBezTo>
                    <a:pt x="52" y="91"/>
                    <a:pt x="116" y="60"/>
                    <a:pt x="242" y="60"/>
                  </a:cubicBezTo>
                  <a:cubicBezTo>
                    <a:pt x="376" y="60"/>
                    <a:pt x="439" y="90"/>
                    <a:pt x="439" y="156"/>
                  </a:cubicBezTo>
                  <a:cubicBezTo>
                    <a:pt x="439" y="218"/>
                    <a:pt x="374" y="249"/>
                    <a:pt x="244" y="249"/>
                  </a:cubicBezTo>
                  <a:cubicBezTo>
                    <a:pt x="115" y="249"/>
                    <a:pt x="52" y="218"/>
                    <a:pt x="52" y="15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289"/>
            <p:cNvSpPr>
              <a:spLocks noEditPoints="1"/>
            </p:cNvSpPr>
            <p:nvPr/>
          </p:nvSpPr>
          <p:spPr bwMode="auto">
            <a:xfrm>
              <a:off x="941" y="1704"/>
              <a:ext cx="3239" cy="1903"/>
            </a:xfrm>
            <a:custGeom>
              <a:avLst/>
              <a:gdLst>
                <a:gd name="T0" fmla="*/ 0 w 5951"/>
                <a:gd name="T1" fmla="*/ 11182 h 11182"/>
                <a:gd name="T2" fmla="*/ 0 w 5951"/>
                <a:gd name="T3" fmla="*/ 11182 h 11182"/>
                <a:gd name="T4" fmla="*/ 5951 w 5951"/>
                <a:gd name="T5" fmla="*/ 11182 h 11182"/>
                <a:gd name="T6" fmla="*/ 5951 w 5951"/>
                <a:gd name="T7" fmla="*/ 0 h 11182"/>
                <a:gd name="T8" fmla="*/ 0 w 5951"/>
                <a:gd name="T9" fmla="*/ 11182 h 11182"/>
                <a:gd name="T10" fmla="*/ 0 w 5951"/>
                <a:gd name="T11" fmla="*/ 11182 h 11182"/>
              </a:gdLst>
              <a:ahLst/>
              <a:cxnLst>
                <a:cxn ang="0">
                  <a:pos x="T0" y="T1"/>
                </a:cxn>
                <a:cxn ang="0">
                  <a:pos x="T2" y="T3"/>
                </a:cxn>
                <a:cxn ang="0">
                  <a:pos x="T4" y="T5"/>
                </a:cxn>
                <a:cxn ang="0">
                  <a:pos x="T6" y="T7"/>
                </a:cxn>
                <a:cxn ang="0">
                  <a:pos x="T8" y="T9"/>
                </a:cxn>
                <a:cxn ang="0">
                  <a:pos x="T10" y="T11"/>
                </a:cxn>
              </a:cxnLst>
              <a:rect l="0" t="0" r="r" b="b"/>
              <a:pathLst>
                <a:path w="5951" h="11182">
                  <a:moveTo>
                    <a:pt x="0" y="11182"/>
                  </a:moveTo>
                  <a:lnTo>
                    <a:pt x="0" y="11182"/>
                  </a:lnTo>
                  <a:lnTo>
                    <a:pt x="5951" y="11182"/>
                  </a:lnTo>
                  <a:lnTo>
                    <a:pt x="5951" y="0"/>
                  </a:lnTo>
                  <a:moveTo>
                    <a:pt x="0" y="11182"/>
                  </a:moveTo>
                  <a:lnTo>
                    <a:pt x="0" y="1118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8" name="Freeform 297"/>
            <p:cNvSpPr>
              <a:spLocks noEditPoints="1"/>
            </p:cNvSpPr>
            <p:nvPr/>
          </p:nvSpPr>
          <p:spPr bwMode="auto">
            <a:xfrm>
              <a:off x="941" y="1843"/>
              <a:ext cx="3239" cy="1323"/>
            </a:xfrm>
            <a:custGeom>
              <a:avLst/>
              <a:gdLst>
                <a:gd name="T0" fmla="*/ 564 w 5951"/>
                <a:gd name="T1" fmla="*/ 7775 h 7775"/>
                <a:gd name="T2" fmla="*/ 564 w 5951"/>
                <a:gd name="T3" fmla="*/ 7775 h 7775"/>
                <a:gd name="T4" fmla="*/ 564 w 5951"/>
                <a:gd name="T5" fmla="*/ 6539 h 7775"/>
                <a:gd name="T6" fmla="*/ 5951 w 5951"/>
                <a:gd name="T7" fmla="*/ 3868 h 7775"/>
                <a:gd name="T8" fmla="*/ 5951 w 5951"/>
                <a:gd name="T9" fmla="*/ 3868 h 7775"/>
                <a:gd name="T10" fmla="*/ 5620 w 5951"/>
                <a:gd name="T11" fmla="*/ 3868 h 7775"/>
                <a:gd name="T12" fmla="*/ 5289 w 5951"/>
                <a:gd name="T13" fmla="*/ 3587 h 7775"/>
                <a:gd name="T14" fmla="*/ 4959 w 5951"/>
                <a:gd name="T15" fmla="*/ 3512 h 7775"/>
                <a:gd name="T16" fmla="*/ 4628 w 5951"/>
                <a:gd name="T17" fmla="*/ 2611 h 7775"/>
                <a:gd name="T18" fmla="*/ 4297 w 5951"/>
                <a:gd name="T19" fmla="*/ 2249 h 7775"/>
                <a:gd name="T20" fmla="*/ 3967 w 5951"/>
                <a:gd name="T21" fmla="*/ 2131 h 7775"/>
                <a:gd name="T22" fmla="*/ 3636 w 5951"/>
                <a:gd name="T23" fmla="*/ 2043 h 7775"/>
                <a:gd name="T24" fmla="*/ 3305 w 5951"/>
                <a:gd name="T25" fmla="*/ 1945 h 7775"/>
                <a:gd name="T26" fmla="*/ 2975 w 5951"/>
                <a:gd name="T27" fmla="*/ 1863 h 7775"/>
                <a:gd name="T28" fmla="*/ 2645 w 5951"/>
                <a:gd name="T29" fmla="*/ 1529 h 7775"/>
                <a:gd name="T30" fmla="*/ 2315 w 5951"/>
                <a:gd name="T31" fmla="*/ 1513 h 7775"/>
                <a:gd name="T32" fmla="*/ 1984 w 5951"/>
                <a:gd name="T33" fmla="*/ 1329 h 7775"/>
                <a:gd name="T34" fmla="*/ 1653 w 5951"/>
                <a:gd name="T35" fmla="*/ 1301 h 7775"/>
                <a:gd name="T36" fmla="*/ 1323 w 5951"/>
                <a:gd name="T37" fmla="*/ 1108 h 7775"/>
                <a:gd name="T38" fmla="*/ 992 w 5951"/>
                <a:gd name="T39" fmla="*/ 988 h 7775"/>
                <a:gd name="T40" fmla="*/ 661 w 5951"/>
                <a:gd name="T41" fmla="*/ 437 h 7775"/>
                <a:gd name="T42" fmla="*/ 331 w 5951"/>
                <a:gd name="T43" fmla="*/ 393 h 7775"/>
                <a:gd name="T44" fmla="*/ 0 w 5951"/>
                <a:gd name="T45" fmla="*/ 0 h 7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51" h="7775">
                  <a:moveTo>
                    <a:pt x="564" y="7775"/>
                  </a:moveTo>
                  <a:lnTo>
                    <a:pt x="564" y="7775"/>
                  </a:lnTo>
                  <a:lnTo>
                    <a:pt x="564" y="6539"/>
                  </a:lnTo>
                  <a:moveTo>
                    <a:pt x="5951" y="3868"/>
                  </a:moveTo>
                  <a:lnTo>
                    <a:pt x="5951" y="3868"/>
                  </a:lnTo>
                  <a:lnTo>
                    <a:pt x="5620" y="3868"/>
                  </a:lnTo>
                  <a:lnTo>
                    <a:pt x="5289" y="3587"/>
                  </a:lnTo>
                  <a:lnTo>
                    <a:pt x="4959" y="3512"/>
                  </a:lnTo>
                  <a:lnTo>
                    <a:pt x="4628" y="2611"/>
                  </a:lnTo>
                  <a:lnTo>
                    <a:pt x="4297" y="2249"/>
                  </a:lnTo>
                  <a:lnTo>
                    <a:pt x="3967" y="2131"/>
                  </a:lnTo>
                  <a:lnTo>
                    <a:pt x="3636" y="2043"/>
                  </a:lnTo>
                  <a:lnTo>
                    <a:pt x="3305" y="1945"/>
                  </a:lnTo>
                  <a:lnTo>
                    <a:pt x="2975" y="1863"/>
                  </a:lnTo>
                  <a:lnTo>
                    <a:pt x="2645" y="1529"/>
                  </a:lnTo>
                  <a:lnTo>
                    <a:pt x="2315" y="1513"/>
                  </a:lnTo>
                  <a:lnTo>
                    <a:pt x="1984" y="1329"/>
                  </a:lnTo>
                  <a:lnTo>
                    <a:pt x="1653" y="1301"/>
                  </a:lnTo>
                  <a:lnTo>
                    <a:pt x="1323" y="1108"/>
                  </a:lnTo>
                  <a:lnTo>
                    <a:pt x="992" y="988"/>
                  </a:lnTo>
                  <a:lnTo>
                    <a:pt x="661" y="437"/>
                  </a:lnTo>
                  <a:lnTo>
                    <a:pt x="331" y="393"/>
                  </a:lnTo>
                  <a:lnTo>
                    <a:pt x="0" y="0"/>
                  </a:lnTo>
                </a:path>
              </a:pathLst>
            </a:custGeom>
            <a:noFill/>
            <a:ln w="57150" cap="flat">
              <a:solidFill>
                <a:srgbClr val="4F82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4" name="Freeform 303"/>
            <p:cNvSpPr>
              <a:spLocks noEditPoints="1"/>
            </p:cNvSpPr>
            <p:nvPr/>
          </p:nvSpPr>
          <p:spPr bwMode="auto">
            <a:xfrm>
              <a:off x="941" y="2786"/>
              <a:ext cx="3239" cy="456"/>
            </a:xfrm>
            <a:custGeom>
              <a:avLst/>
              <a:gdLst>
                <a:gd name="T0" fmla="*/ 1524 w 5951"/>
                <a:gd name="T1" fmla="*/ 2232 h 2684"/>
                <a:gd name="T2" fmla="*/ 1524 w 5951"/>
                <a:gd name="T3" fmla="*/ 2232 h 2684"/>
                <a:gd name="T4" fmla="*/ 1524 w 5951"/>
                <a:gd name="T5" fmla="*/ 996 h 2684"/>
                <a:gd name="T6" fmla="*/ 5951 w 5951"/>
                <a:gd name="T7" fmla="*/ 2684 h 2684"/>
                <a:gd name="T8" fmla="*/ 5951 w 5951"/>
                <a:gd name="T9" fmla="*/ 2684 h 2684"/>
                <a:gd name="T10" fmla="*/ 5620 w 5951"/>
                <a:gd name="T11" fmla="*/ 2684 h 2684"/>
                <a:gd name="T12" fmla="*/ 5289 w 5951"/>
                <a:gd name="T13" fmla="*/ 1532 h 2684"/>
                <a:gd name="T14" fmla="*/ 4959 w 5951"/>
                <a:gd name="T15" fmla="*/ 1496 h 2684"/>
                <a:gd name="T16" fmla="*/ 4463 w 5951"/>
                <a:gd name="T17" fmla="*/ 1442 h 2684"/>
                <a:gd name="T18" fmla="*/ 3967 w 5951"/>
                <a:gd name="T19" fmla="*/ 1346 h 2684"/>
                <a:gd name="T20" fmla="*/ 3636 w 5951"/>
                <a:gd name="T21" fmla="*/ 1129 h 2684"/>
                <a:gd name="T22" fmla="*/ 3305 w 5951"/>
                <a:gd name="T23" fmla="*/ 989 h 2684"/>
                <a:gd name="T24" fmla="*/ 2975 w 5951"/>
                <a:gd name="T25" fmla="*/ 961 h 2684"/>
                <a:gd name="T26" fmla="*/ 2645 w 5951"/>
                <a:gd name="T27" fmla="*/ 844 h 2684"/>
                <a:gd name="T28" fmla="*/ 2315 w 5951"/>
                <a:gd name="T29" fmla="*/ 805 h 2684"/>
                <a:gd name="T30" fmla="*/ 1984 w 5951"/>
                <a:gd name="T31" fmla="*/ 669 h 2684"/>
                <a:gd name="T32" fmla="*/ 1653 w 5951"/>
                <a:gd name="T33" fmla="*/ 629 h 2684"/>
                <a:gd name="T34" fmla="*/ 1323 w 5951"/>
                <a:gd name="T35" fmla="*/ 432 h 2684"/>
                <a:gd name="T36" fmla="*/ 992 w 5951"/>
                <a:gd name="T37" fmla="*/ 304 h 2684"/>
                <a:gd name="T38" fmla="*/ 661 w 5951"/>
                <a:gd name="T39" fmla="*/ 210 h 2684"/>
                <a:gd name="T40" fmla="*/ 331 w 5951"/>
                <a:gd name="T41" fmla="*/ 36 h 2684"/>
                <a:gd name="T42" fmla="*/ 0 w 5951"/>
                <a:gd name="T43" fmla="*/ 0 h 2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51" h="2684">
                  <a:moveTo>
                    <a:pt x="1524" y="2232"/>
                  </a:moveTo>
                  <a:lnTo>
                    <a:pt x="1524" y="2232"/>
                  </a:lnTo>
                  <a:lnTo>
                    <a:pt x="1524" y="996"/>
                  </a:lnTo>
                  <a:moveTo>
                    <a:pt x="5951" y="2684"/>
                  </a:moveTo>
                  <a:lnTo>
                    <a:pt x="5951" y="2684"/>
                  </a:lnTo>
                  <a:lnTo>
                    <a:pt x="5620" y="2684"/>
                  </a:lnTo>
                  <a:lnTo>
                    <a:pt x="5289" y="1532"/>
                  </a:lnTo>
                  <a:lnTo>
                    <a:pt x="4959" y="1496"/>
                  </a:lnTo>
                  <a:lnTo>
                    <a:pt x="4463" y="1442"/>
                  </a:lnTo>
                  <a:lnTo>
                    <a:pt x="3967" y="1346"/>
                  </a:lnTo>
                  <a:lnTo>
                    <a:pt x="3636" y="1129"/>
                  </a:lnTo>
                  <a:lnTo>
                    <a:pt x="3305" y="989"/>
                  </a:lnTo>
                  <a:lnTo>
                    <a:pt x="2975" y="961"/>
                  </a:lnTo>
                  <a:lnTo>
                    <a:pt x="2645" y="844"/>
                  </a:lnTo>
                  <a:lnTo>
                    <a:pt x="2315" y="805"/>
                  </a:lnTo>
                  <a:lnTo>
                    <a:pt x="1984" y="669"/>
                  </a:lnTo>
                  <a:lnTo>
                    <a:pt x="1653" y="629"/>
                  </a:lnTo>
                  <a:lnTo>
                    <a:pt x="1323" y="432"/>
                  </a:lnTo>
                  <a:lnTo>
                    <a:pt x="992" y="304"/>
                  </a:lnTo>
                  <a:lnTo>
                    <a:pt x="661" y="210"/>
                  </a:lnTo>
                  <a:lnTo>
                    <a:pt x="331" y="36"/>
                  </a:lnTo>
                  <a:lnTo>
                    <a:pt x="0" y="0"/>
                  </a:lnTo>
                </a:path>
              </a:pathLst>
            </a:custGeom>
            <a:noFill/>
            <a:ln w="57150" cap="flat">
              <a:solidFill>
                <a:srgbClr val="BF4F4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5" name="Freeform 304"/>
            <p:cNvSpPr>
              <a:spLocks noEditPoints="1"/>
            </p:cNvSpPr>
            <p:nvPr/>
          </p:nvSpPr>
          <p:spPr bwMode="auto">
            <a:xfrm>
              <a:off x="941" y="1704"/>
              <a:ext cx="3239" cy="1903"/>
            </a:xfrm>
            <a:custGeom>
              <a:avLst/>
              <a:gdLst>
                <a:gd name="T0" fmla="*/ 0 w 5951"/>
                <a:gd name="T1" fmla="*/ 11182 h 11182"/>
                <a:gd name="T2" fmla="*/ 0 w 5951"/>
                <a:gd name="T3" fmla="*/ 11182 h 11182"/>
                <a:gd name="T4" fmla="*/ 5951 w 5951"/>
                <a:gd name="T5" fmla="*/ 11182 h 11182"/>
                <a:gd name="T6" fmla="*/ 5951 w 5951"/>
                <a:gd name="T7" fmla="*/ 0 h 11182"/>
                <a:gd name="T8" fmla="*/ 0 w 5951"/>
                <a:gd name="T9" fmla="*/ 11182 h 11182"/>
                <a:gd name="T10" fmla="*/ 0 w 5951"/>
                <a:gd name="T11" fmla="*/ 11182 h 11182"/>
              </a:gdLst>
              <a:ahLst/>
              <a:cxnLst>
                <a:cxn ang="0">
                  <a:pos x="T0" y="T1"/>
                </a:cxn>
                <a:cxn ang="0">
                  <a:pos x="T2" y="T3"/>
                </a:cxn>
                <a:cxn ang="0">
                  <a:pos x="T4" y="T5"/>
                </a:cxn>
                <a:cxn ang="0">
                  <a:pos x="T6" y="T7"/>
                </a:cxn>
                <a:cxn ang="0">
                  <a:pos x="T8" y="T9"/>
                </a:cxn>
                <a:cxn ang="0">
                  <a:pos x="T10" y="T11"/>
                </a:cxn>
              </a:cxnLst>
              <a:rect l="0" t="0" r="r" b="b"/>
              <a:pathLst>
                <a:path w="5951" h="11182">
                  <a:moveTo>
                    <a:pt x="0" y="11182"/>
                  </a:moveTo>
                  <a:lnTo>
                    <a:pt x="0" y="11182"/>
                  </a:lnTo>
                  <a:lnTo>
                    <a:pt x="5951" y="11182"/>
                  </a:lnTo>
                  <a:lnTo>
                    <a:pt x="5951" y="0"/>
                  </a:lnTo>
                  <a:moveTo>
                    <a:pt x="0" y="11182"/>
                  </a:moveTo>
                  <a:lnTo>
                    <a:pt x="0" y="1118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306" name="Freeform 305"/>
          <p:cNvSpPr>
            <a:spLocks noEditPoints="1"/>
          </p:cNvSpPr>
          <p:nvPr/>
        </p:nvSpPr>
        <p:spPr bwMode="auto">
          <a:xfrm rot="5400000">
            <a:off x="3226800" y="1841209"/>
            <a:ext cx="3321017" cy="4134805"/>
          </a:xfrm>
          <a:custGeom>
            <a:avLst/>
            <a:gdLst>
              <a:gd name="T0" fmla="*/ 5507 w 5951"/>
              <a:gd name="T1" fmla="*/ 1236 h 8938"/>
              <a:gd name="T2" fmla="*/ 5507 w 5951"/>
              <a:gd name="T3" fmla="*/ 1236 h 8938"/>
              <a:gd name="T4" fmla="*/ 5507 w 5951"/>
              <a:gd name="T5" fmla="*/ 0 h 8938"/>
              <a:gd name="T6" fmla="*/ 5951 w 5951"/>
              <a:gd name="T7" fmla="*/ 8938 h 8938"/>
              <a:gd name="T8" fmla="*/ 5951 w 5951"/>
              <a:gd name="T9" fmla="*/ 8938 h 8938"/>
              <a:gd name="T10" fmla="*/ 5600 w 5951"/>
              <a:gd name="T11" fmla="*/ 8938 h 8938"/>
              <a:gd name="T12" fmla="*/ 5251 w 5951"/>
              <a:gd name="T13" fmla="*/ 8043 h 8938"/>
              <a:gd name="T14" fmla="*/ 4900 w 5951"/>
              <a:gd name="T15" fmla="*/ 8016 h 8938"/>
              <a:gd name="T16" fmla="*/ 4376 w 5951"/>
              <a:gd name="T17" fmla="*/ 7942 h 8938"/>
              <a:gd name="T18" fmla="*/ 3851 w 5951"/>
              <a:gd name="T19" fmla="*/ 7171 h 8938"/>
              <a:gd name="T20" fmla="*/ 3500 w 5951"/>
              <a:gd name="T21" fmla="*/ 7138 h 8938"/>
              <a:gd name="T22" fmla="*/ 3151 w 5951"/>
              <a:gd name="T23" fmla="*/ 7118 h 8938"/>
              <a:gd name="T24" fmla="*/ 2800 w 5951"/>
              <a:gd name="T25" fmla="*/ 7019 h 8938"/>
              <a:gd name="T26" fmla="*/ 2451 w 5951"/>
              <a:gd name="T27" fmla="*/ 6702 h 8938"/>
              <a:gd name="T28" fmla="*/ 2100 w 5951"/>
              <a:gd name="T29" fmla="*/ 6091 h 8938"/>
              <a:gd name="T30" fmla="*/ 1575 w 5951"/>
              <a:gd name="T31" fmla="*/ 6051 h 8938"/>
              <a:gd name="T32" fmla="*/ 1051 w 5951"/>
              <a:gd name="T33" fmla="*/ 6035 h 8938"/>
              <a:gd name="T34" fmla="*/ 700 w 5951"/>
              <a:gd name="T35" fmla="*/ 6016 h 8938"/>
              <a:gd name="T36" fmla="*/ 351 w 5951"/>
              <a:gd name="T37" fmla="*/ 5735 h 8938"/>
              <a:gd name="T38" fmla="*/ 0 w 5951"/>
              <a:gd name="T39" fmla="*/ 5494 h 8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951" h="8938">
                <a:moveTo>
                  <a:pt x="5507" y="1236"/>
                </a:moveTo>
                <a:lnTo>
                  <a:pt x="5507" y="1236"/>
                </a:lnTo>
                <a:lnTo>
                  <a:pt x="5507" y="0"/>
                </a:lnTo>
                <a:moveTo>
                  <a:pt x="5951" y="8938"/>
                </a:moveTo>
                <a:lnTo>
                  <a:pt x="5951" y="8938"/>
                </a:lnTo>
                <a:lnTo>
                  <a:pt x="5600" y="8938"/>
                </a:lnTo>
                <a:lnTo>
                  <a:pt x="5251" y="8043"/>
                </a:lnTo>
                <a:lnTo>
                  <a:pt x="4900" y="8016"/>
                </a:lnTo>
                <a:lnTo>
                  <a:pt x="4376" y="7942"/>
                </a:lnTo>
                <a:lnTo>
                  <a:pt x="3851" y="7171"/>
                </a:lnTo>
                <a:lnTo>
                  <a:pt x="3500" y="7138"/>
                </a:lnTo>
                <a:lnTo>
                  <a:pt x="3151" y="7118"/>
                </a:lnTo>
                <a:lnTo>
                  <a:pt x="2800" y="7019"/>
                </a:lnTo>
                <a:lnTo>
                  <a:pt x="2451" y="6702"/>
                </a:lnTo>
                <a:lnTo>
                  <a:pt x="2100" y="6091"/>
                </a:lnTo>
                <a:lnTo>
                  <a:pt x="1575" y="6051"/>
                </a:lnTo>
                <a:lnTo>
                  <a:pt x="1051" y="6035"/>
                </a:lnTo>
                <a:lnTo>
                  <a:pt x="700" y="6016"/>
                </a:lnTo>
                <a:lnTo>
                  <a:pt x="351" y="5735"/>
                </a:lnTo>
                <a:lnTo>
                  <a:pt x="0" y="5494"/>
                </a:lnTo>
              </a:path>
            </a:pathLst>
          </a:custGeom>
          <a:noFill/>
          <a:ln w="60325" cap="flat">
            <a:solidFill>
              <a:srgbClr val="9BBA5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7" name="TextBox 306"/>
          <p:cNvSpPr txBox="1"/>
          <p:nvPr/>
        </p:nvSpPr>
        <p:spPr>
          <a:xfrm>
            <a:off x="6921292" y="3970063"/>
            <a:ext cx="1373919" cy="523220"/>
          </a:xfrm>
          <a:prstGeom prst="rect">
            <a:avLst/>
          </a:prstGeom>
          <a:noFill/>
        </p:spPr>
        <p:txBody>
          <a:bodyPr wrap="none" rtlCol="0">
            <a:spAutoFit/>
          </a:bodyPr>
          <a:lstStyle/>
          <a:p>
            <a:r>
              <a:rPr lang="en-US" sz="2800" dirty="0" smtClean="0"/>
              <a:t>802.11n</a:t>
            </a:r>
            <a:endParaRPr lang="en-US" sz="2800" dirty="0" smtClean="0"/>
          </a:p>
        </p:txBody>
      </p:sp>
      <p:sp>
        <p:nvSpPr>
          <p:cNvPr id="308" name="TextBox 307"/>
          <p:cNvSpPr txBox="1"/>
          <p:nvPr/>
        </p:nvSpPr>
        <p:spPr>
          <a:xfrm>
            <a:off x="6898029" y="4358383"/>
            <a:ext cx="1671626" cy="523220"/>
          </a:xfrm>
          <a:prstGeom prst="rect">
            <a:avLst/>
          </a:prstGeom>
          <a:noFill/>
        </p:spPr>
        <p:txBody>
          <a:bodyPr wrap="none" rtlCol="0">
            <a:spAutoFit/>
          </a:bodyPr>
          <a:lstStyle/>
          <a:p>
            <a:r>
              <a:rPr lang="en-US" sz="2800" dirty="0" err="1" smtClean="0"/>
              <a:t>MoMIMO</a:t>
            </a:r>
            <a:endParaRPr lang="en-US" sz="2800" dirty="0" smtClean="0"/>
          </a:p>
        </p:txBody>
      </p:sp>
      <p:sp>
        <p:nvSpPr>
          <p:cNvPr id="309" name="TextBox 308"/>
          <p:cNvSpPr txBox="1"/>
          <p:nvPr/>
        </p:nvSpPr>
        <p:spPr>
          <a:xfrm>
            <a:off x="6895960" y="4739851"/>
            <a:ext cx="1556962" cy="523220"/>
          </a:xfrm>
          <a:prstGeom prst="rect">
            <a:avLst/>
          </a:prstGeom>
          <a:noFill/>
        </p:spPr>
        <p:txBody>
          <a:bodyPr wrap="none" rtlCol="0">
            <a:spAutoFit/>
          </a:bodyPr>
          <a:lstStyle/>
          <a:p>
            <a:r>
              <a:rPr lang="en-US" sz="2800" dirty="0" smtClean="0"/>
              <a:t>Downlink</a:t>
            </a:r>
          </a:p>
        </p:txBody>
      </p:sp>
      <p:sp>
        <p:nvSpPr>
          <p:cNvPr id="3" name="Rectangle 2"/>
          <p:cNvSpPr/>
          <p:nvPr/>
        </p:nvSpPr>
        <p:spPr>
          <a:xfrm>
            <a:off x="2963877" y="2419171"/>
            <a:ext cx="899160" cy="83121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0" name="Rectangle 309"/>
          <p:cNvSpPr/>
          <p:nvPr/>
        </p:nvSpPr>
        <p:spPr>
          <a:xfrm>
            <a:off x="6080500" y="4575266"/>
            <a:ext cx="899160" cy="83121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Straight Connector 4"/>
          <p:cNvCxnSpPr/>
          <p:nvPr/>
        </p:nvCxnSpPr>
        <p:spPr>
          <a:xfrm>
            <a:off x="6440152" y="4231188"/>
            <a:ext cx="452027" cy="18753"/>
          </a:xfrm>
          <a:prstGeom prst="line">
            <a:avLst/>
          </a:prstGeom>
          <a:ln w="76200"/>
          <a:effectLst/>
        </p:spPr>
        <p:style>
          <a:lnRef idx="2">
            <a:schemeClr val="accent1"/>
          </a:lnRef>
          <a:fillRef idx="0">
            <a:schemeClr val="accent1"/>
          </a:fillRef>
          <a:effectRef idx="1">
            <a:schemeClr val="accent1"/>
          </a:effectRef>
          <a:fontRef idx="minor">
            <a:schemeClr val="tx1"/>
          </a:fontRef>
        </p:style>
      </p:cxnSp>
      <p:cxnSp>
        <p:nvCxnSpPr>
          <p:cNvPr id="311" name="Straight Connector 310"/>
          <p:cNvCxnSpPr/>
          <p:nvPr/>
        </p:nvCxnSpPr>
        <p:spPr>
          <a:xfrm>
            <a:off x="6440152" y="4610799"/>
            <a:ext cx="452027" cy="18753"/>
          </a:xfrm>
          <a:prstGeom prst="line">
            <a:avLst/>
          </a:prstGeom>
          <a:ln w="76200">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312" name="Straight Connector 311"/>
          <p:cNvCxnSpPr/>
          <p:nvPr/>
        </p:nvCxnSpPr>
        <p:spPr>
          <a:xfrm>
            <a:off x="6425055" y="4984728"/>
            <a:ext cx="452027" cy="18753"/>
          </a:xfrm>
          <a:prstGeom prst="line">
            <a:avLst/>
          </a:prstGeom>
          <a:ln w="76200">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3886200" y="3429000"/>
            <a:ext cx="2133968" cy="461665"/>
          </a:xfrm>
          <a:prstGeom prst="rect">
            <a:avLst/>
          </a:prstGeom>
          <a:noFill/>
        </p:spPr>
        <p:txBody>
          <a:bodyPr wrap="none" rtlCol="0">
            <a:spAutoFit/>
          </a:bodyPr>
          <a:lstStyle/>
          <a:p>
            <a:r>
              <a:rPr lang="en-US" sz="2400" b="1" dirty="0" smtClean="0"/>
              <a:t>Median:</a:t>
            </a:r>
            <a:r>
              <a:rPr lang="en-US" sz="2400" dirty="0" smtClean="0"/>
              <a:t> -2.5dB</a:t>
            </a:r>
            <a:endParaRPr lang="en-US" sz="2400" dirty="0"/>
          </a:p>
        </p:txBody>
      </p:sp>
      <p:cxnSp>
        <p:nvCxnSpPr>
          <p:cNvPr id="60" name="Straight Arrow Connector 59"/>
          <p:cNvCxnSpPr/>
          <p:nvPr/>
        </p:nvCxnSpPr>
        <p:spPr>
          <a:xfrm flipV="1">
            <a:off x="3810000" y="3810000"/>
            <a:ext cx="228600" cy="228600"/>
          </a:xfrm>
          <a:prstGeom prst="straightConnector1">
            <a:avLst/>
          </a:prstGeom>
          <a:ln w="9525" cmpd="sng">
            <a:solidFill>
              <a:schemeClr val="tx1"/>
            </a:solidFill>
            <a:prstDash val="solid"/>
            <a:tailEnd type="arrow"/>
          </a:ln>
          <a:effectLst/>
        </p:spPr>
        <p:style>
          <a:lnRef idx="2">
            <a:schemeClr val="accent1"/>
          </a:lnRef>
          <a:fillRef idx="0">
            <a:schemeClr val="accent1"/>
          </a:fillRef>
          <a:effectRef idx="1">
            <a:schemeClr val="accent1"/>
          </a:effectRef>
          <a:fontRef idx="minor">
            <a:schemeClr val="tx1"/>
          </a:fontRef>
        </p:style>
      </p:cxnSp>
      <p:sp>
        <p:nvSpPr>
          <p:cNvPr id="61" name="TextBox 60"/>
          <p:cNvSpPr txBox="1"/>
          <p:nvPr/>
        </p:nvSpPr>
        <p:spPr>
          <a:xfrm>
            <a:off x="3060740" y="6038140"/>
            <a:ext cx="2682044" cy="523220"/>
          </a:xfrm>
          <a:prstGeom prst="rect">
            <a:avLst/>
          </a:prstGeom>
          <a:noFill/>
        </p:spPr>
        <p:txBody>
          <a:bodyPr wrap="none" rtlCol="0">
            <a:spAutoFit/>
          </a:bodyPr>
          <a:lstStyle/>
          <a:p>
            <a:r>
              <a:rPr lang="en-US" sz="2800" dirty="0" smtClean="0"/>
              <a:t>Interference</a:t>
            </a:r>
            <a:r>
              <a:rPr lang="en-US" sz="2800" b="1" dirty="0" smtClean="0"/>
              <a:t> </a:t>
            </a:r>
            <a:r>
              <a:rPr lang="en-US" sz="2800" dirty="0" smtClean="0"/>
              <a:t>(dB)</a:t>
            </a:r>
            <a:endParaRPr lang="en-US" sz="2800" dirty="0"/>
          </a:p>
        </p:txBody>
      </p:sp>
    </p:spTree>
    <p:extLst>
      <p:ext uri="{BB962C8B-B14F-4D97-AF65-F5344CB8AC3E}">
        <p14:creationId xmlns:p14="http://schemas.microsoft.com/office/powerpoint/2010/main" val="27652225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0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0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2"/>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4"/>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6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6" grpId="0" animBg="1"/>
      <p:bldP spid="309" grpId="0"/>
      <p:bldP spid="4" grpId="0"/>
      <p:bldP spid="4" grpId="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rot="5400000">
            <a:off x="2198186" y="214177"/>
            <a:ext cx="4229467" cy="8275320"/>
            <a:chOff x="670" y="1557"/>
            <a:chExt cx="4377" cy="2448"/>
          </a:xfrm>
        </p:grpSpPr>
        <p:sp>
          <p:nvSpPr>
            <p:cNvPr id="4" name="AutoShape 3"/>
            <p:cNvSpPr>
              <a:spLocks noChangeAspect="1" noChangeArrowheads="1" noTextEdit="1"/>
            </p:cNvSpPr>
            <p:nvPr/>
          </p:nvSpPr>
          <p:spPr bwMode="auto">
            <a:xfrm>
              <a:off x="670" y="1557"/>
              <a:ext cx="4377" cy="2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5"/>
            <p:cNvSpPr>
              <a:spLocks/>
            </p:cNvSpPr>
            <p:nvPr/>
          </p:nvSpPr>
          <p:spPr bwMode="auto">
            <a:xfrm>
              <a:off x="4217"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noEditPoints="1"/>
            </p:cNvSpPr>
            <p:nvPr/>
          </p:nvSpPr>
          <p:spPr bwMode="auto">
            <a:xfrm>
              <a:off x="4119" y="3562"/>
              <a:ext cx="191" cy="37"/>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2"/>
                    <a:pt x="14" y="171"/>
                    <a:pt x="38" y="189"/>
                  </a:cubicBezTo>
                  <a:cubicBezTo>
                    <a:pt x="67" y="211"/>
                    <a:pt x="113" y="222"/>
                    <a:pt x="176" y="222"/>
                  </a:cubicBezTo>
                  <a:cubicBezTo>
                    <a:pt x="290" y="222"/>
                    <a:pt x="351" y="183"/>
                    <a:pt x="351" y="111"/>
                  </a:cubicBezTo>
                  <a:cubicBezTo>
                    <a:pt x="351" y="39"/>
                    <a:pt x="290" y="0"/>
                    <a:pt x="178" y="0"/>
                  </a:cubicBezTo>
                  <a:cubicBezTo>
                    <a:pt x="112" y="0"/>
                    <a:pt x="68" y="10"/>
                    <a:pt x="38" y="33"/>
                  </a:cubicBezTo>
                  <a:cubicBezTo>
                    <a:pt x="14" y="50"/>
                    <a:pt x="0" y="79"/>
                    <a:pt x="0" y="111"/>
                  </a:cubicBezTo>
                  <a:close/>
                  <a:moveTo>
                    <a:pt x="38" y="111"/>
                  </a:moveTo>
                  <a:lnTo>
                    <a:pt x="38" y="111"/>
                  </a:lnTo>
                  <a:cubicBezTo>
                    <a:pt x="38" y="65"/>
                    <a:pt x="84" y="43"/>
                    <a:pt x="175" y="43"/>
                  </a:cubicBezTo>
                  <a:cubicBezTo>
                    <a:pt x="271" y="43"/>
                    <a:pt x="316" y="65"/>
                    <a:pt x="316" y="112"/>
                  </a:cubicBezTo>
                  <a:cubicBezTo>
                    <a:pt x="316" y="156"/>
                    <a:pt x="269" y="179"/>
                    <a:pt x="176" y="179"/>
                  </a:cubicBezTo>
                  <a:cubicBezTo>
                    <a:pt x="83" y="179"/>
                    <a:pt x="38" y="156"/>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p:nvSpPr>
          <p:spPr bwMode="auto">
            <a:xfrm>
              <a:off x="3568"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noEditPoints="1"/>
            </p:cNvSpPr>
            <p:nvPr/>
          </p:nvSpPr>
          <p:spPr bwMode="auto">
            <a:xfrm>
              <a:off x="3471" y="3630"/>
              <a:ext cx="191" cy="37"/>
            </a:xfrm>
            <a:custGeom>
              <a:avLst/>
              <a:gdLst>
                <a:gd name="T0" fmla="*/ 0 w 350"/>
                <a:gd name="T1" fmla="*/ 111 h 222"/>
                <a:gd name="T2" fmla="*/ 0 w 350"/>
                <a:gd name="T3" fmla="*/ 111 h 222"/>
                <a:gd name="T4" fmla="*/ 37 w 350"/>
                <a:gd name="T5" fmla="*/ 189 h 222"/>
                <a:gd name="T6" fmla="*/ 175 w 350"/>
                <a:gd name="T7" fmla="*/ 222 h 222"/>
                <a:gd name="T8" fmla="*/ 350 w 350"/>
                <a:gd name="T9" fmla="*/ 111 h 222"/>
                <a:gd name="T10" fmla="*/ 178 w 350"/>
                <a:gd name="T11" fmla="*/ 0 h 222"/>
                <a:gd name="T12" fmla="*/ 37 w 350"/>
                <a:gd name="T13" fmla="*/ 33 h 222"/>
                <a:gd name="T14" fmla="*/ 0 w 350"/>
                <a:gd name="T15" fmla="*/ 111 h 222"/>
                <a:gd name="T16" fmla="*/ 37 w 350"/>
                <a:gd name="T17" fmla="*/ 111 h 222"/>
                <a:gd name="T18" fmla="*/ 37 w 350"/>
                <a:gd name="T19" fmla="*/ 111 h 222"/>
                <a:gd name="T20" fmla="*/ 174 w 350"/>
                <a:gd name="T21" fmla="*/ 43 h 222"/>
                <a:gd name="T22" fmla="*/ 315 w 350"/>
                <a:gd name="T23" fmla="*/ 112 h 222"/>
                <a:gd name="T24" fmla="*/ 175 w 350"/>
                <a:gd name="T25" fmla="*/ 179 h 222"/>
                <a:gd name="T26" fmla="*/ 37 w 350"/>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0" h="222">
                  <a:moveTo>
                    <a:pt x="0" y="111"/>
                  </a:moveTo>
                  <a:lnTo>
                    <a:pt x="0" y="111"/>
                  </a:lnTo>
                  <a:cubicBezTo>
                    <a:pt x="0" y="143"/>
                    <a:pt x="13" y="171"/>
                    <a:pt x="37" y="189"/>
                  </a:cubicBezTo>
                  <a:cubicBezTo>
                    <a:pt x="67" y="211"/>
                    <a:pt x="112" y="222"/>
                    <a:pt x="175" y="222"/>
                  </a:cubicBezTo>
                  <a:cubicBezTo>
                    <a:pt x="289" y="222"/>
                    <a:pt x="350" y="184"/>
                    <a:pt x="350" y="111"/>
                  </a:cubicBezTo>
                  <a:cubicBezTo>
                    <a:pt x="350" y="39"/>
                    <a:pt x="289"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0" y="43"/>
                    <a:pt x="315" y="65"/>
                    <a:pt x="315" y="112"/>
                  </a:cubicBezTo>
                  <a:cubicBezTo>
                    <a:pt x="315" y="156"/>
                    <a:pt x="268" y="179"/>
                    <a:pt x="175" y="179"/>
                  </a:cubicBezTo>
                  <a:cubicBezTo>
                    <a:pt x="82"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9"/>
            <p:cNvSpPr>
              <a:spLocks/>
            </p:cNvSpPr>
            <p:nvPr/>
          </p:nvSpPr>
          <p:spPr bwMode="auto">
            <a:xfrm>
              <a:off x="3628" y="3610"/>
              <a:ext cx="28" cy="8"/>
            </a:xfrm>
            <a:custGeom>
              <a:avLst/>
              <a:gdLst>
                <a:gd name="T0" fmla="*/ 0 w 50"/>
                <a:gd name="T1" fmla="*/ 0 h 50"/>
                <a:gd name="T2" fmla="*/ 0 w 50"/>
                <a:gd name="T3" fmla="*/ 0 h 50"/>
                <a:gd name="T4" fmla="*/ 0 w 50"/>
                <a:gd name="T5" fmla="*/ 50 h 50"/>
                <a:gd name="T6" fmla="*/ 50 w 50"/>
                <a:gd name="T7" fmla="*/ 50 h 50"/>
                <a:gd name="T8" fmla="*/ 50 w 50"/>
                <a:gd name="T9" fmla="*/ 0 h 50"/>
                <a:gd name="T10" fmla="*/ 0 w 50"/>
                <a:gd name="T11" fmla="*/ 0 h 50"/>
              </a:gdLst>
              <a:ahLst/>
              <a:cxnLst>
                <a:cxn ang="0">
                  <a:pos x="T0" y="T1"/>
                </a:cxn>
                <a:cxn ang="0">
                  <a:pos x="T2" y="T3"/>
                </a:cxn>
                <a:cxn ang="0">
                  <a:pos x="T4" y="T5"/>
                </a:cxn>
                <a:cxn ang="0">
                  <a:pos x="T6" y="T7"/>
                </a:cxn>
                <a:cxn ang="0">
                  <a:pos x="T8" y="T9"/>
                </a:cxn>
                <a:cxn ang="0">
                  <a:pos x="T10" y="T11"/>
                </a:cxn>
              </a:cxnLst>
              <a:rect l="0" t="0" r="r" b="b"/>
              <a:pathLst>
                <a:path w="50" h="50">
                  <a:moveTo>
                    <a:pt x="0" y="0"/>
                  </a:moveTo>
                  <a:lnTo>
                    <a:pt x="0" y="0"/>
                  </a:lnTo>
                  <a:lnTo>
                    <a:pt x="0" y="50"/>
                  </a:lnTo>
                  <a:lnTo>
                    <a:pt x="50" y="50"/>
                  </a:lnTo>
                  <a:lnTo>
                    <a:pt x="50"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0"/>
            <p:cNvSpPr>
              <a:spLocks/>
            </p:cNvSpPr>
            <p:nvPr/>
          </p:nvSpPr>
          <p:spPr bwMode="auto">
            <a:xfrm>
              <a:off x="3471" y="3561"/>
              <a:ext cx="185" cy="39"/>
            </a:xfrm>
            <a:custGeom>
              <a:avLst/>
              <a:gdLst>
                <a:gd name="T0" fmla="*/ 297 w 339"/>
                <a:gd name="T1" fmla="*/ 2 h 228"/>
                <a:gd name="T2" fmla="*/ 297 w 339"/>
                <a:gd name="T3" fmla="*/ 2 h 228"/>
                <a:gd name="T4" fmla="*/ 297 w 339"/>
                <a:gd name="T5" fmla="*/ 181 h 228"/>
                <a:gd name="T6" fmla="*/ 228 w 339"/>
                <a:gd name="T7" fmla="*/ 119 h 228"/>
                <a:gd name="T8" fmla="*/ 202 w 339"/>
                <a:gd name="T9" fmla="*/ 71 h 228"/>
                <a:gd name="T10" fmla="*/ 99 w 339"/>
                <a:gd name="T11" fmla="*/ 0 h 228"/>
                <a:gd name="T12" fmla="*/ 26 w 339"/>
                <a:gd name="T13" fmla="*/ 31 h 228"/>
                <a:gd name="T14" fmla="*/ 0 w 339"/>
                <a:gd name="T15" fmla="*/ 108 h 228"/>
                <a:gd name="T16" fmla="*/ 44 w 339"/>
                <a:gd name="T17" fmla="*/ 202 h 228"/>
                <a:gd name="T18" fmla="*/ 117 w 339"/>
                <a:gd name="T19" fmla="*/ 220 h 228"/>
                <a:gd name="T20" fmla="*/ 117 w 339"/>
                <a:gd name="T21" fmla="*/ 178 h 228"/>
                <a:gd name="T22" fmla="*/ 69 w 339"/>
                <a:gd name="T23" fmla="*/ 168 h 228"/>
                <a:gd name="T24" fmla="*/ 36 w 339"/>
                <a:gd name="T25" fmla="*/ 110 h 228"/>
                <a:gd name="T26" fmla="*/ 100 w 339"/>
                <a:gd name="T27" fmla="*/ 43 h 228"/>
                <a:gd name="T28" fmla="*/ 167 w 339"/>
                <a:gd name="T29" fmla="*/ 89 h 228"/>
                <a:gd name="T30" fmla="*/ 192 w 339"/>
                <a:gd name="T31" fmla="*/ 133 h 228"/>
                <a:gd name="T32" fmla="*/ 339 w 339"/>
                <a:gd name="T33" fmla="*/ 228 h 228"/>
                <a:gd name="T34" fmla="*/ 339 w 339"/>
                <a:gd name="T35" fmla="*/ 2 h 228"/>
                <a:gd name="T36" fmla="*/ 297 w 339"/>
                <a:gd name="T37" fmla="*/ 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9" h="228">
                  <a:moveTo>
                    <a:pt x="297" y="2"/>
                  </a:moveTo>
                  <a:lnTo>
                    <a:pt x="297" y="2"/>
                  </a:lnTo>
                  <a:lnTo>
                    <a:pt x="297" y="181"/>
                  </a:lnTo>
                  <a:cubicBezTo>
                    <a:pt x="270" y="176"/>
                    <a:pt x="252" y="161"/>
                    <a:pt x="228" y="119"/>
                  </a:cubicBezTo>
                  <a:lnTo>
                    <a:pt x="202" y="71"/>
                  </a:lnTo>
                  <a:cubicBezTo>
                    <a:pt x="176" y="24"/>
                    <a:pt x="141" y="0"/>
                    <a:pt x="99" y="0"/>
                  </a:cubicBezTo>
                  <a:cubicBezTo>
                    <a:pt x="71" y="0"/>
                    <a:pt x="45" y="11"/>
                    <a:pt x="26" y="31"/>
                  </a:cubicBezTo>
                  <a:cubicBezTo>
                    <a:pt x="8" y="51"/>
                    <a:pt x="0" y="76"/>
                    <a:pt x="0" y="108"/>
                  </a:cubicBezTo>
                  <a:cubicBezTo>
                    <a:pt x="0" y="151"/>
                    <a:pt x="15" y="184"/>
                    <a:pt x="44" y="202"/>
                  </a:cubicBezTo>
                  <a:cubicBezTo>
                    <a:pt x="62" y="214"/>
                    <a:pt x="83" y="219"/>
                    <a:pt x="117" y="220"/>
                  </a:cubicBezTo>
                  <a:lnTo>
                    <a:pt x="117" y="178"/>
                  </a:lnTo>
                  <a:cubicBezTo>
                    <a:pt x="94" y="177"/>
                    <a:pt x="81" y="174"/>
                    <a:pt x="69" y="168"/>
                  </a:cubicBezTo>
                  <a:cubicBezTo>
                    <a:pt x="49" y="157"/>
                    <a:pt x="36" y="135"/>
                    <a:pt x="36" y="110"/>
                  </a:cubicBezTo>
                  <a:cubicBezTo>
                    <a:pt x="36" y="71"/>
                    <a:pt x="64" y="43"/>
                    <a:pt x="100" y="43"/>
                  </a:cubicBezTo>
                  <a:cubicBezTo>
                    <a:pt x="127" y="43"/>
                    <a:pt x="150" y="59"/>
                    <a:pt x="167" y="89"/>
                  </a:cubicBezTo>
                  <a:lnTo>
                    <a:pt x="192" y="133"/>
                  </a:lnTo>
                  <a:cubicBezTo>
                    <a:pt x="232" y="204"/>
                    <a:pt x="264" y="224"/>
                    <a:pt x="339" y="228"/>
                  </a:cubicBezTo>
                  <a:lnTo>
                    <a:pt x="339" y="2"/>
                  </a:lnTo>
                  <a:lnTo>
                    <a:pt x="297"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1"/>
            <p:cNvSpPr>
              <a:spLocks/>
            </p:cNvSpPr>
            <p:nvPr/>
          </p:nvSpPr>
          <p:spPr bwMode="auto">
            <a:xfrm>
              <a:off x="2920"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2"/>
            <p:cNvSpPr>
              <a:spLocks noEditPoints="1"/>
            </p:cNvSpPr>
            <p:nvPr/>
          </p:nvSpPr>
          <p:spPr bwMode="auto">
            <a:xfrm>
              <a:off x="2823" y="3630"/>
              <a:ext cx="191" cy="37"/>
            </a:xfrm>
            <a:custGeom>
              <a:avLst/>
              <a:gdLst>
                <a:gd name="T0" fmla="*/ 0 w 351"/>
                <a:gd name="T1" fmla="*/ 111 h 222"/>
                <a:gd name="T2" fmla="*/ 0 w 351"/>
                <a:gd name="T3" fmla="*/ 111 h 222"/>
                <a:gd name="T4" fmla="*/ 37 w 351"/>
                <a:gd name="T5" fmla="*/ 189 h 222"/>
                <a:gd name="T6" fmla="*/ 175 w 351"/>
                <a:gd name="T7" fmla="*/ 222 h 222"/>
                <a:gd name="T8" fmla="*/ 351 w 351"/>
                <a:gd name="T9" fmla="*/ 111 h 222"/>
                <a:gd name="T10" fmla="*/ 178 w 351"/>
                <a:gd name="T11" fmla="*/ 0 h 222"/>
                <a:gd name="T12" fmla="*/ 37 w 351"/>
                <a:gd name="T13" fmla="*/ 33 h 222"/>
                <a:gd name="T14" fmla="*/ 0 w 351"/>
                <a:gd name="T15" fmla="*/ 111 h 222"/>
                <a:gd name="T16" fmla="*/ 37 w 351"/>
                <a:gd name="T17" fmla="*/ 111 h 222"/>
                <a:gd name="T18" fmla="*/ 37 w 351"/>
                <a:gd name="T19" fmla="*/ 111 h 222"/>
                <a:gd name="T20" fmla="*/ 174 w 351"/>
                <a:gd name="T21" fmla="*/ 43 h 222"/>
                <a:gd name="T22" fmla="*/ 316 w 351"/>
                <a:gd name="T23" fmla="*/ 112 h 222"/>
                <a:gd name="T24" fmla="*/ 176 w 351"/>
                <a:gd name="T25" fmla="*/ 179 h 222"/>
                <a:gd name="T26" fmla="*/ 37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7" y="189"/>
                  </a:cubicBezTo>
                  <a:cubicBezTo>
                    <a:pt x="67" y="211"/>
                    <a:pt x="112" y="222"/>
                    <a:pt x="175" y="222"/>
                  </a:cubicBezTo>
                  <a:cubicBezTo>
                    <a:pt x="290" y="222"/>
                    <a:pt x="351" y="184"/>
                    <a:pt x="351" y="111"/>
                  </a:cubicBezTo>
                  <a:cubicBezTo>
                    <a:pt x="351" y="39"/>
                    <a:pt x="290"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1" y="43"/>
                    <a:pt x="316" y="65"/>
                    <a:pt x="316" y="112"/>
                  </a:cubicBezTo>
                  <a:cubicBezTo>
                    <a:pt x="316" y="156"/>
                    <a:pt x="269" y="179"/>
                    <a:pt x="176" y="179"/>
                  </a:cubicBezTo>
                  <a:cubicBezTo>
                    <a:pt x="83"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3"/>
            <p:cNvSpPr>
              <a:spLocks/>
            </p:cNvSpPr>
            <p:nvPr/>
          </p:nvSpPr>
          <p:spPr bwMode="auto">
            <a:xfrm>
              <a:off x="2981" y="3610"/>
              <a:ext cx="26" cy="8"/>
            </a:xfrm>
            <a:custGeom>
              <a:avLst/>
              <a:gdLst>
                <a:gd name="T0" fmla="*/ 0 w 49"/>
                <a:gd name="T1" fmla="*/ 0 h 50"/>
                <a:gd name="T2" fmla="*/ 0 w 49"/>
                <a:gd name="T3" fmla="*/ 0 h 50"/>
                <a:gd name="T4" fmla="*/ 0 w 49"/>
                <a:gd name="T5" fmla="*/ 50 h 50"/>
                <a:gd name="T6" fmla="*/ 49 w 49"/>
                <a:gd name="T7" fmla="*/ 50 h 50"/>
                <a:gd name="T8" fmla="*/ 49 w 49"/>
                <a:gd name="T9" fmla="*/ 0 h 50"/>
                <a:gd name="T10" fmla="*/ 0 w 49"/>
                <a:gd name="T11" fmla="*/ 0 h 50"/>
              </a:gdLst>
              <a:ahLst/>
              <a:cxnLst>
                <a:cxn ang="0">
                  <a:pos x="T0" y="T1"/>
                </a:cxn>
                <a:cxn ang="0">
                  <a:pos x="T2" y="T3"/>
                </a:cxn>
                <a:cxn ang="0">
                  <a:pos x="T4" y="T5"/>
                </a:cxn>
                <a:cxn ang="0">
                  <a:pos x="T6" y="T7"/>
                </a:cxn>
                <a:cxn ang="0">
                  <a:pos x="T8" y="T9"/>
                </a:cxn>
                <a:cxn ang="0">
                  <a:pos x="T10" y="T11"/>
                </a:cxn>
              </a:cxnLst>
              <a:rect l="0" t="0" r="r" b="b"/>
              <a:pathLst>
                <a:path w="49" h="50">
                  <a:moveTo>
                    <a:pt x="0" y="0"/>
                  </a:moveTo>
                  <a:lnTo>
                    <a:pt x="0" y="0"/>
                  </a:lnTo>
                  <a:lnTo>
                    <a:pt x="0" y="50"/>
                  </a:lnTo>
                  <a:lnTo>
                    <a:pt x="49" y="50"/>
                  </a:lnTo>
                  <a:lnTo>
                    <a:pt x="4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4"/>
            <p:cNvSpPr>
              <a:spLocks noEditPoints="1"/>
            </p:cNvSpPr>
            <p:nvPr/>
          </p:nvSpPr>
          <p:spPr bwMode="auto">
            <a:xfrm>
              <a:off x="2823" y="3560"/>
              <a:ext cx="184" cy="41"/>
            </a:xfrm>
            <a:custGeom>
              <a:avLst/>
              <a:gdLst>
                <a:gd name="T0" fmla="*/ 258 w 339"/>
                <a:gd name="T1" fmla="*/ 93 h 236"/>
                <a:gd name="T2" fmla="*/ 258 w 339"/>
                <a:gd name="T3" fmla="*/ 93 h 236"/>
                <a:gd name="T4" fmla="*/ 339 w 339"/>
                <a:gd name="T5" fmla="*/ 93 h 236"/>
                <a:gd name="T6" fmla="*/ 339 w 339"/>
                <a:gd name="T7" fmla="*/ 51 h 236"/>
                <a:gd name="T8" fmla="*/ 258 w 339"/>
                <a:gd name="T9" fmla="*/ 51 h 236"/>
                <a:gd name="T10" fmla="*/ 258 w 339"/>
                <a:gd name="T11" fmla="*/ 0 h 236"/>
                <a:gd name="T12" fmla="*/ 220 w 339"/>
                <a:gd name="T13" fmla="*/ 0 h 236"/>
                <a:gd name="T14" fmla="*/ 220 w 339"/>
                <a:gd name="T15" fmla="*/ 51 h 236"/>
                <a:gd name="T16" fmla="*/ 0 w 339"/>
                <a:gd name="T17" fmla="*/ 51 h 236"/>
                <a:gd name="T18" fmla="*/ 0 w 339"/>
                <a:gd name="T19" fmla="*/ 82 h 236"/>
                <a:gd name="T20" fmla="*/ 214 w 339"/>
                <a:gd name="T21" fmla="*/ 236 h 236"/>
                <a:gd name="T22" fmla="*/ 258 w 339"/>
                <a:gd name="T23" fmla="*/ 236 h 236"/>
                <a:gd name="T24" fmla="*/ 258 w 339"/>
                <a:gd name="T25" fmla="*/ 93 h 236"/>
                <a:gd name="T26" fmla="*/ 220 w 339"/>
                <a:gd name="T27" fmla="*/ 93 h 236"/>
                <a:gd name="T28" fmla="*/ 220 w 339"/>
                <a:gd name="T29" fmla="*/ 93 h 236"/>
                <a:gd name="T30" fmla="*/ 220 w 339"/>
                <a:gd name="T31" fmla="*/ 199 h 236"/>
                <a:gd name="T32" fmla="*/ 72 w 339"/>
                <a:gd name="T33" fmla="*/ 93 h 236"/>
                <a:gd name="T34" fmla="*/ 220 w 339"/>
                <a:gd name="T35" fmla="*/ 9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9" h="236">
                  <a:moveTo>
                    <a:pt x="258" y="93"/>
                  </a:moveTo>
                  <a:lnTo>
                    <a:pt x="258" y="93"/>
                  </a:lnTo>
                  <a:lnTo>
                    <a:pt x="339" y="93"/>
                  </a:lnTo>
                  <a:lnTo>
                    <a:pt x="339" y="51"/>
                  </a:lnTo>
                  <a:lnTo>
                    <a:pt x="258" y="51"/>
                  </a:lnTo>
                  <a:lnTo>
                    <a:pt x="258" y="0"/>
                  </a:lnTo>
                  <a:lnTo>
                    <a:pt x="220" y="0"/>
                  </a:lnTo>
                  <a:lnTo>
                    <a:pt x="220" y="51"/>
                  </a:lnTo>
                  <a:lnTo>
                    <a:pt x="0" y="51"/>
                  </a:lnTo>
                  <a:lnTo>
                    <a:pt x="0" y="82"/>
                  </a:lnTo>
                  <a:lnTo>
                    <a:pt x="214" y="236"/>
                  </a:lnTo>
                  <a:lnTo>
                    <a:pt x="258" y="236"/>
                  </a:lnTo>
                  <a:lnTo>
                    <a:pt x="258" y="93"/>
                  </a:lnTo>
                  <a:close/>
                  <a:moveTo>
                    <a:pt x="220" y="93"/>
                  </a:moveTo>
                  <a:lnTo>
                    <a:pt x="220" y="93"/>
                  </a:lnTo>
                  <a:lnTo>
                    <a:pt x="220" y="199"/>
                  </a:lnTo>
                  <a:lnTo>
                    <a:pt x="72" y="93"/>
                  </a:lnTo>
                  <a:lnTo>
                    <a:pt x="220" y="9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2273"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noEditPoints="1"/>
            </p:cNvSpPr>
            <p:nvPr/>
          </p:nvSpPr>
          <p:spPr bwMode="auto">
            <a:xfrm>
              <a:off x="2176" y="3630"/>
              <a:ext cx="190" cy="37"/>
            </a:xfrm>
            <a:custGeom>
              <a:avLst/>
              <a:gdLst>
                <a:gd name="T0" fmla="*/ 0 w 350"/>
                <a:gd name="T1" fmla="*/ 111 h 222"/>
                <a:gd name="T2" fmla="*/ 0 w 350"/>
                <a:gd name="T3" fmla="*/ 111 h 222"/>
                <a:gd name="T4" fmla="*/ 37 w 350"/>
                <a:gd name="T5" fmla="*/ 189 h 222"/>
                <a:gd name="T6" fmla="*/ 175 w 350"/>
                <a:gd name="T7" fmla="*/ 222 h 222"/>
                <a:gd name="T8" fmla="*/ 350 w 350"/>
                <a:gd name="T9" fmla="*/ 111 h 222"/>
                <a:gd name="T10" fmla="*/ 178 w 350"/>
                <a:gd name="T11" fmla="*/ 0 h 222"/>
                <a:gd name="T12" fmla="*/ 37 w 350"/>
                <a:gd name="T13" fmla="*/ 33 h 222"/>
                <a:gd name="T14" fmla="*/ 0 w 350"/>
                <a:gd name="T15" fmla="*/ 111 h 222"/>
                <a:gd name="T16" fmla="*/ 37 w 350"/>
                <a:gd name="T17" fmla="*/ 111 h 222"/>
                <a:gd name="T18" fmla="*/ 37 w 350"/>
                <a:gd name="T19" fmla="*/ 111 h 222"/>
                <a:gd name="T20" fmla="*/ 174 w 350"/>
                <a:gd name="T21" fmla="*/ 43 h 222"/>
                <a:gd name="T22" fmla="*/ 315 w 350"/>
                <a:gd name="T23" fmla="*/ 112 h 222"/>
                <a:gd name="T24" fmla="*/ 175 w 350"/>
                <a:gd name="T25" fmla="*/ 179 h 222"/>
                <a:gd name="T26" fmla="*/ 37 w 350"/>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0" h="222">
                  <a:moveTo>
                    <a:pt x="0" y="111"/>
                  </a:moveTo>
                  <a:lnTo>
                    <a:pt x="0" y="111"/>
                  </a:lnTo>
                  <a:cubicBezTo>
                    <a:pt x="0" y="143"/>
                    <a:pt x="13" y="171"/>
                    <a:pt x="37" y="189"/>
                  </a:cubicBezTo>
                  <a:cubicBezTo>
                    <a:pt x="67" y="211"/>
                    <a:pt x="112" y="222"/>
                    <a:pt x="175" y="222"/>
                  </a:cubicBezTo>
                  <a:cubicBezTo>
                    <a:pt x="289" y="222"/>
                    <a:pt x="350" y="184"/>
                    <a:pt x="350" y="111"/>
                  </a:cubicBezTo>
                  <a:cubicBezTo>
                    <a:pt x="350" y="39"/>
                    <a:pt x="289"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0" y="43"/>
                    <a:pt x="315" y="65"/>
                    <a:pt x="315" y="112"/>
                  </a:cubicBezTo>
                  <a:cubicBezTo>
                    <a:pt x="315" y="156"/>
                    <a:pt x="268" y="179"/>
                    <a:pt x="175" y="179"/>
                  </a:cubicBezTo>
                  <a:cubicBezTo>
                    <a:pt x="82"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p:cNvSpPr>
            <p:nvPr/>
          </p:nvSpPr>
          <p:spPr bwMode="auto">
            <a:xfrm>
              <a:off x="2333" y="3610"/>
              <a:ext cx="27" cy="8"/>
            </a:xfrm>
            <a:custGeom>
              <a:avLst/>
              <a:gdLst>
                <a:gd name="T0" fmla="*/ 0 w 50"/>
                <a:gd name="T1" fmla="*/ 0 h 50"/>
                <a:gd name="T2" fmla="*/ 0 w 50"/>
                <a:gd name="T3" fmla="*/ 0 h 50"/>
                <a:gd name="T4" fmla="*/ 0 w 50"/>
                <a:gd name="T5" fmla="*/ 50 h 50"/>
                <a:gd name="T6" fmla="*/ 50 w 50"/>
                <a:gd name="T7" fmla="*/ 50 h 50"/>
                <a:gd name="T8" fmla="*/ 50 w 50"/>
                <a:gd name="T9" fmla="*/ 0 h 50"/>
                <a:gd name="T10" fmla="*/ 0 w 50"/>
                <a:gd name="T11" fmla="*/ 0 h 50"/>
              </a:gdLst>
              <a:ahLst/>
              <a:cxnLst>
                <a:cxn ang="0">
                  <a:pos x="T0" y="T1"/>
                </a:cxn>
                <a:cxn ang="0">
                  <a:pos x="T2" y="T3"/>
                </a:cxn>
                <a:cxn ang="0">
                  <a:pos x="T4" y="T5"/>
                </a:cxn>
                <a:cxn ang="0">
                  <a:pos x="T6" y="T7"/>
                </a:cxn>
                <a:cxn ang="0">
                  <a:pos x="T8" y="T9"/>
                </a:cxn>
                <a:cxn ang="0">
                  <a:pos x="T10" y="T11"/>
                </a:cxn>
              </a:cxnLst>
              <a:rect l="0" t="0" r="r" b="b"/>
              <a:pathLst>
                <a:path w="50" h="50">
                  <a:moveTo>
                    <a:pt x="0" y="0"/>
                  </a:moveTo>
                  <a:lnTo>
                    <a:pt x="0" y="0"/>
                  </a:lnTo>
                  <a:lnTo>
                    <a:pt x="0" y="50"/>
                  </a:lnTo>
                  <a:lnTo>
                    <a:pt x="50" y="50"/>
                  </a:lnTo>
                  <a:lnTo>
                    <a:pt x="50"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noEditPoints="1"/>
            </p:cNvSpPr>
            <p:nvPr/>
          </p:nvSpPr>
          <p:spPr bwMode="auto">
            <a:xfrm>
              <a:off x="2176" y="3561"/>
              <a:ext cx="190" cy="38"/>
            </a:xfrm>
            <a:custGeom>
              <a:avLst/>
              <a:gdLst>
                <a:gd name="T0" fmla="*/ 88 w 350"/>
                <a:gd name="T1" fmla="*/ 7 h 225"/>
                <a:gd name="T2" fmla="*/ 88 w 350"/>
                <a:gd name="T3" fmla="*/ 7 h 225"/>
                <a:gd name="T4" fmla="*/ 0 w 350"/>
                <a:gd name="T5" fmla="*/ 103 h 225"/>
                <a:gd name="T6" fmla="*/ 48 w 350"/>
                <a:gd name="T7" fmla="*/ 194 h 225"/>
                <a:gd name="T8" fmla="*/ 184 w 350"/>
                <a:gd name="T9" fmla="*/ 225 h 225"/>
                <a:gd name="T10" fmla="*/ 308 w 350"/>
                <a:gd name="T11" fmla="*/ 196 h 225"/>
                <a:gd name="T12" fmla="*/ 350 w 350"/>
                <a:gd name="T13" fmla="*/ 111 h 225"/>
                <a:gd name="T14" fmla="*/ 236 w 350"/>
                <a:gd name="T15" fmla="*/ 0 h 225"/>
                <a:gd name="T16" fmla="*/ 128 w 350"/>
                <a:gd name="T17" fmla="*/ 104 h 225"/>
                <a:gd name="T18" fmla="*/ 166 w 350"/>
                <a:gd name="T19" fmla="*/ 182 h 225"/>
                <a:gd name="T20" fmla="*/ 37 w 350"/>
                <a:gd name="T21" fmla="*/ 106 h 225"/>
                <a:gd name="T22" fmla="*/ 88 w 350"/>
                <a:gd name="T23" fmla="*/ 49 h 225"/>
                <a:gd name="T24" fmla="*/ 88 w 350"/>
                <a:gd name="T25" fmla="*/ 7 h 225"/>
                <a:gd name="T26" fmla="*/ 165 w 350"/>
                <a:gd name="T27" fmla="*/ 109 h 225"/>
                <a:gd name="T28" fmla="*/ 165 w 350"/>
                <a:gd name="T29" fmla="*/ 109 h 225"/>
                <a:gd name="T30" fmla="*/ 239 w 350"/>
                <a:gd name="T31" fmla="*/ 43 h 225"/>
                <a:gd name="T32" fmla="*/ 313 w 350"/>
                <a:gd name="T33" fmla="*/ 110 h 225"/>
                <a:gd name="T34" fmla="*/ 237 w 350"/>
                <a:gd name="T35" fmla="*/ 179 h 225"/>
                <a:gd name="T36" fmla="*/ 165 w 350"/>
                <a:gd name="T37" fmla="*/ 1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0" h="225">
                  <a:moveTo>
                    <a:pt x="88" y="7"/>
                  </a:moveTo>
                  <a:lnTo>
                    <a:pt x="88" y="7"/>
                  </a:lnTo>
                  <a:cubicBezTo>
                    <a:pt x="33" y="15"/>
                    <a:pt x="0" y="51"/>
                    <a:pt x="0" y="103"/>
                  </a:cubicBezTo>
                  <a:cubicBezTo>
                    <a:pt x="0" y="140"/>
                    <a:pt x="18" y="174"/>
                    <a:pt x="48" y="194"/>
                  </a:cubicBezTo>
                  <a:cubicBezTo>
                    <a:pt x="81" y="215"/>
                    <a:pt x="123" y="225"/>
                    <a:pt x="184" y="225"/>
                  </a:cubicBezTo>
                  <a:cubicBezTo>
                    <a:pt x="241" y="225"/>
                    <a:pt x="278" y="216"/>
                    <a:pt x="308" y="196"/>
                  </a:cubicBezTo>
                  <a:cubicBezTo>
                    <a:pt x="335" y="178"/>
                    <a:pt x="350" y="148"/>
                    <a:pt x="350" y="111"/>
                  </a:cubicBezTo>
                  <a:cubicBezTo>
                    <a:pt x="350" y="46"/>
                    <a:pt x="302" y="0"/>
                    <a:pt x="236" y="0"/>
                  </a:cubicBezTo>
                  <a:cubicBezTo>
                    <a:pt x="172" y="0"/>
                    <a:pt x="128" y="43"/>
                    <a:pt x="128" y="104"/>
                  </a:cubicBezTo>
                  <a:cubicBezTo>
                    <a:pt x="128" y="137"/>
                    <a:pt x="141" y="163"/>
                    <a:pt x="166" y="182"/>
                  </a:cubicBezTo>
                  <a:cubicBezTo>
                    <a:pt x="83" y="181"/>
                    <a:pt x="37" y="154"/>
                    <a:pt x="37" y="106"/>
                  </a:cubicBezTo>
                  <a:cubicBezTo>
                    <a:pt x="37" y="76"/>
                    <a:pt x="56" y="56"/>
                    <a:pt x="88" y="49"/>
                  </a:cubicBezTo>
                  <a:lnTo>
                    <a:pt x="88" y="7"/>
                  </a:lnTo>
                  <a:close/>
                  <a:moveTo>
                    <a:pt x="165" y="109"/>
                  </a:moveTo>
                  <a:lnTo>
                    <a:pt x="165" y="109"/>
                  </a:lnTo>
                  <a:cubicBezTo>
                    <a:pt x="165" y="68"/>
                    <a:pt x="194" y="43"/>
                    <a:pt x="239" y="43"/>
                  </a:cubicBezTo>
                  <a:cubicBezTo>
                    <a:pt x="282" y="43"/>
                    <a:pt x="313" y="71"/>
                    <a:pt x="313" y="110"/>
                  </a:cubicBezTo>
                  <a:cubicBezTo>
                    <a:pt x="313" y="150"/>
                    <a:pt x="280" y="179"/>
                    <a:pt x="237" y="179"/>
                  </a:cubicBezTo>
                  <a:cubicBezTo>
                    <a:pt x="195" y="179"/>
                    <a:pt x="165" y="151"/>
                    <a:pt x="165" y="10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9"/>
            <p:cNvSpPr>
              <a:spLocks/>
            </p:cNvSpPr>
            <p:nvPr/>
          </p:nvSpPr>
          <p:spPr bwMode="auto">
            <a:xfrm>
              <a:off x="1625"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20"/>
            <p:cNvSpPr>
              <a:spLocks noEditPoints="1"/>
            </p:cNvSpPr>
            <p:nvPr/>
          </p:nvSpPr>
          <p:spPr bwMode="auto">
            <a:xfrm>
              <a:off x="1528" y="3630"/>
              <a:ext cx="191" cy="37"/>
            </a:xfrm>
            <a:custGeom>
              <a:avLst/>
              <a:gdLst>
                <a:gd name="T0" fmla="*/ 0 w 351"/>
                <a:gd name="T1" fmla="*/ 111 h 222"/>
                <a:gd name="T2" fmla="*/ 0 w 351"/>
                <a:gd name="T3" fmla="*/ 111 h 222"/>
                <a:gd name="T4" fmla="*/ 37 w 351"/>
                <a:gd name="T5" fmla="*/ 189 h 222"/>
                <a:gd name="T6" fmla="*/ 175 w 351"/>
                <a:gd name="T7" fmla="*/ 222 h 222"/>
                <a:gd name="T8" fmla="*/ 351 w 351"/>
                <a:gd name="T9" fmla="*/ 111 h 222"/>
                <a:gd name="T10" fmla="*/ 178 w 351"/>
                <a:gd name="T11" fmla="*/ 0 h 222"/>
                <a:gd name="T12" fmla="*/ 37 w 351"/>
                <a:gd name="T13" fmla="*/ 33 h 222"/>
                <a:gd name="T14" fmla="*/ 0 w 351"/>
                <a:gd name="T15" fmla="*/ 111 h 222"/>
                <a:gd name="T16" fmla="*/ 37 w 351"/>
                <a:gd name="T17" fmla="*/ 111 h 222"/>
                <a:gd name="T18" fmla="*/ 37 w 351"/>
                <a:gd name="T19" fmla="*/ 111 h 222"/>
                <a:gd name="T20" fmla="*/ 174 w 351"/>
                <a:gd name="T21" fmla="*/ 43 h 222"/>
                <a:gd name="T22" fmla="*/ 316 w 351"/>
                <a:gd name="T23" fmla="*/ 112 h 222"/>
                <a:gd name="T24" fmla="*/ 176 w 351"/>
                <a:gd name="T25" fmla="*/ 179 h 222"/>
                <a:gd name="T26" fmla="*/ 37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7" y="189"/>
                  </a:cubicBezTo>
                  <a:cubicBezTo>
                    <a:pt x="67" y="211"/>
                    <a:pt x="112" y="222"/>
                    <a:pt x="175" y="222"/>
                  </a:cubicBezTo>
                  <a:cubicBezTo>
                    <a:pt x="290" y="222"/>
                    <a:pt x="351" y="184"/>
                    <a:pt x="351" y="111"/>
                  </a:cubicBezTo>
                  <a:cubicBezTo>
                    <a:pt x="351" y="39"/>
                    <a:pt x="290"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1" y="43"/>
                    <a:pt x="316" y="65"/>
                    <a:pt x="316" y="112"/>
                  </a:cubicBezTo>
                  <a:cubicBezTo>
                    <a:pt x="316" y="156"/>
                    <a:pt x="269" y="179"/>
                    <a:pt x="176" y="179"/>
                  </a:cubicBezTo>
                  <a:cubicBezTo>
                    <a:pt x="83"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p:cNvSpPr>
            <p:nvPr/>
          </p:nvSpPr>
          <p:spPr bwMode="auto">
            <a:xfrm>
              <a:off x="1686" y="3610"/>
              <a:ext cx="26" cy="8"/>
            </a:xfrm>
            <a:custGeom>
              <a:avLst/>
              <a:gdLst>
                <a:gd name="T0" fmla="*/ 0 w 49"/>
                <a:gd name="T1" fmla="*/ 0 h 50"/>
                <a:gd name="T2" fmla="*/ 0 w 49"/>
                <a:gd name="T3" fmla="*/ 0 h 50"/>
                <a:gd name="T4" fmla="*/ 0 w 49"/>
                <a:gd name="T5" fmla="*/ 50 h 50"/>
                <a:gd name="T6" fmla="*/ 49 w 49"/>
                <a:gd name="T7" fmla="*/ 50 h 50"/>
                <a:gd name="T8" fmla="*/ 49 w 49"/>
                <a:gd name="T9" fmla="*/ 0 h 50"/>
                <a:gd name="T10" fmla="*/ 0 w 49"/>
                <a:gd name="T11" fmla="*/ 0 h 50"/>
              </a:gdLst>
              <a:ahLst/>
              <a:cxnLst>
                <a:cxn ang="0">
                  <a:pos x="T0" y="T1"/>
                </a:cxn>
                <a:cxn ang="0">
                  <a:pos x="T2" y="T3"/>
                </a:cxn>
                <a:cxn ang="0">
                  <a:pos x="T4" y="T5"/>
                </a:cxn>
                <a:cxn ang="0">
                  <a:pos x="T6" y="T7"/>
                </a:cxn>
                <a:cxn ang="0">
                  <a:pos x="T8" y="T9"/>
                </a:cxn>
                <a:cxn ang="0">
                  <a:pos x="T10" y="T11"/>
                </a:cxn>
              </a:cxnLst>
              <a:rect l="0" t="0" r="r" b="b"/>
              <a:pathLst>
                <a:path w="49" h="50">
                  <a:moveTo>
                    <a:pt x="0" y="0"/>
                  </a:moveTo>
                  <a:lnTo>
                    <a:pt x="0" y="0"/>
                  </a:lnTo>
                  <a:lnTo>
                    <a:pt x="0" y="50"/>
                  </a:lnTo>
                  <a:lnTo>
                    <a:pt x="49" y="50"/>
                  </a:lnTo>
                  <a:lnTo>
                    <a:pt x="4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noEditPoints="1"/>
            </p:cNvSpPr>
            <p:nvPr/>
          </p:nvSpPr>
          <p:spPr bwMode="auto">
            <a:xfrm>
              <a:off x="1528" y="3561"/>
              <a:ext cx="191" cy="39"/>
            </a:xfrm>
            <a:custGeom>
              <a:avLst/>
              <a:gdLst>
                <a:gd name="T0" fmla="*/ 161 w 351"/>
                <a:gd name="T1" fmla="*/ 58 h 228"/>
                <a:gd name="T2" fmla="*/ 161 w 351"/>
                <a:gd name="T3" fmla="*/ 58 h 228"/>
                <a:gd name="T4" fmla="*/ 90 w 351"/>
                <a:gd name="T5" fmla="*/ 12 h 228"/>
                <a:gd name="T6" fmla="*/ 0 w 351"/>
                <a:gd name="T7" fmla="*/ 114 h 228"/>
                <a:gd name="T8" fmla="*/ 90 w 351"/>
                <a:gd name="T9" fmla="*/ 216 h 228"/>
                <a:gd name="T10" fmla="*/ 161 w 351"/>
                <a:gd name="T11" fmla="*/ 170 h 228"/>
                <a:gd name="T12" fmla="*/ 245 w 351"/>
                <a:gd name="T13" fmla="*/ 228 h 228"/>
                <a:gd name="T14" fmla="*/ 351 w 351"/>
                <a:gd name="T15" fmla="*/ 114 h 228"/>
                <a:gd name="T16" fmla="*/ 246 w 351"/>
                <a:gd name="T17" fmla="*/ 0 h 228"/>
                <a:gd name="T18" fmla="*/ 161 w 351"/>
                <a:gd name="T19" fmla="*/ 58 h 228"/>
                <a:gd name="T20" fmla="*/ 37 w 351"/>
                <a:gd name="T21" fmla="*/ 114 h 228"/>
                <a:gd name="T22" fmla="*/ 37 w 351"/>
                <a:gd name="T23" fmla="*/ 114 h 228"/>
                <a:gd name="T24" fmla="*/ 91 w 351"/>
                <a:gd name="T25" fmla="*/ 55 h 228"/>
                <a:gd name="T26" fmla="*/ 144 w 351"/>
                <a:gd name="T27" fmla="*/ 114 h 228"/>
                <a:gd name="T28" fmla="*/ 91 w 351"/>
                <a:gd name="T29" fmla="*/ 173 h 228"/>
                <a:gd name="T30" fmla="*/ 37 w 351"/>
                <a:gd name="T31" fmla="*/ 114 h 228"/>
                <a:gd name="T32" fmla="*/ 180 w 351"/>
                <a:gd name="T33" fmla="*/ 114 h 228"/>
                <a:gd name="T34" fmla="*/ 180 w 351"/>
                <a:gd name="T35" fmla="*/ 114 h 228"/>
                <a:gd name="T36" fmla="*/ 246 w 351"/>
                <a:gd name="T37" fmla="*/ 43 h 228"/>
                <a:gd name="T38" fmla="*/ 313 w 351"/>
                <a:gd name="T39" fmla="*/ 115 h 228"/>
                <a:gd name="T40" fmla="*/ 246 w 351"/>
                <a:gd name="T41" fmla="*/ 185 h 228"/>
                <a:gd name="T42" fmla="*/ 180 w 351"/>
                <a:gd name="T43" fmla="*/ 1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1" h="228">
                  <a:moveTo>
                    <a:pt x="161" y="58"/>
                  </a:moveTo>
                  <a:lnTo>
                    <a:pt x="161" y="58"/>
                  </a:lnTo>
                  <a:cubicBezTo>
                    <a:pt x="140" y="23"/>
                    <a:pt x="123" y="12"/>
                    <a:pt x="90" y="12"/>
                  </a:cubicBezTo>
                  <a:cubicBezTo>
                    <a:pt x="37" y="12"/>
                    <a:pt x="0" y="53"/>
                    <a:pt x="0" y="114"/>
                  </a:cubicBezTo>
                  <a:cubicBezTo>
                    <a:pt x="0" y="174"/>
                    <a:pt x="37" y="216"/>
                    <a:pt x="90" y="216"/>
                  </a:cubicBezTo>
                  <a:cubicBezTo>
                    <a:pt x="122" y="216"/>
                    <a:pt x="139" y="204"/>
                    <a:pt x="161" y="170"/>
                  </a:cubicBezTo>
                  <a:cubicBezTo>
                    <a:pt x="180" y="208"/>
                    <a:pt x="208" y="228"/>
                    <a:pt x="245" y="228"/>
                  </a:cubicBezTo>
                  <a:cubicBezTo>
                    <a:pt x="307" y="228"/>
                    <a:pt x="351" y="181"/>
                    <a:pt x="351" y="114"/>
                  </a:cubicBezTo>
                  <a:cubicBezTo>
                    <a:pt x="351" y="47"/>
                    <a:pt x="307" y="0"/>
                    <a:pt x="246" y="0"/>
                  </a:cubicBezTo>
                  <a:cubicBezTo>
                    <a:pt x="208" y="0"/>
                    <a:pt x="180" y="19"/>
                    <a:pt x="161" y="58"/>
                  </a:cubicBezTo>
                  <a:close/>
                  <a:moveTo>
                    <a:pt x="37" y="114"/>
                  </a:moveTo>
                  <a:lnTo>
                    <a:pt x="37" y="114"/>
                  </a:lnTo>
                  <a:cubicBezTo>
                    <a:pt x="37" y="78"/>
                    <a:pt x="58" y="55"/>
                    <a:pt x="91" y="55"/>
                  </a:cubicBezTo>
                  <a:cubicBezTo>
                    <a:pt x="123" y="55"/>
                    <a:pt x="144" y="78"/>
                    <a:pt x="144" y="114"/>
                  </a:cubicBezTo>
                  <a:cubicBezTo>
                    <a:pt x="144" y="149"/>
                    <a:pt x="123" y="173"/>
                    <a:pt x="91" y="173"/>
                  </a:cubicBezTo>
                  <a:cubicBezTo>
                    <a:pt x="58" y="173"/>
                    <a:pt x="37" y="149"/>
                    <a:pt x="37" y="114"/>
                  </a:cubicBezTo>
                  <a:close/>
                  <a:moveTo>
                    <a:pt x="180" y="114"/>
                  </a:moveTo>
                  <a:lnTo>
                    <a:pt x="180" y="114"/>
                  </a:lnTo>
                  <a:cubicBezTo>
                    <a:pt x="180" y="71"/>
                    <a:pt x="206" y="43"/>
                    <a:pt x="246" y="43"/>
                  </a:cubicBezTo>
                  <a:cubicBezTo>
                    <a:pt x="286" y="43"/>
                    <a:pt x="313" y="71"/>
                    <a:pt x="313" y="115"/>
                  </a:cubicBezTo>
                  <a:cubicBezTo>
                    <a:pt x="313" y="156"/>
                    <a:pt x="286" y="185"/>
                    <a:pt x="246" y="185"/>
                  </a:cubicBezTo>
                  <a:cubicBezTo>
                    <a:pt x="206" y="185"/>
                    <a:pt x="180" y="156"/>
                    <a:pt x="180" y="11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3"/>
            <p:cNvSpPr>
              <a:spLocks/>
            </p:cNvSpPr>
            <p:nvPr/>
          </p:nvSpPr>
          <p:spPr bwMode="auto">
            <a:xfrm>
              <a:off x="977"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p:cNvSpPr>
            <p:nvPr/>
          </p:nvSpPr>
          <p:spPr bwMode="auto">
            <a:xfrm>
              <a:off x="880" y="3575"/>
              <a:ext cx="185" cy="20"/>
            </a:xfrm>
            <a:custGeom>
              <a:avLst/>
              <a:gdLst>
                <a:gd name="T0" fmla="*/ 98 w 340"/>
                <a:gd name="T1" fmla="*/ 42 h 118"/>
                <a:gd name="T2" fmla="*/ 98 w 340"/>
                <a:gd name="T3" fmla="*/ 42 h 118"/>
                <a:gd name="T4" fmla="*/ 340 w 340"/>
                <a:gd name="T5" fmla="*/ 42 h 118"/>
                <a:gd name="T6" fmla="*/ 340 w 340"/>
                <a:gd name="T7" fmla="*/ 0 h 118"/>
                <a:gd name="T8" fmla="*/ 0 w 340"/>
                <a:gd name="T9" fmla="*/ 0 h 118"/>
                <a:gd name="T10" fmla="*/ 0 w 340"/>
                <a:gd name="T11" fmla="*/ 28 h 118"/>
                <a:gd name="T12" fmla="*/ 68 w 340"/>
                <a:gd name="T13" fmla="*/ 118 h 118"/>
                <a:gd name="T14" fmla="*/ 98 w 340"/>
                <a:gd name="T15" fmla="*/ 118 h 118"/>
                <a:gd name="T16" fmla="*/ 98 w 340"/>
                <a:gd name="T17" fmla="*/ 4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8">
                  <a:moveTo>
                    <a:pt x="98" y="42"/>
                  </a:moveTo>
                  <a:lnTo>
                    <a:pt x="98" y="42"/>
                  </a:lnTo>
                  <a:lnTo>
                    <a:pt x="340" y="42"/>
                  </a:lnTo>
                  <a:lnTo>
                    <a:pt x="340" y="0"/>
                  </a:lnTo>
                  <a:lnTo>
                    <a:pt x="0" y="0"/>
                  </a:lnTo>
                  <a:lnTo>
                    <a:pt x="0" y="28"/>
                  </a:lnTo>
                  <a:cubicBezTo>
                    <a:pt x="52" y="43"/>
                    <a:pt x="60" y="52"/>
                    <a:pt x="68" y="118"/>
                  </a:cubicBezTo>
                  <a:lnTo>
                    <a:pt x="98" y="118"/>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p:cNvSpPr>
            <p:nvPr/>
          </p:nvSpPr>
          <p:spPr bwMode="auto">
            <a:xfrm>
              <a:off x="4171" y="3509"/>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Freeform 26"/>
            <p:cNvSpPr>
              <a:spLocks/>
            </p:cNvSpPr>
            <p:nvPr/>
          </p:nvSpPr>
          <p:spPr bwMode="auto">
            <a:xfrm>
              <a:off x="4380" y="3501"/>
              <a:ext cx="185" cy="39"/>
            </a:xfrm>
            <a:custGeom>
              <a:avLst/>
              <a:gdLst>
                <a:gd name="T0" fmla="*/ 298 w 340"/>
                <a:gd name="T1" fmla="*/ 2 h 228"/>
                <a:gd name="T2" fmla="*/ 298 w 340"/>
                <a:gd name="T3" fmla="*/ 2 h 228"/>
                <a:gd name="T4" fmla="*/ 298 w 340"/>
                <a:gd name="T5" fmla="*/ 181 h 228"/>
                <a:gd name="T6" fmla="*/ 228 w 340"/>
                <a:gd name="T7" fmla="*/ 120 h 228"/>
                <a:gd name="T8" fmla="*/ 202 w 340"/>
                <a:gd name="T9" fmla="*/ 72 h 228"/>
                <a:gd name="T10" fmla="*/ 100 w 340"/>
                <a:gd name="T11" fmla="*/ 0 h 228"/>
                <a:gd name="T12" fmla="*/ 27 w 340"/>
                <a:gd name="T13" fmla="*/ 32 h 228"/>
                <a:gd name="T14" fmla="*/ 0 w 340"/>
                <a:gd name="T15" fmla="*/ 109 h 228"/>
                <a:gd name="T16" fmla="*/ 44 w 340"/>
                <a:gd name="T17" fmla="*/ 203 h 228"/>
                <a:gd name="T18" fmla="*/ 118 w 340"/>
                <a:gd name="T19" fmla="*/ 221 h 228"/>
                <a:gd name="T20" fmla="*/ 118 w 340"/>
                <a:gd name="T21" fmla="*/ 179 h 228"/>
                <a:gd name="T22" fmla="*/ 70 w 340"/>
                <a:gd name="T23" fmla="*/ 169 h 228"/>
                <a:gd name="T24" fmla="*/ 37 w 340"/>
                <a:gd name="T25" fmla="*/ 110 h 228"/>
                <a:gd name="T26" fmla="*/ 101 w 340"/>
                <a:gd name="T27" fmla="*/ 43 h 228"/>
                <a:gd name="T28" fmla="*/ 168 w 340"/>
                <a:gd name="T29" fmla="*/ 89 h 228"/>
                <a:gd name="T30" fmla="*/ 193 w 340"/>
                <a:gd name="T31" fmla="*/ 133 h 228"/>
                <a:gd name="T32" fmla="*/ 340 w 340"/>
                <a:gd name="T33" fmla="*/ 228 h 228"/>
                <a:gd name="T34" fmla="*/ 340 w 340"/>
                <a:gd name="T35" fmla="*/ 2 h 228"/>
                <a:gd name="T36" fmla="*/ 298 w 340"/>
                <a:gd name="T37" fmla="*/ 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0" h="228">
                  <a:moveTo>
                    <a:pt x="298" y="2"/>
                  </a:moveTo>
                  <a:lnTo>
                    <a:pt x="298" y="2"/>
                  </a:lnTo>
                  <a:lnTo>
                    <a:pt x="298" y="181"/>
                  </a:lnTo>
                  <a:cubicBezTo>
                    <a:pt x="270" y="177"/>
                    <a:pt x="253" y="161"/>
                    <a:pt x="228" y="120"/>
                  </a:cubicBezTo>
                  <a:lnTo>
                    <a:pt x="202" y="72"/>
                  </a:lnTo>
                  <a:cubicBezTo>
                    <a:pt x="176" y="24"/>
                    <a:pt x="142" y="0"/>
                    <a:pt x="100" y="0"/>
                  </a:cubicBezTo>
                  <a:cubicBezTo>
                    <a:pt x="72" y="0"/>
                    <a:pt x="45" y="11"/>
                    <a:pt x="27" y="32"/>
                  </a:cubicBezTo>
                  <a:cubicBezTo>
                    <a:pt x="9" y="52"/>
                    <a:pt x="0" y="77"/>
                    <a:pt x="0" y="109"/>
                  </a:cubicBezTo>
                  <a:cubicBezTo>
                    <a:pt x="0" y="152"/>
                    <a:pt x="16" y="184"/>
                    <a:pt x="44" y="203"/>
                  </a:cubicBezTo>
                  <a:cubicBezTo>
                    <a:pt x="62" y="214"/>
                    <a:pt x="84" y="220"/>
                    <a:pt x="118" y="221"/>
                  </a:cubicBezTo>
                  <a:lnTo>
                    <a:pt x="118" y="179"/>
                  </a:lnTo>
                  <a:cubicBezTo>
                    <a:pt x="95" y="177"/>
                    <a:pt x="81" y="174"/>
                    <a:pt x="70" y="169"/>
                  </a:cubicBezTo>
                  <a:cubicBezTo>
                    <a:pt x="50" y="157"/>
                    <a:pt x="37" y="135"/>
                    <a:pt x="37" y="110"/>
                  </a:cubicBezTo>
                  <a:cubicBezTo>
                    <a:pt x="37" y="72"/>
                    <a:pt x="64" y="43"/>
                    <a:pt x="101" y="43"/>
                  </a:cubicBezTo>
                  <a:cubicBezTo>
                    <a:pt x="128" y="43"/>
                    <a:pt x="151" y="59"/>
                    <a:pt x="168" y="89"/>
                  </a:cubicBezTo>
                  <a:lnTo>
                    <a:pt x="193" y="133"/>
                  </a:lnTo>
                  <a:cubicBezTo>
                    <a:pt x="233" y="204"/>
                    <a:pt x="265" y="225"/>
                    <a:pt x="340" y="228"/>
                  </a:cubicBezTo>
                  <a:lnTo>
                    <a:pt x="340" y="2"/>
                  </a:lnTo>
                  <a:lnTo>
                    <a:pt x="298"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7"/>
            <p:cNvSpPr>
              <a:spLocks noEditPoints="1"/>
            </p:cNvSpPr>
            <p:nvPr/>
          </p:nvSpPr>
          <p:spPr bwMode="auto">
            <a:xfrm>
              <a:off x="4380" y="3456"/>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8"/>
            <p:cNvSpPr>
              <a:spLocks/>
            </p:cNvSpPr>
            <p:nvPr/>
          </p:nvSpPr>
          <p:spPr bwMode="auto">
            <a:xfrm>
              <a:off x="4171" y="3280"/>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9"/>
            <p:cNvSpPr>
              <a:spLocks noEditPoints="1"/>
            </p:cNvSpPr>
            <p:nvPr/>
          </p:nvSpPr>
          <p:spPr bwMode="auto">
            <a:xfrm>
              <a:off x="4380" y="3272"/>
              <a:ext cx="185" cy="39"/>
            </a:xfrm>
            <a:custGeom>
              <a:avLst/>
              <a:gdLst>
                <a:gd name="T0" fmla="*/ 258 w 340"/>
                <a:gd name="T1" fmla="*/ 92 h 235"/>
                <a:gd name="T2" fmla="*/ 258 w 340"/>
                <a:gd name="T3" fmla="*/ 92 h 235"/>
                <a:gd name="T4" fmla="*/ 340 w 340"/>
                <a:gd name="T5" fmla="*/ 92 h 235"/>
                <a:gd name="T6" fmla="*/ 340 w 340"/>
                <a:gd name="T7" fmla="*/ 50 h 235"/>
                <a:gd name="T8" fmla="*/ 258 w 340"/>
                <a:gd name="T9" fmla="*/ 50 h 235"/>
                <a:gd name="T10" fmla="*/ 258 w 340"/>
                <a:gd name="T11" fmla="*/ 0 h 235"/>
                <a:gd name="T12" fmla="*/ 221 w 340"/>
                <a:gd name="T13" fmla="*/ 0 h 235"/>
                <a:gd name="T14" fmla="*/ 221 w 340"/>
                <a:gd name="T15" fmla="*/ 50 h 235"/>
                <a:gd name="T16" fmla="*/ 0 w 340"/>
                <a:gd name="T17" fmla="*/ 50 h 235"/>
                <a:gd name="T18" fmla="*/ 0 w 340"/>
                <a:gd name="T19" fmla="*/ 81 h 235"/>
                <a:gd name="T20" fmla="*/ 214 w 340"/>
                <a:gd name="T21" fmla="*/ 235 h 235"/>
                <a:gd name="T22" fmla="*/ 258 w 340"/>
                <a:gd name="T23" fmla="*/ 235 h 235"/>
                <a:gd name="T24" fmla="*/ 258 w 340"/>
                <a:gd name="T25" fmla="*/ 92 h 235"/>
                <a:gd name="T26" fmla="*/ 221 w 340"/>
                <a:gd name="T27" fmla="*/ 92 h 235"/>
                <a:gd name="T28" fmla="*/ 221 w 340"/>
                <a:gd name="T29" fmla="*/ 92 h 235"/>
                <a:gd name="T30" fmla="*/ 221 w 340"/>
                <a:gd name="T31" fmla="*/ 198 h 235"/>
                <a:gd name="T32" fmla="*/ 72 w 340"/>
                <a:gd name="T33" fmla="*/ 92 h 235"/>
                <a:gd name="T34" fmla="*/ 221 w 340"/>
                <a:gd name="T35" fmla="*/ 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0" h="235">
                  <a:moveTo>
                    <a:pt x="258" y="92"/>
                  </a:moveTo>
                  <a:lnTo>
                    <a:pt x="258" y="92"/>
                  </a:lnTo>
                  <a:lnTo>
                    <a:pt x="340" y="92"/>
                  </a:lnTo>
                  <a:lnTo>
                    <a:pt x="340" y="50"/>
                  </a:lnTo>
                  <a:lnTo>
                    <a:pt x="258" y="50"/>
                  </a:lnTo>
                  <a:lnTo>
                    <a:pt x="258" y="0"/>
                  </a:lnTo>
                  <a:lnTo>
                    <a:pt x="221" y="0"/>
                  </a:lnTo>
                  <a:lnTo>
                    <a:pt x="221" y="50"/>
                  </a:lnTo>
                  <a:lnTo>
                    <a:pt x="0" y="50"/>
                  </a:lnTo>
                  <a:lnTo>
                    <a:pt x="0" y="81"/>
                  </a:lnTo>
                  <a:lnTo>
                    <a:pt x="214" y="235"/>
                  </a:lnTo>
                  <a:lnTo>
                    <a:pt x="258" y="235"/>
                  </a:lnTo>
                  <a:lnTo>
                    <a:pt x="258" y="92"/>
                  </a:lnTo>
                  <a:close/>
                  <a:moveTo>
                    <a:pt x="221" y="92"/>
                  </a:moveTo>
                  <a:lnTo>
                    <a:pt x="221" y="92"/>
                  </a:lnTo>
                  <a:lnTo>
                    <a:pt x="221" y="198"/>
                  </a:lnTo>
                  <a:lnTo>
                    <a:pt x="72" y="92"/>
                  </a:lnTo>
                  <a:lnTo>
                    <a:pt x="221" y="9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30"/>
            <p:cNvSpPr>
              <a:spLocks noEditPoints="1"/>
            </p:cNvSpPr>
            <p:nvPr/>
          </p:nvSpPr>
          <p:spPr bwMode="auto">
            <a:xfrm>
              <a:off x="4380" y="3227"/>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p:cNvSpPr>
            <p:nvPr/>
          </p:nvSpPr>
          <p:spPr bwMode="auto">
            <a:xfrm>
              <a:off x="4171" y="3051"/>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p:cNvSpPr>
              <a:spLocks noEditPoints="1"/>
            </p:cNvSpPr>
            <p:nvPr/>
          </p:nvSpPr>
          <p:spPr bwMode="auto">
            <a:xfrm>
              <a:off x="4380" y="3043"/>
              <a:ext cx="191" cy="39"/>
            </a:xfrm>
            <a:custGeom>
              <a:avLst/>
              <a:gdLst>
                <a:gd name="T0" fmla="*/ 89 w 351"/>
                <a:gd name="T1" fmla="*/ 7 h 225"/>
                <a:gd name="T2" fmla="*/ 89 w 351"/>
                <a:gd name="T3" fmla="*/ 7 h 225"/>
                <a:gd name="T4" fmla="*/ 0 w 351"/>
                <a:gd name="T5" fmla="*/ 103 h 225"/>
                <a:gd name="T6" fmla="*/ 49 w 351"/>
                <a:gd name="T7" fmla="*/ 194 h 225"/>
                <a:gd name="T8" fmla="*/ 185 w 351"/>
                <a:gd name="T9" fmla="*/ 225 h 225"/>
                <a:gd name="T10" fmla="*/ 309 w 351"/>
                <a:gd name="T11" fmla="*/ 196 h 225"/>
                <a:gd name="T12" fmla="*/ 351 w 351"/>
                <a:gd name="T13" fmla="*/ 111 h 225"/>
                <a:gd name="T14" fmla="*/ 236 w 351"/>
                <a:gd name="T15" fmla="*/ 0 h 225"/>
                <a:gd name="T16" fmla="*/ 129 w 351"/>
                <a:gd name="T17" fmla="*/ 104 h 225"/>
                <a:gd name="T18" fmla="*/ 166 w 351"/>
                <a:gd name="T19" fmla="*/ 182 h 225"/>
                <a:gd name="T20" fmla="*/ 38 w 351"/>
                <a:gd name="T21" fmla="*/ 106 h 225"/>
                <a:gd name="T22" fmla="*/ 89 w 351"/>
                <a:gd name="T23" fmla="*/ 49 h 225"/>
                <a:gd name="T24" fmla="*/ 89 w 351"/>
                <a:gd name="T25" fmla="*/ 7 h 225"/>
                <a:gd name="T26" fmla="*/ 166 w 351"/>
                <a:gd name="T27" fmla="*/ 109 h 225"/>
                <a:gd name="T28" fmla="*/ 166 w 351"/>
                <a:gd name="T29" fmla="*/ 109 h 225"/>
                <a:gd name="T30" fmla="*/ 240 w 351"/>
                <a:gd name="T31" fmla="*/ 43 h 225"/>
                <a:gd name="T32" fmla="*/ 313 w 351"/>
                <a:gd name="T33" fmla="*/ 111 h 225"/>
                <a:gd name="T34" fmla="*/ 237 w 351"/>
                <a:gd name="T35" fmla="*/ 180 h 225"/>
                <a:gd name="T36" fmla="*/ 166 w 351"/>
                <a:gd name="T37" fmla="*/ 1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1" h="225">
                  <a:moveTo>
                    <a:pt x="89" y="7"/>
                  </a:moveTo>
                  <a:lnTo>
                    <a:pt x="89" y="7"/>
                  </a:lnTo>
                  <a:cubicBezTo>
                    <a:pt x="33" y="15"/>
                    <a:pt x="0" y="52"/>
                    <a:pt x="0" y="103"/>
                  </a:cubicBezTo>
                  <a:cubicBezTo>
                    <a:pt x="0" y="141"/>
                    <a:pt x="18" y="174"/>
                    <a:pt x="49" y="194"/>
                  </a:cubicBezTo>
                  <a:cubicBezTo>
                    <a:pt x="82" y="215"/>
                    <a:pt x="123" y="225"/>
                    <a:pt x="185" y="225"/>
                  </a:cubicBezTo>
                  <a:cubicBezTo>
                    <a:pt x="242" y="225"/>
                    <a:pt x="279" y="216"/>
                    <a:pt x="309" y="196"/>
                  </a:cubicBezTo>
                  <a:cubicBezTo>
                    <a:pt x="336" y="178"/>
                    <a:pt x="351" y="148"/>
                    <a:pt x="351" y="111"/>
                  </a:cubicBezTo>
                  <a:cubicBezTo>
                    <a:pt x="351" y="46"/>
                    <a:pt x="303" y="0"/>
                    <a:pt x="236" y="0"/>
                  </a:cubicBezTo>
                  <a:cubicBezTo>
                    <a:pt x="173" y="0"/>
                    <a:pt x="129" y="43"/>
                    <a:pt x="129" y="104"/>
                  </a:cubicBezTo>
                  <a:cubicBezTo>
                    <a:pt x="129" y="137"/>
                    <a:pt x="142" y="164"/>
                    <a:pt x="166" y="182"/>
                  </a:cubicBezTo>
                  <a:cubicBezTo>
                    <a:pt x="84" y="181"/>
                    <a:pt x="38" y="155"/>
                    <a:pt x="38" y="106"/>
                  </a:cubicBezTo>
                  <a:cubicBezTo>
                    <a:pt x="38" y="77"/>
                    <a:pt x="56" y="56"/>
                    <a:pt x="89" y="49"/>
                  </a:cubicBezTo>
                  <a:lnTo>
                    <a:pt x="89" y="7"/>
                  </a:lnTo>
                  <a:close/>
                  <a:moveTo>
                    <a:pt x="166" y="109"/>
                  </a:moveTo>
                  <a:lnTo>
                    <a:pt x="166" y="109"/>
                  </a:lnTo>
                  <a:cubicBezTo>
                    <a:pt x="166" y="68"/>
                    <a:pt x="194" y="43"/>
                    <a:pt x="240" y="43"/>
                  </a:cubicBezTo>
                  <a:cubicBezTo>
                    <a:pt x="282" y="43"/>
                    <a:pt x="313" y="72"/>
                    <a:pt x="313" y="111"/>
                  </a:cubicBezTo>
                  <a:cubicBezTo>
                    <a:pt x="313" y="150"/>
                    <a:pt x="281" y="180"/>
                    <a:pt x="237" y="180"/>
                  </a:cubicBezTo>
                  <a:cubicBezTo>
                    <a:pt x="195" y="180"/>
                    <a:pt x="166" y="151"/>
                    <a:pt x="166" y="10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33"/>
            <p:cNvSpPr>
              <a:spLocks noEditPoints="1"/>
            </p:cNvSpPr>
            <p:nvPr/>
          </p:nvSpPr>
          <p:spPr bwMode="auto">
            <a:xfrm>
              <a:off x="4380" y="2998"/>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4"/>
            <p:cNvSpPr>
              <a:spLocks/>
            </p:cNvSpPr>
            <p:nvPr/>
          </p:nvSpPr>
          <p:spPr bwMode="auto">
            <a:xfrm>
              <a:off x="4171" y="2823"/>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Freeform 35"/>
            <p:cNvSpPr>
              <a:spLocks noEditPoints="1"/>
            </p:cNvSpPr>
            <p:nvPr/>
          </p:nvSpPr>
          <p:spPr bwMode="auto">
            <a:xfrm>
              <a:off x="4380" y="2815"/>
              <a:ext cx="191" cy="38"/>
            </a:xfrm>
            <a:custGeom>
              <a:avLst/>
              <a:gdLst>
                <a:gd name="T0" fmla="*/ 161 w 351"/>
                <a:gd name="T1" fmla="*/ 58 h 228"/>
                <a:gd name="T2" fmla="*/ 161 w 351"/>
                <a:gd name="T3" fmla="*/ 58 h 228"/>
                <a:gd name="T4" fmla="*/ 91 w 351"/>
                <a:gd name="T5" fmla="*/ 12 h 228"/>
                <a:gd name="T6" fmla="*/ 0 w 351"/>
                <a:gd name="T7" fmla="*/ 114 h 228"/>
                <a:gd name="T8" fmla="*/ 91 w 351"/>
                <a:gd name="T9" fmla="*/ 216 h 228"/>
                <a:gd name="T10" fmla="*/ 161 w 351"/>
                <a:gd name="T11" fmla="*/ 170 h 228"/>
                <a:gd name="T12" fmla="*/ 245 w 351"/>
                <a:gd name="T13" fmla="*/ 228 h 228"/>
                <a:gd name="T14" fmla="*/ 351 w 351"/>
                <a:gd name="T15" fmla="*/ 114 h 228"/>
                <a:gd name="T16" fmla="*/ 246 w 351"/>
                <a:gd name="T17" fmla="*/ 0 h 228"/>
                <a:gd name="T18" fmla="*/ 161 w 351"/>
                <a:gd name="T19" fmla="*/ 58 h 228"/>
                <a:gd name="T20" fmla="*/ 38 w 351"/>
                <a:gd name="T21" fmla="*/ 114 h 228"/>
                <a:gd name="T22" fmla="*/ 38 w 351"/>
                <a:gd name="T23" fmla="*/ 114 h 228"/>
                <a:gd name="T24" fmla="*/ 92 w 351"/>
                <a:gd name="T25" fmla="*/ 55 h 228"/>
                <a:gd name="T26" fmla="*/ 144 w 351"/>
                <a:gd name="T27" fmla="*/ 114 h 228"/>
                <a:gd name="T28" fmla="*/ 91 w 351"/>
                <a:gd name="T29" fmla="*/ 173 h 228"/>
                <a:gd name="T30" fmla="*/ 38 w 351"/>
                <a:gd name="T31" fmla="*/ 114 h 228"/>
                <a:gd name="T32" fmla="*/ 180 w 351"/>
                <a:gd name="T33" fmla="*/ 114 h 228"/>
                <a:gd name="T34" fmla="*/ 180 w 351"/>
                <a:gd name="T35" fmla="*/ 114 h 228"/>
                <a:gd name="T36" fmla="*/ 246 w 351"/>
                <a:gd name="T37" fmla="*/ 43 h 228"/>
                <a:gd name="T38" fmla="*/ 313 w 351"/>
                <a:gd name="T39" fmla="*/ 115 h 228"/>
                <a:gd name="T40" fmla="*/ 246 w 351"/>
                <a:gd name="T41" fmla="*/ 185 h 228"/>
                <a:gd name="T42" fmla="*/ 180 w 351"/>
                <a:gd name="T43" fmla="*/ 1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1" h="228">
                  <a:moveTo>
                    <a:pt x="161" y="58"/>
                  </a:moveTo>
                  <a:lnTo>
                    <a:pt x="161" y="58"/>
                  </a:lnTo>
                  <a:cubicBezTo>
                    <a:pt x="140" y="23"/>
                    <a:pt x="123" y="12"/>
                    <a:pt x="91" y="12"/>
                  </a:cubicBezTo>
                  <a:cubicBezTo>
                    <a:pt x="38" y="12"/>
                    <a:pt x="0" y="54"/>
                    <a:pt x="0" y="114"/>
                  </a:cubicBezTo>
                  <a:cubicBezTo>
                    <a:pt x="0" y="174"/>
                    <a:pt x="38" y="216"/>
                    <a:pt x="91" y="216"/>
                  </a:cubicBezTo>
                  <a:cubicBezTo>
                    <a:pt x="122" y="216"/>
                    <a:pt x="140" y="204"/>
                    <a:pt x="161" y="170"/>
                  </a:cubicBezTo>
                  <a:cubicBezTo>
                    <a:pt x="180" y="209"/>
                    <a:pt x="208" y="228"/>
                    <a:pt x="245" y="228"/>
                  </a:cubicBezTo>
                  <a:cubicBezTo>
                    <a:pt x="308" y="228"/>
                    <a:pt x="351" y="181"/>
                    <a:pt x="351" y="114"/>
                  </a:cubicBezTo>
                  <a:cubicBezTo>
                    <a:pt x="351" y="47"/>
                    <a:pt x="308" y="0"/>
                    <a:pt x="246" y="0"/>
                  </a:cubicBezTo>
                  <a:cubicBezTo>
                    <a:pt x="208" y="0"/>
                    <a:pt x="180" y="19"/>
                    <a:pt x="161" y="58"/>
                  </a:cubicBezTo>
                  <a:close/>
                  <a:moveTo>
                    <a:pt x="38" y="114"/>
                  </a:moveTo>
                  <a:lnTo>
                    <a:pt x="38" y="114"/>
                  </a:lnTo>
                  <a:cubicBezTo>
                    <a:pt x="38" y="78"/>
                    <a:pt x="59" y="55"/>
                    <a:pt x="92" y="55"/>
                  </a:cubicBezTo>
                  <a:cubicBezTo>
                    <a:pt x="123" y="55"/>
                    <a:pt x="144" y="78"/>
                    <a:pt x="144" y="114"/>
                  </a:cubicBezTo>
                  <a:cubicBezTo>
                    <a:pt x="144" y="149"/>
                    <a:pt x="123" y="173"/>
                    <a:pt x="91" y="173"/>
                  </a:cubicBezTo>
                  <a:cubicBezTo>
                    <a:pt x="59" y="173"/>
                    <a:pt x="38" y="149"/>
                    <a:pt x="38" y="114"/>
                  </a:cubicBezTo>
                  <a:close/>
                  <a:moveTo>
                    <a:pt x="180" y="114"/>
                  </a:moveTo>
                  <a:lnTo>
                    <a:pt x="180" y="114"/>
                  </a:lnTo>
                  <a:cubicBezTo>
                    <a:pt x="180" y="72"/>
                    <a:pt x="207" y="43"/>
                    <a:pt x="246" y="43"/>
                  </a:cubicBezTo>
                  <a:cubicBezTo>
                    <a:pt x="287" y="43"/>
                    <a:pt x="313" y="72"/>
                    <a:pt x="313" y="115"/>
                  </a:cubicBezTo>
                  <a:cubicBezTo>
                    <a:pt x="313" y="156"/>
                    <a:pt x="286" y="185"/>
                    <a:pt x="246" y="185"/>
                  </a:cubicBezTo>
                  <a:cubicBezTo>
                    <a:pt x="207" y="185"/>
                    <a:pt x="180" y="156"/>
                    <a:pt x="180" y="11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36"/>
            <p:cNvSpPr>
              <a:spLocks noEditPoints="1"/>
            </p:cNvSpPr>
            <p:nvPr/>
          </p:nvSpPr>
          <p:spPr bwMode="auto">
            <a:xfrm>
              <a:off x="4380" y="2770"/>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37"/>
            <p:cNvSpPr>
              <a:spLocks/>
            </p:cNvSpPr>
            <p:nvPr/>
          </p:nvSpPr>
          <p:spPr bwMode="auto">
            <a:xfrm>
              <a:off x="4171" y="2594"/>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Freeform 38"/>
            <p:cNvSpPr>
              <a:spLocks/>
            </p:cNvSpPr>
            <p:nvPr/>
          </p:nvSpPr>
          <p:spPr bwMode="auto">
            <a:xfrm>
              <a:off x="4380" y="2622"/>
              <a:ext cx="185" cy="20"/>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39"/>
            <p:cNvSpPr>
              <a:spLocks noEditPoints="1"/>
            </p:cNvSpPr>
            <p:nvPr/>
          </p:nvSpPr>
          <p:spPr bwMode="auto">
            <a:xfrm>
              <a:off x="4380" y="2564"/>
              <a:ext cx="191" cy="38"/>
            </a:xfrm>
            <a:custGeom>
              <a:avLst/>
              <a:gdLst>
                <a:gd name="T0" fmla="*/ 0 w 351"/>
                <a:gd name="T1" fmla="*/ 111 h 223"/>
                <a:gd name="T2" fmla="*/ 0 w 351"/>
                <a:gd name="T3" fmla="*/ 111 h 223"/>
                <a:gd name="T4" fmla="*/ 38 w 351"/>
                <a:gd name="T5" fmla="*/ 190 h 223"/>
                <a:gd name="T6" fmla="*/ 176 w 351"/>
                <a:gd name="T7" fmla="*/ 223 h 223"/>
                <a:gd name="T8" fmla="*/ 351 w 351"/>
                <a:gd name="T9" fmla="*/ 111 h 223"/>
                <a:gd name="T10" fmla="*/ 178 w 351"/>
                <a:gd name="T11" fmla="*/ 0 h 223"/>
                <a:gd name="T12" fmla="*/ 38 w 351"/>
                <a:gd name="T13" fmla="*/ 33 h 223"/>
                <a:gd name="T14" fmla="*/ 0 w 351"/>
                <a:gd name="T15" fmla="*/ 111 h 223"/>
                <a:gd name="T16" fmla="*/ 38 w 351"/>
                <a:gd name="T17" fmla="*/ 111 h 223"/>
                <a:gd name="T18" fmla="*/ 38 w 351"/>
                <a:gd name="T19" fmla="*/ 111 h 223"/>
                <a:gd name="T20" fmla="*/ 175 w 351"/>
                <a:gd name="T21" fmla="*/ 43 h 223"/>
                <a:gd name="T22" fmla="*/ 316 w 351"/>
                <a:gd name="T23" fmla="*/ 112 h 223"/>
                <a:gd name="T24" fmla="*/ 176 w 351"/>
                <a:gd name="T25" fmla="*/ 180 h 223"/>
                <a:gd name="T26" fmla="*/ 38 w 351"/>
                <a:gd name="T27" fmla="*/ 111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1"/>
                  </a:moveTo>
                  <a:lnTo>
                    <a:pt x="0" y="111"/>
                  </a:lnTo>
                  <a:cubicBezTo>
                    <a:pt x="0" y="143"/>
                    <a:pt x="14" y="172"/>
                    <a:pt x="38" y="190"/>
                  </a:cubicBezTo>
                  <a:cubicBezTo>
                    <a:pt x="67" y="212"/>
                    <a:pt x="113" y="223"/>
                    <a:pt x="176" y="223"/>
                  </a:cubicBezTo>
                  <a:cubicBezTo>
                    <a:pt x="290" y="223"/>
                    <a:pt x="351" y="184"/>
                    <a:pt x="351" y="111"/>
                  </a:cubicBezTo>
                  <a:cubicBezTo>
                    <a:pt x="351" y="40"/>
                    <a:pt x="290" y="0"/>
                    <a:pt x="178" y="0"/>
                  </a:cubicBezTo>
                  <a:cubicBezTo>
                    <a:pt x="112" y="0"/>
                    <a:pt x="68" y="11"/>
                    <a:pt x="38" y="33"/>
                  </a:cubicBezTo>
                  <a:cubicBezTo>
                    <a:pt x="14" y="51"/>
                    <a:pt x="0" y="79"/>
                    <a:pt x="0" y="111"/>
                  </a:cubicBezTo>
                  <a:close/>
                  <a:moveTo>
                    <a:pt x="38" y="111"/>
                  </a:moveTo>
                  <a:lnTo>
                    <a:pt x="38" y="111"/>
                  </a:lnTo>
                  <a:cubicBezTo>
                    <a:pt x="38" y="66"/>
                    <a:pt x="84" y="43"/>
                    <a:pt x="175" y="43"/>
                  </a:cubicBezTo>
                  <a:cubicBezTo>
                    <a:pt x="271" y="43"/>
                    <a:pt x="316" y="66"/>
                    <a:pt x="316" y="112"/>
                  </a:cubicBezTo>
                  <a:cubicBezTo>
                    <a:pt x="316" y="157"/>
                    <a:pt x="269" y="180"/>
                    <a:pt x="176" y="180"/>
                  </a:cubicBezTo>
                  <a:cubicBezTo>
                    <a:pt x="83" y="180"/>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40"/>
            <p:cNvSpPr>
              <a:spLocks noEditPoints="1"/>
            </p:cNvSpPr>
            <p:nvPr/>
          </p:nvSpPr>
          <p:spPr bwMode="auto">
            <a:xfrm>
              <a:off x="4380" y="2518"/>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41"/>
            <p:cNvSpPr>
              <a:spLocks/>
            </p:cNvSpPr>
            <p:nvPr/>
          </p:nvSpPr>
          <p:spPr bwMode="auto">
            <a:xfrm>
              <a:off x="4171" y="2365"/>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Freeform 42"/>
            <p:cNvSpPr>
              <a:spLocks/>
            </p:cNvSpPr>
            <p:nvPr/>
          </p:nvSpPr>
          <p:spPr bwMode="auto">
            <a:xfrm>
              <a:off x="4380" y="2394"/>
              <a:ext cx="185" cy="19"/>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3"/>
            <p:cNvSpPr>
              <a:spLocks/>
            </p:cNvSpPr>
            <p:nvPr/>
          </p:nvSpPr>
          <p:spPr bwMode="auto">
            <a:xfrm>
              <a:off x="4380" y="2335"/>
              <a:ext cx="185" cy="39"/>
            </a:xfrm>
            <a:custGeom>
              <a:avLst/>
              <a:gdLst>
                <a:gd name="T0" fmla="*/ 298 w 340"/>
                <a:gd name="T1" fmla="*/ 3 h 229"/>
                <a:gd name="T2" fmla="*/ 298 w 340"/>
                <a:gd name="T3" fmla="*/ 3 h 229"/>
                <a:gd name="T4" fmla="*/ 298 w 340"/>
                <a:gd name="T5" fmla="*/ 182 h 229"/>
                <a:gd name="T6" fmla="*/ 228 w 340"/>
                <a:gd name="T7" fmla="*/ 120 h 229"/>
                <a:gd name="T8" fmla="*/ 202 w 340"/>
                <a:gd name="T9" fmla="*/ 72 h 229"/>
                <a:gd name="T10" fmla="*/ 100 w 340"/>
                <a:gd name="T11" fmla="*/ 0 h 229"/>
                <a:gd name="T12" fmla="*/ 27 w 340"/>
                <a:gd name="T13" fmla="*/ 32 h 229"/>
                <a:gd name="T14" fmla="*/ 0 w 340"/>
                <a:gd name="T15" fmla="*/ 109 h 229"/>
                <a:gd name="T16" fmla="*/ 44 w 340"/>
                <a:gd name="T17" fmla="*/ 203 h 229"/>
                <a:gd name="T18" fmla="*/ 118 w 340"/>
                <a:gd name="T19" fmla="*/ 221 h 229"/>
                <a:gd name="T20" fmla="*/ 118 w 340"/>
                <a:gd name="T21" fmla="*/ 179 h 229"/>
                <a:gd name="T22" fmla="*/ 70 w 340"/>
                <a:gd name="T23" fmla="*/ 169 h 229"/>
                <a:gd name="T24" fmla="*/ 37 w 340"/>
                <a:gd name="T25" fmla="*/ 111 h 229"/>
                <a:gd name="T26" fmla="*/ 101 w 340"/>
                <a:gd name="T27" fmla="*/ 44 h 229"/>
                <a:gd name="T28" fmla="*/ 168 w 340"/>
                <a:gd name="T29" fmla="*/ 90 h 229"/>
                <a:gd name="T30" fmla="*/ 193 w 340"/>
                <a:gd name="T31" fmla="*/ 134 h 229"/>
                <a:gd name="T32" fmla="*/ 340 w 340"/>
                <a:gd name="T33" fmla="*/ 229 h 229"/>
                <a:gd name="T34" fmla="*/ 340 w 340"/>
                <a:gd name="T35" fmla="*/ 3 h 229"/>
                <a:gd name="T36" fmla="*/ 298 w 340"/>
                <a:gd name="T37" fmla="*/ 3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0" h="229">
                  <a:moveTo>
                    <a:pt x="298" y="3"/>
                  </a:moveTo>
                  <a:lnTo>
                    <a:pt x="298" y="3"/>
                  </a:lnTo>
                  <a:lnTo>
                    <a:pt x="298" y="182"/>
                  </a:lnTo>
                  <a:cubicBezTo>
                    <a:pt x="270" y="177"/>
                    <a:pt x="253" y="162"/>
                    <a:pt x="228" y="120"/>
                  </a:cubicBezTo>
                  <a:lnTo>
                    <a:pt x="202" y="72"/>
                  </a:lnTo>
                  <a:cubicBezTo>
                    <a:pt x="176" y="25"/>
                    <a:pt x="142" y="0"/>
                    <a:pt x="100" y="0"/>
                  </a:cubicBezTo>
                  <a:cubicBezTo>
                    <a:pt x="72" y="0"/>
                    <a:pt x="45" y="12"/>
                    <a:pt x="27" y="32"/>
                  </a:cubicBezTo>
                  <a:cubicBezTo>
                    <a:pt x="9" y="52"/>
                    <a:pt x="0" y="77"/>
                    <a:pt x="0" y="109"/>
                  </a:cubicBezTo>
                  <a:cubicBezTo>
                    <a:pt x="0" y="152"/>
                    <a:pt x="16" y="184"/>
                    <a:pt x="44" y="203"/>
                  </a:cubicBezTo>
                  <a:cubicBezTo>
                    <a:pt x="62" y="215"/>
                    <a:pt x="84" y="220"/>
                    <a:pt x="118" y="221"/>
                  </a:cubicBezTo>
                  <a:lnTo>
                    <a:pt x="118" y="179"/>
                  </a:lnTo>
                  <a:cubicBezTo>
                    <a:pt x="95" y="178"/>
                    <a:pt x="81" y="175"/>
                    <a:pt x="70" y="169"/>
                  </a:cubicBezTo>
                  <a:cubicBezTo>
                    <a:pt x="50" y="158"/>
                    <a:pt x="37" y="136"/>
                    <a:pt x="37" y="111"/>
                  </a:cubicBezTo>
                  <a:cubicBezTo>
                    <a:pt x="37" y="72"/>
                    <a:pt x="64" y="44"/>
                    <a:pt x="101" y="44"/>
                  </a:cubicBezTo>
                  <a:cubicBezTo>
                    <a:pt x="128" y="44"/>
                    <a:pt x="151" y="59"/>
                    <a:pt x="168" y="90"/>
                  </a:cubicBezTo>
                  <a:lnTo>
                    <a:pt x="193" y="134"/>
                  </a:lnTo>
                  <a:cubicBezTo>
                    <a:pt x="233" y="204"/>
                    <a:pt x="265" y="225"/>
                    <a:pt x="340" y="229"/>
                  </a:cubicBezTo>
                  <a:lnTo>
                    <a:pt x="340" y="3"/>
                  </a:lnTo>
                  <a:lnTo>
                    <a:pt x="298"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44"/>
            <p:cNvSpPr>
              <a:spLocks noEditPoints="1"/>
            </p:cNvSpPr>
            <p:nvPr/>
          </p:nvSpPr>
          <p:spPr bwMode="auto">
            <a:xfrm>
              <a:off x="4380" y="2290"/>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45"/>
            <p:cNvSpPr>
              <a:spLocks/>
            </p:cNvSpPr>
            <p:nvPr/>
          </p:nvSpPr>
          <p:spPr bwMode="auto">
            <a:xfrm>
              <a:off x="4171" y="2136"/>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46"/>
            <p:cNvSpPr>
              <a:spLocks/>
            </p:cNvSpPr>
            <p:nvPr/>
          </p:nvSpPr>
          <p:spPr bwMode="auto">
            <a:xfrm>
              <a:off x="4380" y="2165"/>
              <a:ext cx="185" cy="20"/>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7"/>
            <p:cNvSpPr>
              <a:spLocks noEditPoints="1"/>
            </p:cNvSpPr>
            <p:nvPr/>
          </p:nvSpPr>
          <p:spPr bwMode="auto">
            <a:xfrm>
              <a:off x="4380" y="2105"/>
              <a:ext cx="185" cy="41"/>
            </a:xfrm>
            <a:custGeom>
              <a:avLst/>
              <a:gdLst>
                <a:gd name="T0" fmla="*/ 258 w 340"/>
                <a:gd name="T1" fmla="*/ 93 h 236"/>
                <a:gd name="T2" fmla="*/ 258 w 340"/>
                <a:gd name="T3" fmla="*/ 93 h 236"/>
                <a:gd name="T4" fmla="*/ 340 w 340"/>
                <a:gd name="T5" fmla="*/ 93 h 236"/>
                <a:gd name="T6" fmla="*/ 340 w 340"/>
                <a:gd name="T7" fmla="*/ 50 h 236"/>
                <a:gd name="T8" fmla="*/ 258 w 340"/>
                <a:gd name="T9" fmla="*/ 50 h 236"/>
                <a:gd name="T10" fmla="*/ 258 w 340"/>
                <a:gd name="T11" fmla="*/ 0 h 236"/>
                <a:gd name="T12" fmla="*/ 221 w 340"/>
                <a:gd name="T13" fmla="*/ 0 h 236"/>
                <a:gd name="T14" fmla="*/ 221 w 340"/>
                <a:gd name="T15" fmla="*/ 50 h 236"/>
                <a:gd name="T16" fmla="*/ 0 w 340"/>
                <a:gd name="T17" fmla="*/ 50 h 236"/>
                <a:gd name="T18" fmla="*/ 0 w 340"/>
                <a:gd name="T19" fmla="*/ 82 h 236"/>
                <a:gd name="T20" fmla="*/ 214 w 340"/>
                <a:gd name="T21" fmla="*/ 236 h 236"/>
                <a:gd name="T22" fmla="*/ 258 w 340"/>
                <a:gd name="T23" fmla="*/ 236 h 236"/>
                <a:gd name="T24" fmla="*/ 258 w 340"/>
                <a:gd name="T25" fmla="*/ 93 h 236"/>
                <a:gd name="T26" fmla="*/ 221 w 340"/>
                <a:gd name="T27" fmla="*/ 93 h 236"/>
                <a:gd name="T28" fmla="*/ 221 w 340"/>
                <a:gd name="T29" fmla="*/ 93 h 236"/>
                <a:gd name="T30" fmla="*/ 221 w 340"/>
                <a:gd name="T31" fmla="*/ 199 h 236"/>
                <a:gd name="T32" fmla="*/ 72 w 340"/>
                <a:gd name="T33" fmla="*/ 93 h 236"/>
                <a:gd name="T34" fmla="*/ 221 w 340"/>
                <a:gd name="T35" fmla="*/ 9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0" h="236">
                  <a:moveTo>
                    <a:pt x="258" y="93"/>
                  </a:moveTo>
                  <a:lnTo>
                    <a:pt x="258" y="93"/>
                  </a:lnTo>
                  <a:lnTo>
                    <a:pt x="340" y="93"/>
                  </a:lnTo>
                  <a:lnTo>
                    <a:pt x="340" y="50"/>
                  </a:lnTo>
                  <a:lnTo>
                    <a:pt x="258" y="50"/>
                  </a:lnTo>
                  <a:lnTo>
                    <a:pt x="258" y="0"/>
                  </a:lnTo>
                  <a:lnTo>
                    <a:pt x="221" y="0"/>
                  </a:lnTo>
                  <a:lnTo>
                    <a:pt x="221" y="50"/>
                  </a:lnTo>
                  <a:lnTo>
                    <a:pt x="0" y="50"/>
                  </a:lnTo>
                  <a:lnTo>
                    <a:pt x="0" y="82"/>
                  </a:lnTo>
                  <a:lnTo>
                    <a:pt x="214" y="236"/>
                  </a:lnTo>
                  <a:lnTo>
                    <a:pt x="258" y="236"/>
                  </a:lnTo>
                  <a:lnTo>
                    <a:pt x="258" y="93"/>
                  </a:lnTo>
                  <a:close/>
                  <a:moveTo>
                    <a:pt x="221" y="93"/>
                  </a:moveTo>
                  <a:lnTo>
                    <a:pt x="221" y="93"/>
                  </a:lnTo>
                  <a:lnTo>
                    <a:pt x="221" y="199"/>
                  </a:lnTo>
                  <a:lnTo>
                    <a:pt x="72" y="93"/>
                  </a:lnTo>
                  <a:lnTo>
                    <a:pt x="221" y="9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8"/>
            <p:cNvSpPr>
              <a:spLocks noEditPoints="1"/>
            </p:cNvSpPr>
            <p:nvPr/>
          </p:nvSpPr>
          <p:spPr bwMode="auto">
            <a:xfrm>
              <a:off x="4380" y="2061"/>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49"/>
            <p:cNvSpPr>
              <a:spLocks/>
            </p:cNvSpPr>
            <p:nvPr/>
          </p:nvSpPr>
          <p:spPr bwMode="auto">
            <a:xfrm>
              <a:off x="4171" y="1908"/>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50"/>
            <p:cNvSpPr>
              <a:spLocks/>
            </p:cNvSpPr>
            <p:nvPr/>
          </p:nvSpPr>
          <p:spPr bwMode="auto">
            <a:xfrm>
              <a:off x="4380" y="1936"/>
              <a:ext cx="185" cy="20"/>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1"/>
            <p:cNvSpPr>
              <a:spLocks noEditPoints="1"/>
            </p:cNvSpPr>
            <p:nvPr/>
          </p:nvSpPr>
          <p:spPr bwMode="auto">
            <a:xfrm>
              <a:off x="4380" y="1877"/>
              <a:ext cx="191" cy="39"/>
            </a:xfrm>
            <a:custGeom>
              <a:avLst/>
              <a:gdLst>
                <a:gd name="T0" fmla="*/ 89 w 351"/>
                <a:gd name="T1" fmla="*/ 8 h 226"/>
                <a:gd name="T2" fmla="*/ 89 w 351"/>
                <a:gd name="T3" fmla="*/ 8 h 226"/>
                <a:gd name="T4" fmla="*/ 0 w 351"/>
                <a:gd name="T5" fmla="*/ 104 h 226"/>
                <a:gd name="T6" fmla="*/ 49 w 351"/>
                <a:gd name="T7" fmla="*/ 195 h 226"/>
                <a:gd name="T8" fmla="*/ 185 w 351"/>
                <a:gd name="T9" fmla="*/ 226 h 226"/>
                <a:gd name="T10" fmla="*/ 309 w 351"/>
                <a:gd name="T11" fmla="*/ 197 h 226"/>
                <a:gd name="T12" fmla="*/ 351 w 351"/>
                <a:gd name="T13" fmla="*/ 112 h 226"/>
                <a:gd name="T14" fmla="*/ 236 w 351"/>
                <a:gd name="T15" fmla="*/ 0 h 226"/>
                <a:gd name="T16" fmla="*/ 129 w 351"/>
                <a:gd name="T17" fmla="*/ 104 h 226"/>
                <a:gd name="T18" fmla="*/ 166 w 351"/>
                <a:gd name="T19" fmla="*/ 183 h 226"/>
                <a:gd name="T20" fmla="*/ 38 w 351"/>
                <a:gd name="T21" fmla="*/ 107 h 226"/>
                <a:gd name="T22" fmla="*/ 89 w 351"/>
                <a:gd name="T23" fmla="*/ 50 h 226"/>
                <a:gd name="T24" fmla="*/ 89 w 351"/>
                <a:gd name="T25" fmla="*/ 8 h 226"/>
                <a:gd name="T26" fmla="*/ 166 w 351"/>
                <a:gd name="T27" fmla="*/ 110 h 226"/>
                <a:gd name="T28" fmla="*/ 166 w 351"/>
                <a:gd name="T29" fmla="*/ 110 h 226"/>
                <a:gd name="T30" fmla="*/ 240 w 351"/>
                <a:gd name="T31" fmla="*/ 44 h 226"/>
                <a:gd name="T32" fmla="*/ 313 w 351"/>
                <a:gd name="T33" fmla="*/ 111 h 226"/>
                <a:gd name="T34" fmla="*/ 237 w 351"/>
                <a:gd name="T35" fmla="*/ 180 h 226"/>
                <a:gd name="T36" fmla="*/ 166 w 351"/>
                <a:gd name="T37" fmla="*/ 11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1" h="226">
                  <a:moveTo>
                    <a:pt x="89" y="8"/>
                  </a:moveTo>
                  <a:lnTo>
                    <a:pt x="89" y="8"/>
                  </a:lnTo>
                  <a:cubicBezTo>
                    <a:pt x="33" y="16"/>
                    <a:pt x="0" y="52"/>
                    <a:pt x="0" y="104"/>
                  </a:cubicBezTo>
                  <a:cubicBezTo>
                    <a:pt x="0" y="141"/>
                    <a:pt x="18" y="175"/>
                    <a:pt x="49" y="195"/>
                  </a:cubicBezTo>
                  <a:cubicBezTo>
                    <a:pt x="82" y="216"/>
                    <a:pt x="123" y="226"/>
                    <a:pt x="185" y="226"/>
                  </a:cubicBezTo>
                  <a:cubicBezTo>
                    <a:pt x="242" y="226"/>
                    <a:pt x="279" y="217"/>
                    <a:pt x="309" y="197"/>
                  </a:cubicBezTo>
                  <a:cubicBezTo>
                    <a:pt x="336" y="179"/>
                    <a:pt x="351" y="149"/>
                    <a:pt x="351" y="112"/>
                  </a:cubicBezTo>
                  <a:cubicBezTo>
                    <a:pt x="351" y="47"/>
                    <a:pt x="303" y="0"/>
                    <a:pt x="236" y="0"/>
                  </a:cubicBezTo>
                  <a:cubicBezTo>
                    <a:pt x="173" y="0"/>
                    <a:pt x="129" y="44"/>
                    <a:pt x="129" y="104"/>
                  </a:cubicBezTo>
                  <a:cubicBezTo>
                    <a:pt x="129" y="138"/>
                    <a:pt x="142" y="164"/>
                    <a:pt x="166" y="183"/>
                  </a:cubicBezTo>
                  <a:cubicBezTo>
                    <a:pt x="84" y="182"/>
                    <a:pt x="38" y="155"/>
                    <a:pt x="38" y="107"/>
                  </a:cubicBezTo>
                  <a:cubicBezTo>
                    <a:pt x="38" y="77"/>
                    <a:pt x="56" y="57"/>
                    <a:pt x="89" y="50"/>
                  </a:cubicBezTo>
                  <a:lnTo>
                    <a:pt x="89" y="8"/>
                  </a:lnTo>
                  <a:close/>
                  <a:moveTo>
                    <a:pt x="166" y="110"/>
                  </a:moveTo>
                  <a:lnTo>
                    <a:pt x="166" y="110"/>
                  </a:lnTo>
                  <a:cubicBezTo>
                    <a:pt x="166" y="69"/>
                    <a:pt x="194" y="44"/>
                    <a:pt x="240" y="44"/>
                  </a:cubicBezTo>
                  <a:cubicBezTo>
                    <a:pt x="282" y="44"/>
                    <a:pt x="313" y="72"/>
                    <a:pt x="313" y="111"/>
                  </a:cubicBezTo>
                  <a:cubicBezTo>
                    <a:pt x="313" y="150"/>
                    <a:pt x="281" y="180"/>
                    <a:pt x="237" y="180"/>
                  </a:cubicBezTo>
                  <a:cubicBezTo>
                    <a:pt x="195" y="180"/>
                    <a:pt x="166" y="151"/>
                    <a:pt x="166" y="110"/>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52"/>
            <p:cNvSpPr>
              <a:spLocks noEditPoints="1"/>
            </p:cNvSpPr>
            <p:nvPr/>
          </p:nvSpPr>
          <p:spPr bwMode="auto">
            <a:xfrm>
              <a:off x="4380" y="1832"/>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53"/>
            <p:cNvSpPr>
              <a:spLocks/>
            </p:cNvSpPr>
            <p:nvPr/>
          </p:nvSpPr>
          <p:spPr bwMode="auto">
            <a:xfrm>
              <a:off x="4171" y="1679"/>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p:cNvSpPr>
              <a:spLocks/>
            </p:cNvSpPr>
            <p:nvPr/>
          </p:nvSpPr>
          <p:spPr bwMode="auto">
            <a:xfrm>
              <a:off x="4380" y="1708"/>
              <a:ext cx="185" cy="19"/>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55"/>
            <p:cNvSpPr>
              <a:spLocks noEditPoints="1"/>
            </p:cNvSpPr>
            <p:nvPr/>
          </p:nvSpPr>
          <p:spPr bwMode="auto">
            <a:xfrm>
              <a:off x="4380" y="1649"/>
              <a:ext cx="191" cy="38"/>
            </a:xfrm>
            <a:custGeom>
              <a:avLst/>
              <a:gdLst>
                <a:gd name="T0" fmla="*/ 161 w 351"/>
                <a:gd name="T1" fmla="*/ 59 h 228"/>
                <a:gd name="T2" fmla="*/ 161 w 351"/>
                <a:gd name="T3" fmla="*/ 59 h 228"/>
                <a:gd name="T4" fmla="*/ 91 w 351"/>
                <a:gd name="T5" fmla="*/ 12 h 228"/>
                <a:gd name="T6" fmla="*/ 0 w 351"/>
                <a:gd name="T7" fmla="*/ 114 h 228"/>
                <a:gd name="T8" fmla="*/ 91 w 351"/>
                <a:gd name="T9" fmla="*/ 217 h 228"/>
                <a:gd name="T10" fmla="*/ 161 w 351"/>
                <a:gd name="T11" fmla="*/ 171 h 228"/>
                <a:gd name="T12" fmla="*/ 245 w 351"/>
                <a:gd name="T13" fmla="*/ 228 h 228"/>
                <a:gd name="T14" fmla="*/ 351 w 351"/>
                <a:gd name="T15" fmla="*/ 114 h 228"/>
                <a:gd name="T16" fmla="*/ 246 w 351"/>
                <a:gd name="T17" fmla="*/ 0 h 228"/>
                <a:gd name="T18" fmla="*/ 161 w 351"/>
                <a:gd name="T19" fmla="*/ 59 h 228"/>
                <a:gd name="T20" fmla="*/ 38 w 351"/>
                <a:gd name="T21" fmla="*/ 114 h 228"/>
                <a:gd name="T22" fmla="*/ 38 w 351"/>
                <a:gd name="T23" fmla="*/ 114 h 228"/>
                <a:gd name="T24" fmla="*/ 92 w 351"/>
                <a:gd name="T25" fmla="*/ 56 h 228"/>
                <a:gd name="T26" fmla="*/ 144 w 351"/>
                <a:gd name="T27" fmla="*/ 114 h 228"/>
                <a:gd name="T28" fmla="*/ 91 w 351"/>
                <a:gd name="T29" fmla="*/ 173 h 228"/>
                <a:gd name="T30" fmla="*/ 38 w 351"/>
                <a:gd name="T31" fmla="*/ 114 h 228"/>
                <a:gd name="T32" fmla="*/ 180 w 351"/>
                <a:gd name="T33" fmla="*/ 114 h 228"/>
                <a:gd name="T34" fmla="*/ 180 w 351"/>
                <a:gd name="T35" fmla="*/ 114 h 228"/>
                <a:gd name="T36" fmla="*/ 246 w 351"/>
                <a:gd name="T37" fmla="*/ 44 h 228"/>
                <a:gd name="T38" fmla="*/ 313 w 351"/>
                <a:gd name="T39" fmla="*/ 115 h 228"/>
                <a:gd name="T40" fmla="*/ 246 w 351"/>
                <a:gd name="T41" fmla="*/ 185 h 228"/>
                <a:gd name="T42" fmla="*/ 180 w 351"/>
                <a:gd name="T43" fmla="*/ 1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1" h="228">
                  <a:moveTo>
                    <a:pt x="161" y="59"/>
                  </a:moveTo>
                  <a:lnTo>
                    <a:pt x="161" y="59"/>
                  </a:lnTo>
                  <a:cubicBezTo>
                    <a:pt x="140" y="24"/>
                    <a:pt x="123" y="12"/>
                    <a:pt x="91" y="12"/>
                  </a:cubicBezTo>
                  <a:cubicBezTo>
                    <a:pt x="38" y="12"/>
                    <a:pt x="0" y="54"/>
                    <a:pt x="0" y="114"/>
                  </a:cubicBezTo>
                  <a:cubicBezTo>
                    <a:pt x="0" y="174"/>
                    <a:pt x="38" y="217"/>
                    <a:pt x="91" y="217"/>
                  </a:cubicBezTo>
                  <a:cubicBezTo>
                    <a:pt x="122" y="217"/>
                    <a:pt x="140" y="205"/>
                    <a:pt x="161" y="171"/>
                  </a:cubicBezTo>
                  <a:cubicBezTo>
                    <a:pt x="180" y="209"/>
                    <a:pt x="208" y="228"/>
                    <a:pt x="245" y="228"/>
                  </a:cubicBezTo>
                  <a:cubicBezTo>
                    <a:pt x="308" y="228"/>
                    <a:pt x="351" y="182"/>
                    <a:pt x="351" y="114"/>
                  </a:cubicBezTo>
                  <a:cubicBezTo>
                    <a:pt x="351" y="47"/>
                    <a:pt x="308" y="0"/>
                    <a:pt x="246" y="0"/>
                  </a:cubicBezTo>
                  <a:cubicBezTo>
                    <a:pt x="208" y="0"/>
                    <a:pt x="180" y="20"/>
                    <a:pt x="161" y="59"/>
                  </a:cubicBezTo>
                  <a:close/>
                  <a:moveTo>
                    <a:pt x="38" y="114"/>
                  </a:moveTo>
                  <a:lnTo>
                    <a:pt x="38" y="114"/>
                  </a:lnTo>
                  <a:cubicBezTo>
                    <a:pt x="38" y="79"/>
                    <a:pt x="59" y="56"/>
                    <a:pt x="92" y="56"/>
                  </a:cubicBezTo>
                  <a:cubicBezTo>
                    <a:pt x="123" y="56"/>
                    <a:pt x="144" y="79"/>
                    <a:pt x="144" y="114"/>
                  </a:cubicBezTo>
                  <a:cubicBezTo>
                    <a:pt x="144" y="150"/>
                    <a:pt x="123" y="173"/>
                    <a:pt x="91" y="173"/>
                  </a:cubicBezTo>
                  <a:cubicBezTo>
                    <a:pt x="59" y="173"/>
                    <a:pt x="38" y="150"/>
                    <a:pt x="38" y="114"/>
                  </a:cubicBezTo>
                  <a:close/>
                  <a:moveTo>
                    <a:pt x="180" y="114"/>
                  </a:moveTo>
                  <a:lnTo>
                    <a:pt x="180" y="114"/>
                  </a:lnTo>
                  <a:cubicBezTo>
                    <a:pt x="180" y="72"/>
                    <a:pt x="207" y="44"/>
                    <a:pt x="246" y="44"/>
                  </a:cubicBezTo>
                  <a:cubicBezTo>
                    <a:pt x="287" y="44"/>
                    <a:pt x="313" y="72"/>
                    <a:pt x="313" y="115"/>
                  </a:cubicBezTo>
                  <a:cubicBezTo>
                    <a:pt x="313" y="157"/>
                    <a:pt x="286" y="185"/>
                    <a:pt x="246" y="185"/>
                  </a:cubicBezTo>
                  <a:cubicBezTo>
                    <a:pt x="207" y="185"/>
                    <a:pt x="180" y="157"/>
                    <a:pt x="180" y="11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56"/>
            <p:cNvSpPr>
              <a:spLocks noEditPoints="1"/>
            </p:cNvSpPr>
            <p:nvPr/>
          </p:nvSpPr>
          <p:spPr bwMode="auto">
            <a:xfrm>
              <a:off x="4380" y="1604"/>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57"/>
            <p:cNvSpPr>
              <a:spLocks noEditPoints="1"/>
            </p:cNvSpPr>
            <p:nvPr/>
          </p:nvSpPr>
          <p:spPr bwMode="auto">
            <a:xfrm>
              <a:off x="977" y="1679"/>
              <a:ext cx="3240" cy="1830"/>
            </a:xfrm>
            <a:custGeom>
              <a:avLst/>
              <a:gdLst>
                <a:gd name="T0" fmla="*/ 0 w 5952"/>
                <a:gd name="T1" fmla="*/ 10752 h 10752"/>
                <a:gd name="T2" fmla="*/ 0 w 5952"/>
                <a:gd name="T3" fmla="*/ 10752 h 10752"/>
                <a:gd name="T4" fmla="*/ 5952 w 5952"/>
                <a:gd name="T5" fmla="*/ 10752 h 10752"/>
                <a:gd name="T6" fmla="*/ 5952 w 5952"/>
                <a:gd name="T7" fmla="*/ 0 h 10752"/>
                <a:gd name="T8" fmla="*/ 0 w 5952"/>
                <a:gd name="T9" fmla="*/ 10752 h 10752"/>
                <a:gd name="T10" fmla="*/ 0 w 5952"/>
                <a:gd name="T11" fmla="*/ 10752 h 10752"/>
              </a:gdLst>
              <a:ahLst/>
              <a:cxnLst>
                <a:cxn ang="0">
                  <a:pos x="T0" y="T1"/>
                </a:cxn>
                <a:cxn ang="0">
                  <a:pos x="T2" y="T3"/>
                </a:cxn>
                <a:cxn ang="0">
                  <a:pos x="T4" y="T5"/>
                </a:cxn>
                <a:cxn ang="0">
                  <a:pos x="T6" y="T7"/>
                </a:cxn>
                <a:cxn ang="0">
                  <a:pos x="T8" y="T9"/>
                </a:cxn>
                <a:cxn ang="0">
                  <a:pos x="T10" y="T11"/>
                </a:cxn>
              </a:cxnLst>
              <a:rect l="0" t="0" r="r" b="b"/>
              <a:pathLst>
                <a:path w="5952" h="10752">
                  <a:moveTo>
                    <a:pt x="0" y="10752"/>
                  </a:moveTo>
                  <a:lnTo>
                    <a:pt x="0" y="10752"/>
                  </a:lnTo>
                  <a:lnTo>
                    <a:pt x="5952" y="10752"/>
                  </a:lnTo>
                  <a:lnTo>
                    <a:pt x="5952" y="0"/>
                  </a:lnTo>
                  <a:moveTo>
                    <a:pt x="0" y="10752"/>
                  </a:moveTo>
                  <a:lnTo>
                    <a:pt x="0" y="1075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reeform 100"/>
            <p:cNvSpPr>
              <a:spLocks noEditPoints="1"/>
            </p:cNvSpPr>
            <p:nvPr/>
          </p:nvSpPr>
          <p:spPr bwMode="auto">
            <a:xfrm>
              <a:off x="977" y="1679"/>
              <a:ext cx="3240" cy="1830"/>
            </a:xfrm>
            <a:custGeom>
              <a:avLst/>
              <a:gdLst>
                <a:gd name="T0" fmla="*/ 0 w 5952"/>
                <a:gd name="T1" fmla="*/ 10752 h 10752"/>
                <a:gd name="T2" fmla="*/ 0 w 5952"/>
                <a:gd name="T3" fmla="*/ 10752 h 10752"/>
                <a:gd name="T4" fmla="*/ 5952 w 5952"/>
                <a:gd name="T5" fmla="*/ 10752 h 10752"/>
                <a:gd name="T6" fmla="*/ 5952 w 5952"/>
                <a:gd name="T7" fmla="*/ 0 h 10752"/>
                <a:gd name="T8" fmla="*/ 0 w 5952"/>
                <a:gd name="T9" fmla="*/ 10752 h 10752"/>
                <a:gd name="T10" fmla="*/ 0 w 5952"/>
                <a:gd name="T11" fmla="*/ 10752 h 10752"/>
              </a:gdLst>
              <a:ahLst/>
              <a:cxnLst>
                <a:cxn ang="0">
                  <a:pos x="T0" y="T1"/>
                </a:cxn>
                <a:cxn ang="0">
                  <a:pos x="T2" y="T3"/>
                </a:cxn>
                <a:cxn ang="0">
                  <a:pos x="T4" y="T5"/>
                </a:cxn>
                <a:cxn ang="0">
                  <a:pos x="T6" y="T7"/>
                </a:cxn>
                <a:cxn ang="0">
                  <a:pos x="T8" y="T9"/>
                </a:cxn>
                <a:cxn ang="0">
                  <a:pos x="T10" y="T11"/>
                </a:cxn>
              </a:cxnLst>
              <a:rect l="0" t="0" r="r" b="b"/>
              <a:pathLst>
                <a:path w="5952" h="10752">
                  <a:moveTo>
                    <a:pt x="0" y="10752"/>
                  </a:moveTo>
                  <a:lnTo>
                    <a:pt x="0" y="10752"/>
                  </a:lnTo>
                  <a:lnTo>
                    <a:pt x="5952" y="10752"/>
                  </a:lnTo>
                  <a:lnTo>
                    <a:pt x="5952" y="0"/>
                  </a:lnTo>
                  <a:moveTo>
                    <a:pt x="0" y="10752"/>
                  </a:moveTo>
                  <a:lnTo>
                    <a:pt x="0" y="1075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smtClean="0"/>
              <a:t>Throughput</a:t>
            </a:r>
            <a:endParaRPr lang="en-US" dirty="0"/>
          </a:p>
        </p:txBody>
      </p:sp>
      <p:sp>
        <p:nvSpPr>
          <p:cNvPr id="50" name="Content Placeholder 2"/>
          <p:cNvSpPr>
            <a:spLocks noGrp="1"/>
          </p:cNvSpPr>
          <p:nvPr>
            <p:ph idx="1"/>
          </p:nvPr>
        </p:nvSpPr>
        <p:spPr>
          <a:xfrm>
            <a:off x="237065" y="1341438"/>
            <a:ext cx="8686801" cy="4271182"/>
          </a:xfrm>
        </p:spPr>
        <p:txBody>
          <a:bodyPr>
            <a:normAutofit/>
          </a:bodyPr>
          <a:lstStyle/>
          <a:p>
            <a:pPr marL="0" indent="0" algn="ctr">
              <a:buNone/>
            </a:pPr>
            <a:r>
              <a:rPr lang="en-US" dirty="0" smtClean="0"/>
              <a:t>Heterogeneous mix of 1 &amp; 2-antenna nodes</a:t>
            </a:r>
          </a:p>
        </p:txBody>
      </p:sp>
      <p:sp>
        <p:nvSpPr>
          <p:cNvPr id="85" name="TextBox 84"/>
          <p:cNvSpPr txBox="1"/>
          <p:nvPr/>
        </p:nvSpPr>
        <p:spPr>
          <a:xfrm rot="16200000">
            <a:off x="610752" y="3589189"/>
            <a:ext cx="761747" cy="523220"/>
          </a:xfrm>
          <a:prstGeom prst="rect">
            <a:avLst/>
          </a:prstGeom>
          <a:noFill/>
        </p:spPr>
        <p:txBody>
          <a:bodyPr wrap="none" rtlCol="0">
            <a:spAutoFit/>
          </a:bodyPr>
          <a:lstStyle/>
          <a:p>
            <a:r>
              <a:rPr lang="en-US" sz="2800" dirty="0" smtClean="0"/>
              <a:t>CDF</a:t>
            </a:r>
            <a:endParaRPr lang="en-US" sz="2800" dirty="0"/>
          </a:p>
        </p:txBody>
      </p:sp>
      <p:sp>
        <p:nvSpPr>
          <p:cNvPr id="86" name="TextBox 85"/>
          <p:cNvSpPr txBox="1"/>
          <p:nvPr/>
        </p:nvSpPr>
        <p:spPr>
          <a:xfrm>
            <a:off x="2766365" y="6038140"/>
            <a:ext cx="4376769" cy="523220"/>
          </a:xfrm>
          <a:prstGeom prst="rect">
            <a:avLst/>
          </a:prstGeom>
          <a:noFill/>
        </p:spPr>
        <p:txBody>
          <a:bodyPr wrap="none" rtlCol="0">
            <a:spAutoFit/>
          </a:bodyPr>
          <a:lstStyle/>
          <a:p>
            <a:r>
              <a:rPr lang="en-US" sz="2800" dirty="0" smtClean="0"/>
              <a:t>Network Throughput</a:t>
            </a:r>
            <a:r>
              <a:rPr lang="en-US" sz="2800" b="1" dirty="0" smtClean="0"/>
              <a:t> </a:t>
            </a:r>
            <a:r>
              <a:rPr lang="en-US" sz="2800" dirty="0" smtClean="0"/>
              <a:t>(Mbps)</a:t>
            </a:r>
            <a:endParaRPr lang="en-US" sz="2800" dirty="0"/>
          </a:p>
        </p:txBody>
      </p:sp>
    </p:spTree>
    <p:extLst>
      <p:ext uri="{BB962C8B-B14F-4D97-AF65-F5344CB8AC3E}">
        <p14:creationId xmlns:p14="http://schemas.microsoft.com/office/powerpoint/2010/main" val="3011584662"/>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rot="5400000">
            <a:off x="2198186" y="214177"/>
            <a:ext cx="4229467" cy="8275320"/>
            <a:chOff x="670" y="1557"/>
            <a:chExt cx="4377" cy="2448"/>
          </a:xfrm>
        </p:grpSpPr>
        <p:sp>
          <p:nvSpPr>
            <p:cNvPr id="89" name="Freeform 83"/>
            <p:cNvSpPr>
              <a:spLocks noEditPoints="1"/>
            </p:cNvSpPr>
            <p:nvPr/>
          </p:nvSpPr>
          <p:spPr bwMode="auto">
            <a:xfrm>
              <a:off x="977" y="1777"/>
              <a:ext cx="3240" cy="1688"/>
            </a:xfrm>
            <a:custGeom>
              <a:avLst/>
              <a:gdLst>
                <a:gd name="T0" fmla="*/ 4668 w 5952"/>
                <a:gd name="T1" fmla="*/ 1236 h 9918"/>
                <a:gd name="T2" fmla="*/ 4668 w 5952"/>
                <a:gd name="T3" fmla="*/ 1236 h 9918"/>
                <a:gd name="T4" fmla="*/ 4668 w 5952"/>
                <a:gd name="T5" fmla="*/ 0 h 9918"/>
                <a:gd name="T6" fmla="*/ 5952 w 5952"/>
                <a:gd name="T7" fmla="*/ 9918 h 9918"/>
                <a:gd name="T8" fmla="*/ 5952 w 5952"/>
                <a:gd name="T9" fmla="*/ 9918 h 9918"/>
                <a:gd name="T10" fmla="*/ 5786 w 5952"/>
                <a:gd name="T11" fmla="*/ 9918 h 9918"/>
                <a:gd name="T12" fmla="*/ 5621 w 5952"/>
                <a:gd name="T13" fmla="*/ 9481 h 9918"/>
                <a:gd name="T14" fmla="*/ 5456 w 5952"/>
                <a:gd name="T15" fmla="*/ 9458 h 9918"/>
                <a:gd name="T16" fmla="*/ 5125 w 5952"/>
                <a:gd name="T17" fmla="*/ 9190 h 9918"/>
                <a:gd name="T18" fmla="*/ 4629 w 5952"/>
                <a:gd name="T19" fmla="*/ 8898 h 9918"/>
                <a:gd name="T20" fmla="*/ 4216 w 5952"/>
                <a:gd name="T21" fmla="*/ 8753 h 9918"/>
                <a:gd name="T22" fmla="*/ 3968 w 5952"/>
                <a:gd name="T23" fmla="*/ 8608 h 9918"/>
                <a:gd name="T24" fmla="*/ 3802 w 5952"/>
                <a:gd name="T25" fmla="*/ 8585 h 9918"/>
                <a:gd name="T26" fmla="*/ 3389 w 5952"/>
                <a:gd name="T27" fmla="*/ 8462 h 9918"/>
                <a:gd name="T28" fmla="*/ 2893 w 5952"/>
                <a:gd name="T29" fmla="*/ 8317 h 9918"/>
                <a:gd name="T30" fmla="*/ 2645 w 5952"/>
                <a:gd name="T31" fmla="*/ 8294 h 9918"/>
                <a:gd name="T32" fmla="*/ 2480 w 5952"/>
                <a:gd name="T33" fmla="*/ 8170 h 9918"/>
                <a:gd name="T34" fmla="*/ 2314 w 5952"/>
                <a:gd name="T35" fmla="*/ 8002 h 9918"/>
                <a:gd name="T36" fmla="*/ 1736 w 5952"/>
                <a:gd name="T37" fmla="*/ 7880 h 9918"/>
                <a:gd name="T38" fmla="*/ 1074 w 5952"/>
                <a:gd name="T39" fmla="*/ 7734 h 9918"/>
                <a:gd name="T40" fmla="*/ 661 w 5952"/>
                <a:gd name="T41" fmla="*/ 7566 h 9918"/>
                <a:gd name="T42" fmla="*/ 330 w 5952"/>
                <a:gd name="T43" fmla="*/ 7544 h 9918"/>
                <a:gd name="T44" fmla="*/ 165 w 5952"/>
                <a:gd name="T45" fmla="*/ 7442 h 9918"/>
                <a:gd name="T46" fmla="*/ 0 w 5952"/>
                <a:gd name="T47" fmla="*/ 7129 h 9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952" h="9918">
                  <a:moveTo>
                    <a:pt x="4668" y="1236"/>
                  </a:moveTo>
                  <a:lnTo>
                    <a:pt x="4668" y="1236"/>
                  </a:lnTo>
                  <a:lnTo>
                    <a:pt x="4668" y="0"/>
                  </a:lnTo>
                  <a:moveTo>
                    <a:pt x="5952" y="9918"/>
                  </a:moveTo>
                  <a:lnTo>
                    <a:pt x="5952" y="9918"/>
                  </a:lnTo>
                  <a:lnTo>
                    <a:pt x="5786" y="9918"/>
                  </a:lnTo>
                  <a:lnTo>
                    <a:pt x="5621" y="9481"/>
                  </a:lnTo>
                  <a:lnTo>
                    <a:pt x="5456" y="9458"/>
                  </a:lnTo>
                  <a:lnTo>
                    <a:pt x="5125" y="9190"/>
                  </a:lnTo>
                  <a:lnTo>
                    <a:pt x="4629" y="8898"/>
                  </a:lnTo>
                  <a:lnTo>
                    <a:pt x="4216" y="8753"/>
                  </a:lnTo>
                  <a:lnTo>
                    <a:pt x="3968" y="8608"/>
                  </a:lnTo>
                  <a:lnTo>
                    <a:pt x="3802" y="8585"/>
                  </a:lnTo>
                  <a:lnTo>
                    <a:pt x="3389" y="8462"/>
                  </a:lnTo>
                  <a:lnTo>
                    <a:pt x="2893" y="8317"/>
                  </a:lnTo>
                  <a:lnTo>
                    <a:pt x="2645" y="8294"/>
                  </a:lnTo>
                  <a:lnTo>
                    <a:pt x="2480" y="8170"/>
                  </a:lnTo>
                  <a:lnTo>
                    <a:pt x="2314" y="8002"/>
                  </a:lnTo>
                  <a:lnTo>
                    <a:pt x="1736" y="7880"/>
                  </a:lnTo>
                  <a:lnTo>
                    <a:pt x="1074" y="7734"/>
                  </a:lnTo>
                  <a:lnTo>
                    <a:pt x="661" y="7566"/>
                  </a:lnTo>
                  <a:lnTo>
                    <a:pt x="330" y="7544"/>
                  </a:lnTo>
                  <a:lnTo>
                    <a:pt x="165" y="7442"/>
                  </a:lnTo>
                  <a:lnTo>
                    <a:pt x="0" y="7129"/>
                  </a:lnTo>
                </a:path>
              </a:pathLst>
            </a:custGeom>
            <a:noFill/>
            <a:ln w="57150" cap="flat">
              <a:solidFill>
                <a:srgbClr val="4F82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3"/>
            <p:cNvSpPr>
              <a:spLocks noChangeAspect="1" noChangeArrowheads="1" noTextEdit="1"/>
            </p:cNvSpPr>
            <p:nvPr/>
          </p:nvSpPr>
          <p:spPr bwMode="auto">
            <a:xfrm>
              <a:off x="670" y="1557"/>
              <a:ext cx="4377" cy="2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5"/>
            <p:cNvSpPr>
              <a:spLocks/>
            </p:cNvSpPr>
            <p:nvPr/>
          </p:nvSpPr>
          <p:spPr bwMode="auto">
            <a:xfrm>
              <a:off x="4217"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noEditPoints="1"/>
            </p:cNvSpPr>
            <p:nvPr/>
          </p:nvSpPr>
          <p:spPr bwMode="auto">
            <a:xfrm>
              <a:off x="4119" y="3562"/>
              <a:ext cx="191" cy="37"/>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2"/>
                    <a:pt x="14" y="171"/>
                    <a:pt x="38" y="189"/>
                  </a:cubicBezTo>
                  <a:cubicBezTo>
                    <a:pt x="67" y="211"/>
                    <a:pt x="113" y="222"/>
                    <a:pt x="176" y="222"/>
                  </a:cubicBezTo>
                  <a:cubicBezTo>
                    <a:pt x="290" y="222"/>
                    <a:pt x="351" y="183"/>
                    <a:pt x="351" y="111"/>
                  </a:cubicBezTo>
                  <a:cubicBezTo>
                    <a:pt x="351" y="39"/>
                    <a:pt x="290" y="0"/>
                    <a:pt x="178" y="0"/>
                  </a:cubicBezTo>
                  <a:cubicBezTo>
                    <a:pt x="112" y="0"/>
                    <a:pt x="68" y="10"/>
                    <a:pt x="38" y="33"/>
                  </a:cubicBezTo>
                  <a:cubicBezTo>
                    <a:pt x="14" y="50"/>
                    <a:pt x="0" y="79"/>
                    <a:pt x="0" y="111"/>
                  </a:cubicBezTo>
                  <a:close/>
                  <a:moveTo>
                    <a:pt x="38" y="111"/>
                  </a:moveTo>
                  <a:lnTo>
                    <a:pt x="38" y="111"/>
                  </a:lnTo>
                  <a:cubicBezTo>
                    <a:pt x="38" y="65"/>
                    <a:pt x="84" y="43"/>
                    <a:pt x="175" y="43"/>
                  </a:cubicBezTo>
                  <a:cubicBezTo>
                    <a:pt x="271" y="43"/>
                    <a:pt x="316" y="65"/>
                    <a:pt x="316" y="112"/>
                  </a:cubicBezTo>
                  <a:cubicBezTo>
                    <a:pt x="316" y="156"/>
                    <a:pt x="269" y="179"/>
                    <a:pt x="176" y="179"/>
                  </a:cubicBezTo>
                  <a:cubicBezTo>
                    <a:pt x="83" y="179"/>
                    <a:pt x="38" y="156"/>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p:nvSpPr>
          <p:spPr bwMode="auto">
            <a:xfrm>
              <a:off x="3568"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noEditPoints="1"/>
            </p:cNvSpPr>
            <p:nvPr/>
          </p:nvSpPr>
          <p:spPr bwMode="auto">
            <a:xfrm>
              <a:off x="3471" y="3630"/>
              <a:ext cx="191" cy="37"/>
            </a:xfrm>
            <a:custGeom>
              <a:avLst/>
              <a:gdLst>
                <a:gd name="T0" fmla="*/ 0 w 350"/>
                <a:gd name="T1" fmla="*/ 111 h 222"/>
                <a:gd name="T2" fmla="*/ 0 w 350"/>
                <a:gd name="T3" fmla="*/ 111 h 222"/>
                <a:gd name="T4" fmla="*/ 37 w 350"/>
                <a:gd name="T5" fmla="*/ 189 h 222"/>
                <a:gd name="T6" fmla="*/ 175 w 350"/>
                <a:gd name="T7" fmla="*/ 222 h 222"/>
                <a:gd name="T8" fmla="*/ 350 w 350"/>
                <a:gd name="T9" fmla="*/ 111 h 222"/>
                <a:gd name="T10" fmla="*/ 178 w 350"/>
                <a:gd name="T11" fmla="*/ 0 h 222"/>
                <a:gd name="T12" fmla="*/ 37 w 350"/>
                <a:gd name="T13" fmla="*/ 33 h 222"/>
                <a:gd name="T14" fmla="*/ 0 w 350"/>
                <a:gd name="T15" fmla="*/ 111 h 222"/>
                <a:gd name="T16" fmla="*/ 37 w 350"/>
                <a:gd name="T17" fmla="*/ 111 h 222"/>
                <a:gd name="T18" fmla="*/ 37 w 350"/>
                <a:gd name="T19" fmla="*/ 111 h 222"/>
                <a:gd name="T20" fmla="*/ 174 w 350"/>
                <a:gd name="T21" fmla="*/ 43 h 222"/>
                <a:gd name="T22" fmla="*/ 315 w 350"/>
                <a:gd name="T23" fmla="*/ 112 h 222"/>
                <a:gd name="T24" fmla="*/ 175 w 350"/>
                <a:gd name="T25" fmla="*/ 179 h 222"/>
                <a:gd name="T26" fmla="*/ 37 w 350"/>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0" h="222">
                  <a:moveTo>
                    <a:pt x="0" y="111"/>
                  </a:moveTo>
                  <a:lnTo>
                    <a:pt x="0" y="111"/>
                  </a:lnTo>
                  <a:cubicBezTo>
                    <a:pt x="0" y="143"/>
                    <a:pt x="13" y="171"/>
                    <a:pt x="37" y="189"/>
                  </a:cubicBezTo>
                  <a:cubicBezTo>
                    <a:pt x="67" y="211"/>
                    <a:pt x="112" y="222"/>
                    <a:pt x="175" y="222"/>
                  </a:cubicBezTo>
                  <a:cubicBezTo>
                    <a:pt x="289" y="222"/>
                    <a:pt x="350" y="184"/>
                    <a:pt x="350" y="111"/>
                  </a:cubicBezTo>
                  <a:cubicBezTo>
                    <a:pt x="350" y="39"/>
                    <a:pt x="289"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0" y="43"/>
                    <a:pt x="315" y="65"/>
                    <a:pt x="315" y="112"/>
                  </a:cubicBezTo>
                  <a:cubicBezTo>
                    <a:pt x="315" y="156"/>
                    <a:pt x="268" y="179"/>
                    <a:pt x="175" y="179"/>
                  </a:cubicBezTo>
                  <a:cubicBezTo>
                    <a:pt x="82"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9"/>
            <p:cNvSpPr>
              <a:spLocks/>
            </p:cNvSpPr>
            <p:nvPr/>
          </p:nvSpPr>
          <p:spPr bwMode="auto">
            <a:xfrm>
              <a:off x="3628" y="3610"/>
              <a:ext cx="28" cy="8"/>
            </a:xfrm>
            <a:custGeom>
              <a:avLst/>
              <a:gdLst>
                <a:gd name="T0" fmla="*/ 0 w 50"/>
                <a:gd name="T1" fmla="*/ 0 h 50"/>
                <a:gd name="T2" fmla="*/ 0 w 50"/>
                <a:gd name="T3" fmla="*/ 0 h 50"/>
                <a:gd name="T4" fmla="*/ 0 w 50"/>
                <a:gd name="T5" fmla="*/ 50 h 50"/>
                <a:gd name="T6" fmla="*/ 50 w 50"/>
                <a:gd name="T7" fmla="*/ 50 h 50"/>
                <a:gd name="T8" fmla="*/ 50 w 50"/>
                <a:gd name="T9" fmla="*/ 0 h 50"/>
                <a:gd name="T10" fmla="*/ 0 w 50"/>
                <a:gd name="T11" fmla="*/ 0 h 50"/>
              </a:gdLst>
              <a:ahLst/>
              <a:cxnLst>
                <a:cxn ang="0">
                  <a:pos x="T0" y="T1"/>
                </a:cxn>
                <a:cxn ang="0">
                  <a:pos x="T2" y="T3"/>
                </a:cxn>
                <a:cxn ang="0">
                  <a:pos x="T4" y="T5"/>
                </a:cxn>
                <a:cxn ang="0">
                  <a:pos x="T6" y="T7"/>
                </a:cxn>
                <a:cxn ang="0">
                  <a:pos x="T8" y="T9"/>
                </a:cxn>
                <a:cxn ang="0">
                  <a:pos x="T10" y="T11"/>
                </a:cxn>
              </a:cxnLst>
              <a:rect l="0" t="0" r="r" b="b"/>
              <a:pathLst>
                <a:path w="50" h="50">
                  <a:moveTo>
                    <a:pt x="0" y="0"/>
                  </a:moveTo>
                  <a:lnTo>
                    <a:pt x="0" y="0"/>
                  </a:lnTo>
                  <a:lnTo>
                    <a:pt x="0" y="50"/>
                  </a:lnTo>
                  <a:lnTo>
                    <a:pt x="50" y="50"/>
                  </a:lnTo>
                  <a:lnTo>
                    <a:pt x="50"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0"/>
            <p:cNvSpPr>
              <a:spLocks/>
            </p:cNvSpPr>
            <p:nvPr/>
          </p:nvSpPr>
          <p:spPr bwMode="auto">
            <a:xfrm>
              <a:off x="3471" y="3561"/>
              <a:ext cx="185" cy="39"/>
            </a:xfrm>
            <a:custGeom>
              <a:avLst/>
              <a:gdLst>
                <a:gd name="T0" fmla="*/ 297 w 339"/>
                <a:gd name="T1" fmla="*/ 2 h 228"/>
                <a:gd name="T2" fmla="*/ 297 w 339"/>
                <a:gd name="T3" fmla="*/ 2 h 228"/>
                <a:gd name="T4" fmla="*/ 297 w 339"/>
                <a:gd name="T5" fmla="*/ 181 h 228"/>
                <a:gd name="T6" fmla="*/ 228 w 339"/>
                <a:gd name="T7" fmla="*/ 119 h 228"/>
                <a:gd name="T8" fmla="*/ 202 w 339"/>
                <a:gd name="T9" fmla="*/ 71 h 228"/>
                <a:gd name="T10" fmla="*/ 99 w 339"/>
                <a:gd name="T11" fmla="*/ 0 h 228"/>
                <a:gd name="T12" fmla="*/ 26 w 339"/>
                <a:gd name="T13" fmla="*/ 31 h 228"/>
                <a:gd name="T14" fmla="*/ 0 w 339"/>
                <a:gd name="T15" fmla="*/ 108 h 228"/>
                <a:gd name="T16" fmla="*/ 44 w 339"/>
                <a:gd name="T17" fmla="*/ 202 h 228"/>
                <a:gd name="T18" fmla="*/ 117 w 339"/>
                <a:gd name="T19" fmla="*/ 220 h 228"/>
                <a:gd name="T20" fmla="*/ 117 w 339"/>
                <a:gd name="T21" fmla="*/ 178 h 228"/>
                <a:gd name="T22" fmla="*/ 69 w 339"/>
                <a:gd name="T23" fmla="*/ 168 h 228"/>
                <a:gd name="T24" fmla="*/ 36 w 339"/>
                <a:gd name="T25" fmla="*/ 110 h 228"/>
                <a:gd name="T26" fmla="*/ 100 w 339"/>
                <a:gd name="T27" fmla="*/ 43 h 228"/>
                <a:gd name="T28" fmla="*/ 167 w 339"/>
                <a:gd name="T29" fmla="*/ 89 h 228"/>
                <a:gd name="T30" fmla="*/ 192 w 339"/>
                <a:gd name="T31" fmla="*/ 133 h 228"/>
                <a:gd name="T32" fmla="*/ 339 w 339"/>
                <a:gd name="T33" fmla="*/ 228 h 228"/>
                <a:gd name="T34" fmla="*/ 339 w 339"/>
                <a:gd name="T35" fmla="*/ 2 h 228"/>
                <a:gd name="T36" fmla="*/ 297 w 339"/>
                <a:gd name="T37" fmla="*/ 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9" h="228">
                  <a:moveTo>
                    <a:pt x="297" y="2"/>
                  </a:moveTo>
                  <a:lnTo>
                    <a:pt x="297" y="2"/>
                  </a:lnTo>
                  <a:lnTo>
                    <a:pt x="297" y="181"/>
                  </a:lnTo>
                  <a:cubicBezTo>
                    <a:pt x="270" y="176"/>
                    <a:pt x="252" y="161"/>
                    <a:pt x="228" y="119"/>
                  </a:cubicBezTo>
                  <a:lnTo>
                    <a:pt x="202" y="71"/>
                  </a:lnTo>
                  <a:cubicBezTo>
                    <a:pt x="176" y="24"/>
                    <a:pt x="141" y="0"/>
                    <a:pt x="99" y="0"/>
                  </a:cubicBezTo>
                  <a:cubicBezTo>
                    <a:pt x="71" y="0"/>
                    <a:pt x="45" y="11"/>
                    <a:pt x="26" y="31"/>
                  </a:cubicBezTo>
                  <a:cubicBezTo>
                    <a:pt x="8" y="51"/>
                    <a:pt x="0" y="76"/>
                    <a:pt x="0" y="108"/>
                  </a:cubicBezTo>
                  <a:cubicBezTo>
                    <a:pt x="0" y="151"/>
                    <a:pt x="15" y="184"/>
                    <a:pt x="44" y="202"/>
                  </a:cubicBezTo>
                  <a:cubicBezTo>
                    <a:pt x="62" y="214"/>
                    <a:pt x="83" y="219"/>
                    <a:pt x="117" y="220"/>
                  </a:cubicBezTo>
                  <a:lnTo>
                    <a:pt x="117" y="178"/>
                  </a:lnTo>
                  <a:cubicBezTo>
                    <a:pt x="94" y="177"/>
                    <a:pt x="81" y="174"/>
                    <a:pt x="69" y="168"/>
                  </a:cubicBezTo>
                  <a:cubicBezTo>
                    <a:pt x="49" y="157"/>
                    <a:pt x="36" y="135"/>
                    <a:pt x="36" y="110"/>
                  </a:cubicBezTo>
                  <a:cubicBezTo>
                    <a:pt x="36" y="71"/>
                    <a:pt x="64" y="43"/>
                    <a:pt x="100" y="43"/>
                  </a:cubicBezTo>
                  <a:cubicBezTo>
                    <a:pt x="127" y="43"/>
                    <a:pt x="150" y="59"/>
                    <a:pt x="167" y="89"/>
                  </a:cubicBezTo>
                  <a:lnTo>
                    <a:pt x="192" y="133"/>
                  </a:lnTo>
                  <a:cubicBezTo>
                    <a:pt x="232" y="204"/>
                    <a:pt x="264" y="224"/>
                    <a:pt x="339" y="228"/>
                  </a:cubicBezTo>
                  <a:lnTo>
                    <a:pt x="339" y="2"/>
                  </a:lnTo>
                  <a:lnTo>
                    <a:pt x="297"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1"/>
            <p:cNvSpPr>
              <a:spLocks/>
            </p:cNvSpPr>
            <p:nvPr/>
          </p:nvSpPr>
          <p:spPr bwMode="auto">
            <a:xfrm>
              <a:off x="2920"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2"/>
            <p:cNvSpPr>
              <a:spLocks noEditPoints="1"/>
            </p:cNvSpPr>
            <p:nvPr/>
          </p:nvSpPr>
          <p:spPr bwMode="auto">
            <a:xfrm>
              <a:off x="2823" y="3630"/>
              <a:ext cx="191" cy="37"/>
            </a:xfrm>
            <a:custGeom>
              <a:avLst/>
              <a:gdLst>
                <a:gd name="T0" fmla="*/ 0 w 351"/>
                <a:gd name="T1" fmla="*/ 111 h 222"/>
                <a:gd name="T2" fmla="*/ 0 w 351"/>
                <a:gd name="T3" fmla="*/ 111 h 222"/>
                <a:gd name="T4" fmla="*/ 37 w 351"/>
                <a:gd name="T5" fmla="*/ 189 h 222"/>
                <a:gd name="T6" fmla="*/ 175 w 351"/>
                <a:gd name="T7" fmla="*/ 222 h 222"/>
                <a:gd name="T8" fmla="*/ 351 w 351"/>
                <a:gd name="T9" fmla="*/ 111 h 222"/>
                <a:gd name="T10" fmla="*/ 178 w 351"/>
                <a:gd name="T11" fmla="*/ 0 h 222"/>
                <a:gd name="T12" fmla="*/ 37 w 351"/>
                <a:gd name="T13" fmla="*/ 33 h 222"/>
                <a:gd name="T14" fmla="*/ 0 w 351"/>
                <a:gd name="T15" fmla="*/ 111 h 222"/>
                <a:gd name="T16" fmla="*/ 37 w 351"/>
                <a:gd name="T17" fmla="*/ 111 h 222"/>
                <a:gd name="T18" fmla="*/ 37 w 351"/>
                <a:gd name="T19" fmla="*/ 111 h 222"/>
                <a:gd name="T20" fmla="*/ 174 w 351"/>
                <a:gd name="T21" fmla="*/ 43 h 222"/>
                <a:gd name="T22" fmla="*/ 316 w 351"/>
                <a:gd name="T23" fmla="*/ 112 h 222"/>
                <a:gd name="T24" fmla="*/ 176 w 351"/>
                <a:gd name="T25" fmla="*/ 179 h 222"/>
                <a:gd name="T26" fmla="*/ 37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7" y="189"/>
                  </a:cubicBezTo>
                  <a:cubicBezTo>
                    <a:pt x="67" y="211"/>
                    <a:pt x="112" y="222"/>
                    <a:pt x="175" y="222"/>
                  </a:cubicBezTo>
                  <a:cubicBezTo>
                    <a:pt x="290" y="222"/>
                    <a:pt x="351" y="184"/>
                    <a:pt x="351" y="111"/>
                  </a:cubicBezTo>
                  <a:cubicBezTo>
                    <a:pt x="351" y="39"/>
                    <a:pt x="290"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1" y="43"/>
                    <a:pt x="316" y="65"/>
                    <a:pt x="316" y="112"/>
                  </a:cubicBezTo>
                  <a:cubicBezTo>
                    <a:pt x="316" y="156"/>
                    <a:pt x="269" y="179"/>
                    <a:pt x="176" y="179"/>
                  </a:cubicBezTo>
                  <a:cubicBezTo>
                    <a:pt x="83"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3"/>
            <p:cNvSpPr>
              <a:spLocks/>
            </p:cNvSpPr>
            <p:nvPr/>
          </p:nvSpPr>
          <p:spPr bwMode="auto">
            <a:xfrm>
              <a:off x="2981" y="3610"/>
              <a:ext cx="26" cy="8"/>
            </a:xfrm>
            <a:custGeom>
              <a:avLst/>
              <a:gdLst>
                <a:gd name="T0" fmla="*/ 0 w 49"/>
                <a:gd name="T1" fmla="*/ 0 h 50"/>
                <a:gd name="T2" fmla="*/ 0 w 49"/>
                <a:gd name="T3" fmla="*/ 0 h 50"/>
                <a:gd name="T4" fmla="*/ 0 w 49"/>
                <a:gd name="T5" fmla="*/ 50 h 50"/>
                <a:gd name="T6" fmla="*/ 49 w 49"/>
                <a:gd name="T7" fmla="*/ 50 h 50"/>
                <a:gd name="T8" fmla="*/ 49 w 49"/>
                <a:gd name="T9" fmla="*/ 0 h 50"/>
                <a:gd name="T10" fmla="*/ 0 w 49"/>
                <a:gd name="T11" fmla="*/ 0 h 50"/>
              </a:gdLst>
              <a:ahLst/>
              <a:cxnLst>
                <a:cxn ang="0">
                  <a:pos x="T0" y="T1"/>
                </a:cxn>
                <a:cxn ang="0">
                  <a:pos x="T2" y="T3"/>
                </a:cxn>
                <a:cxn ang="0">
                  <a:pos x="T4" y="T5"/>
                </a:cxn>
                <a:cxn ang="0">
                  <a:pos x="T6" y="T7"/>
                </a:cxn>
                <a:cxn ang="0">
                  <a:pos x="T8" y="T9"/>
                </a:cxn>
                <a:cxn ang="0">
                  <a:pos x="T10" y="T11"/>
                </a:cxn>
              </a:cxnLst>
              <a:rect l="0" t="0" r="r" b="b"/>
              <a:pathLst>
                <a:path w="49" h="50">
                  <a:moveTo>
                    <a:pt x="0" y="0"/>
                  </a:moveTo>
                  <a:lnTo>
                    <a:pt x="0" y="0"/>
                  </a:lnTo>
                  <a:lnTo>
                    <a:pt x="0" y="50"/>
                  </a:lnTo>
                  <a:lnTo>
                    <a:pt x="49" y="50"/>
                  </a:lnTo>
                  <a:lnTo>
                    <a:pt x="4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4"/>
            <p:cNvSpPr>
              <a:spLocks noEditPoints="1"/>
            </p:cNvSpPr>
            <p:nvPr/>
          </p:nvSpPr>
          <p:spPr bwMode="auto">
            <a:xfrm>
              <a:off x="2823" y="3560"/>
              <a:ext cx="184" cy="41"/>
            </a:xfrm>
            <a:custGeom>
              <a:avLst/>
              <a:gdLst>
                <a:gd name="T0" fmla="*/ 258 w 339"/>
                <a:gd name="T1" fmla="*/ 93 h 236"/>
                <a:gd name="T2" fmla="*/ 258 w 339"/>
                <a:gd name="T3" fmla="*/ 93 h 236"/>
                <a:gd name="T4" fmla="*/ 339 w 339"/>
                <a:gd name="T5" fmla="*/ 93 h 236"/>
                <a:gd name="T6" fmla="*/ 339 w 339"/>
                <a:gd name="T7" fmla="*/ 51 h 236"/>
                <a:gd name="T8" fmla="*/ 258 w 339"/>
                <a:gd name="T9" fmla="*/ 51 h 236"/>
                <a:gd name="T10" fmla="*/ 258 w 339"/>
                <a:gd name="T11" fmla="*/ 0 h 236"/>
                <a:gd name="T12" fmla="*/ 220 w 339"/>
                <a:gd name="T13" fmla="*/ 0 h 236"/>
                <a:gd name="T14" fmla="*/ 220 w 339"/>
                <a:gd name="T15" fmla="*/ 51 h 236"/>
                <a:gd name="T16" fmla="*/ 0 w 339"/>
                <a:gd name="T17" fmla="*/ 51 h 236"/>
                <a:gd name="T18" fmla="*/ 0 w 339"/>
                <a:gd name="T19" fmla="*/ 82 h 236"/>
                <a:gd name="T20" fmla="*/ 214 w 339"/>
                <a:gd name="T21" fmla="*/ 236 h 236"/>
                <a:gd name="T22" fmla="*/ 258 w 339"/>
                <a:gd name="T23" fmla="*/ 236 h 236"/>
                <a:gd name="T24" fmla="*/ 258 w 339"/>
                <a:gd name="T25" fmla="*/ 93 h 236"/>
                <a:gd name="T26" fmla="*/ 220 w 339"/>
                <a:gd name="T27" fmla="*/ 93 h 236"/>
                <a:gd name="T28" fmla="*/ 220 w 339"/>
                <a:gd name="T29" fmla="*/ 93 h 236"/>
                <a:gd name="T30" fmla="*/ 220 w 339"/>
                <a:gd name="T31" fmla="*/ 199 h 236"/>
                <a:gd name="T32" fmla="*/ 72 w 339"/>
                <a:gd name="T33" fmla="*/ 93 h 236"/>
                <a:gd name="T34" fmla="*/ 220 w 339"/>
                <a:gd name="T35" fmla="*/ 9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9" h="236">
                  <a:moveTo>
                    <a:pt x="258" y="93"/>
                  </a:moveTo>
                  <a:lnTo>
                    <a:pt x="258" y="93"/>
                  </a:lnTo>
                  <a:lnTo>
                    <a:pt x="339" y="93"/>
                  </a:lnTo>
                  <a:lnTo>
                    <a:pt x="339" y="51"/>
                  </a:lnTo>
                  <a:lnTo>
                    <a:pt x="258" y="51"/>
                  </a:lnTo>
                  <a:lnTo>
                    <a:pt x="258" y="0"/>
                  </a:lnTo>
                  <a:lnTo>
                    <a:pt x="220" y="0"/>
                  </a:lnTo>
                  <a:lnTo>
                    <a:pt x="220" y="51"/>
                  </a:lnTo>
                  <a:lnTo>
                    <a:pt x="0" y="51"/>
                  </a:lnTo>
                  <a:lnTo>
                    <a:pt x="0" y="82"/>
                  </a:lnTo>
                  <a:lnTo>
                    <a:pt x="214" y="236"/>
                  </a:lnTo>
                  <a:lnTo>
                    <a:pt x="258" y="236"/>
                  </a:lnTo>
                  <a:lnTo>
                    <a:pt x="258" y="93"/>
                  </a:lnTo>
                  <a:close/>
                  <a:moveTo>
                    <a:pt x="220" y="93"/>
                  </a:moveTo>
                  <a:lnTo>
                    <a:pt x="220" y="93"/>
                  </a:lnTo>
                  <a:lnTo>
                    <a:pt x="220" y="199"/>
                  </a:lnTo>
                  <a:lnTo>
                    <a:pt x="72" y="93"/>
                  </a:lnTo>
                  <a:lnTo>
                    <a:pt x="220" y="9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2273"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noEditPoints="1"/>
            </p:cNvSpPr>
            <p:nvPr/>
          </p:nvSpPr>
          <p:spPr bwMode="auto">
            <a:xfrm>
              <a:off x="2176" y="3630"/>
              <a:ext cx="190" cy="37"/>
            </a:xfrm>
            <a:custGeom>
              <a:avLst/>
              <a:gdLst>
                <a:gd name="T0" fmla="*/ 0 w 350"/>
                <a:gd name="T1" fmla="*/ 111 h 222"/>
                <a:gd name="T2" fmla="*/ 0 w 350"/>
                <a:gd name="T3" fmla="*/ 111 h 222"/>
                <a:gd name="T4" fmla="*/ 37 w 350"/>
                <a:gd name="T5" fmla="*/ 189 h 222"/>
                <a:gd name="T6" fmla="*/ 175 w 350"/>
                <a:gd name="T7" fmla="*/ 222 h 222"/>
                <a:gd name="T8" fmla="*/ 350 w 350"/>
                <a:gd name="T9" fmla="*/ 111 h 222"/>
                <a:gd name="T10" fmla="*/ 178 w 350"/>
                <a:gd name="T11" fmla="*/ 0 h 222"/>
                <a:gd name="T12" fmla="*/ 37 w 350"/>
                <a:gd name="T13" fmla="*/ 33 h 222"/>
                <a:gd name="T14" fmla="*/ 0 w 350"/>
                <a:gd name="T15" fmla="*/ 111 h 222"/>
                <a:gd name="T16" fmla="*/ 37 w 350"/>
                <a:gd name="T17" fmla="*/ 111 h 222"/>
                <a:gd name="T18" fmla="*/ 37 w 350"/>
                <a:gd name="T19" fmla="*/ 111 h 222"/>
                <a:gd name="T20" fmla="*/ 174 w 350"/>
                <a:gd name="T21" fmla="*/ 43 h 222"/>
                <a:gd name="T22" fmla="*/ 315 w 350"/>
                <a:gd name="T23" fmla="*/ 112 h 222"/>
                <a:gd name="T24" fmla="*/ 175 w 350"/>
                <a:gd name="T25" fmla="*/ 179 h 222"/>
                <a:gd name="T26" fmla="*/ 37 w 350"/>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0" h="222">
                  <a:moveTo>
                    <a:pt x="0" y="111"/>
                  </a:moveTo>
                  <a:lnTo>
                    <a:pt x="0" y="111"/>
                  </a:lnTo>
                  <a:cubicBezTo>
                    <a:pt x="0" y="143"/>
                    <a:pt x="13" y="171"/>
                    <a:pt x="37" y="189"/>
                  </a:cubicBezTo>
                  <a:cubicBezTo>
                    <a:pt x="67" y="211"/>
                    <a:pt x="112" y="222"/>
                    <a:pt x="175" y="222"/>
                  </a:cubicBezTo>
                  <a:cubicBezTo>
                    <a:pt x="289" y="222"/>
                    <a:pt x="350" y="184"/>
                    <a:pt x="350" y="111"/>
                  </a:cubicBezTo>
                  <a:cubicBezTo>
                    <a:pt x="350" y="39"/>
                    <a:pt x="289"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0" y="43"/>
                    <a:pt x="315" y="65"/>
                    <a:pt x="315" y="112"/>
                  </a:cubicBezTo>
                  <a:cubicBezTo>
                    <a:pt x="315" y="156"/>
                    <a:pt x="268" y="179"/>
                    <a:pt x="175" y="179"/>
                  </a:cubicBezTo>
                  <a:cubicBezTo>
                    <a:pt x="82"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p:cNvSpPr>
            <p:nvPr/>
          </p:nvSpPr>
          <p:spPr bwMode="auto">
            <a:xfrm>
              <a:off x="2333" y="3610"/>
              <a:ext cx="27" cy="8"/>
            </a:xfrm>
            <a:custGeom>
              <a:avLst/>
              <a:gdLst>
                <a:gd name="T0" fmla="*/ 0 w 50"/>
                <a:gd name="T1" fmla="*/ 0 h 50"/>
                <a:gd name="T2" fmla="*/ 0 w 50"/>
                <a:gd name="T3" fmla="*/ 0 h 50"/>
                <a:gd name="T4" fmla="*/ 0 w 50"/>
                <a:gd name="T5" fmla="*/ 50 h 50"/>
                <a:gd name="T6" fmla="*/ 50 w 50"/>
                <a:gd name="T7" fmla="*/ 50 h 50"/>
                <a:gd name="T8" fmla="*/ 50 w 50"/>
                <a:gd name="T9" fmla="*/ 0 h 50"/>
                <a:gd name="T10" fmla="*/ 0 w 50"/>
                <a:gd name="T11" fmla="*/ 0 h 50"/>
              </a:gdLst>
              <a:ahLst/>
              <a:cxnLst>
                <a:cxn ang="0">
                  <a:pos x="T0" y="T1"/>
                </a:cxn>
                <a:cxn ang="0">
                  <a:pos x="T2" y="T3"/>
                </a:cxn>
                <a:cxn ang="0">
                  <a:pos x="T4" y="T5"/>
                </a:cxn>
                <a:cxn ang="0">
                  <a:pos x="T6" y="T7"/>
                </a:cxn>
                <a:cxn ang="0">
                  <a:pos x="T8" y="T9"/>
                </a:cxn>
                <a:cxn ang="0">
                  <a:pos x="T10" y="T11"/>
                </a:cxn>
              </a:cxnLst>
              <a:rect l="0" t="0" r="r" b="b"/>
              <a:pathLst>
                <a:path w="50" h="50">
                  <a:moveTo>
                    <a:pt x="0" y="0"/>
                  </a:moveTo>
                  <a:lnTo>
                    <a:pt x="0" y="0"/>
                  </a:lnTo>
                  <a:lnTo>
                    <a:pt x="0" y="50"/>
                  </a:lnTo>
                  <a:lnTo>
                    <a:pt x="50" y="50"/>
                  </a:lnTo>
                  <a:lnTo>
                    <a:pt x="50"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noEditPoints="1"/>
            </p:cNvSpPr>
            <p:nvPr/>
          </p:nvSpPr>
          <p:spPr bwMode="auto">
            <a:xfrm>
              <a:off x="2176" y="3561"/>
              <a:ext cx="190" cy="38"/>
            </a:xfrm>
            <a:custGeom>
              <a:avLst/>
              <a:gdLst>
                <a:gd name="T0" fmla="*/ 88 w 350"/>
                <a:gd name="T1" fmla="*/ 7 h 225"/>
                <a:gd name="T2" fmla="*/ 88 w 350"/>
                <a:gd name="T3" fmla="*/ 7 h 225"/>
                <a:gd name="T4" fmla="*/ 0 w 350"/>
                <a:gd name="T5" fmla="*/ 103 h 225"/>
                <a:gd name="T6" fmla="*/ 48 w 350"/>
                <a:gd name="T7" fmla="*/ 194 h 225"/>
                <a:gd name="T8" fmla="*/ 184 w 350"/>
                <a:gd name="T9" fmla="*/ 225 h 225"/>
                <a:gd name="T10" fmla="*/ 308 w 350"/>
                <a:gd name="T11" fmla="*/ 196 h 225"/>
                <a:gd name="T12" fmla="*/ 350 w 350"/>
                <a:gd name="T13" fmla="*/ 111 h 225"/>
                <a:gd name="T14" fmla="*/ 236 w 350"/>
                <a:gd name="T15" fmla="*/ 0 h 225"/>
                <a:gd name="T16" fmla="*/ 128 w 350"/>
                <a:gd name="T17" fmla="*/ 104 h 225"/>
                <a:gd name="T18" fmla="*/ 166 w 350"/>
                <a:gd name="T19" fmla="*/ 182 h 225"/>
                <a:gd name="T20" fmla="*/ 37 w 350"/>
                <a:gd name="T21" fmla="*/ 106 h 225"/>
                <a:gd name="T22" fmla="*/ 88 w 350"/>
                <a:gd name="T23" fmla="*/ 49 h 225"/>
                <a:gd name="T24" fmla="*/ 88 w 350"/>
                <a:gd name="T25" fmla="*/ 7 h 225"/>
                <a:gd name="T26" fmla="*/ 165 w 350"/>
                <a:gd name="T27" fmla="*/ 109 h 225"/>
                <a:gd name="T28" fmla="*/ 165 w 350"/>
                <a:gd name="T29" fmla="*/ 109 h 225"/>
                <a:gd name="T30" fmla="*/ 239 w 350"/>
                <a:gd name="T31" fmla="*/ 43 h 225"/>
                <a:gd name="T32" fmla="*/ 313 w 350"/>
                <a:gd name="T33" fmla="*/ 110 h 225"/>
                <a:gd name="T34" fmla="*/ 237 w 350"/>
                <a:gd name="T35" fmla="*/ 179 h 225"/>
                <a:gd name="T36" fmla="*/ 165 w 350"/>
                <a:gd name="T37" fmla="*/ 1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0" h="225">
                  <a:moveTo>
                    <a:pt x="88" y="7"/>
                  </a:moveTo>
                  <a:lnTo>
                    <a:pt x="88" y="7"/>
                  </a:lnTo>
                  <a:cubicBezTo>
                    <a:pt x="33" y="15"/>
                    <a:pt x="0" y="51"/>
                    <a:pt x="0" y="103"/>
                  </a:cubicBezTo>
                  <a:cubicBezTo>
                    <a:pt x="0" y="140"/>
                    <a:pt x="18" y="174"/>
                    <a:pt x="48" y="194"/>
                  </a:cubicBezTo>
                  <a:cubicBezTo>
                    <a:pt x="81" y="215"/>
                    <a:pt x="123" y="225"/>
                    <a:pt x="184" y="225"/>
                  </a:cubicBezTo>
                  <a:cubicBezTo>
                    <a:pt x="241" y="225"/>
                    <a:pt x="278" y="216"/>
                    <a:pt x="308" y="196"/>
                  </a:cubicBezTo>
                  <a:cubicBezTo>
                    <a:pt x="335" y="178"/>
                    <a:pt x="350" y="148"/>
                    <a:pt x="350" y="111"/>
                  </a:cubicBezTo>
                  <a:cubicBezTo>
                    <a:pt x="350" y="46"/>
                    <a:pt x="302" y="0"/>
                    <a:pt x="236" y="0"/>
                  </a:cubicBezTo>
                  <a:cubicBezTo>
                    <a:pt x="172" y="0"/>
                    <a:pt x="128" y="43"/>
                    <a:pt x="128" y="104"/>
                  </a:cubicBezTo>
                  <a:cubicBezTo>
                    <a:pt x="128" y="137"/>
                    <a:pt x="141" y="163"/>
                    <a:pt x="166" y="182"/>
                  </a:cubicBezTo>
                  <a:cubicBezTo>
                    <a:pt x="83" y="181"/>
                    <a:pt x="37" y="154"/>
                    <a:pt x="37" y="106"/>
                  </a:cubicBezTo>
                  <a:cubicBezTo>
                    <a:pt x="37" y="76"/>
                    <a:pt x="56" y="56"/>
                    <a:pt x="88" y="49"/>
                  </a:cubicBezTo>
                  <a:lnTo>
                    <a:pt x="88" y="7"/>
                  </a:lnTo>
                  <a:close/>
                  <a:moveTo>
                    <a:pt x="165" y="109"/>
                  </a:moveTo>
                  <a:lnTo>
                    <a:pt x="165" y="109"/>
                  </a:lnTo>
                  <a:cubicBezTo>
                    <a:pt x="165" y="68"/>
                    <a:pt x="194" y="43"/>
                    <a:pt x="239" y="43"/>
                  </a:cubicBezTo>
                  <a:cubicBezTo>
                    <a:pt x="282" y="43"/>
                    <a:pt x="313" y="71"/>
                    <a:pt x="313" y="110"/>
                  </a:cubicBezTo>
                  <a:cubicBezTo>
                    <a:pt x="313" y="150"/>
                    <a:pt x="280" y="179"/>
                    <a:pt x="237" y="179"/>
                  </a:cubicBezTo>
                  <a:cubicBezTo>
                    <a:pt x="195" y="179"/>
                    <a:pt x="165" y="151"/>
                    <a:pt x="165" y="10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9"/>
            <p:cNvSpPr>
              <a:spLocks/>
            </p:cNvSpPr>
            <p:nvPr/>
          </p:nvSpPr>
          <p:spPr bwMode="auto">
            <a:xfrm>
              <a:off x="1625"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20"/>
            <p:cNvSpPr>
              <a:spLocks noEditPoints="1"/>
            </p:cNvSpPr>
            <p:nvPr/>
          </p:nvSpPr>
          <p:spPr bwMode="auto">
            <a:xfrm>
              <a:off x="1528" y="3630"/>
              <a:ext cx="191" cy="37"/>
            </a:xfrm>
            <a:custGeom>
              <a:avLst/>
              <a:gdLst>
                <a:gd name="T0" fmla="*/ 0 w 351"/>
                <a:gd name="T1" fmla="*/ 111 h 222"/>
                <a:gd name="T2" fmla="*/ 0 w 351"/>
                <a:gd name="T3" fmla="*/ 111 h 222"/>
                <a:gd name="T4" fmla="*/ 37 w 351"/>
                <a:gd name="T5" fmla="*/ 189 h 222"/>
                <a:gd name="T6" fmla="*/ 175 w 351"/>
                <a:gd name="T7" fmla="*/ 222 h 222"/>
                <a:gd name="T8" fmla="*/ 351 w 351"/>
                <a:gd name="T9" fmla="*/ 111 h 222"/>
                <a:gd name="T10" fmla="*/ 178 w 351"/>
                <a:gd name="T11" fmla="*/ 0 h 222"/>
                <a:gd name="T12" fmla="*/ 37 w 351"/>
                <a:gd name="T13" fmla="*/ 33 h 222"/>
                <a:gd name="T14" fmla="*/ 0 w 351"/>
                <a:gd name="T15" fmla="*/ 111 h 222"/>
                <a:gd name="T16" fmla="*/ 37 w 351"/>
                <a:gd name="T17" fmla="*/ 111 h 222"/>
                <a:gd name="T18" fmla="*/ 37 w 351"/>
                <a:gd name="T19" fmla="*/ 111 h 222"/>
                <a:gd name="T20" fmla="*/ 174 w 351"/>
                <a:gd name="T21" fmla="*/ 43 h 222"/>
                <a:gd name="T22" fmla="*/ 316 w 351"/>
                <a:gd name="T23" fmla="*/ 112 h 222"/>
                <a:gd name="T24" fmla="*/ 176 w 351"/>
                <a:gd name="T25" fmla="*/ 179 h 222"/>
                <a:gd name="T26" fmla="*/ 37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7" y="189"/>
                  </a:cubicBezTo>
                  <a:cubicBezTo>
                    <a:pt x="67" y="211"/>
                    <a:pt x="112" y="222"/>
                    <a:pt x="175" y="222"/>
                  </a:cubicBezTo>
                  <a:cubicBezTo>
                    <a:pt x="290" y="222"/>
                    <a:pt x="351" y="184"/>
                    <a:pt x="351" y="111"/>
                  </a:cubicBezTo>
                  <a:cubicBezTo>
                    <a:pt x="351" y="39"/>
                    <a:pt x="290"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1" y="43"/>
                    <a:pt x="316" y="65"/>
                    <a:pt x="316" y="112"/>
                  </a:cubicBezTo>
                  <a:cubicBezTo>
                    <a:pt x="316" y="156"/>
                    <a:pt x="269" y="179"/>
                    <a:pt x="176" y="179"/>
                  </a:cubicBezTo>
                  <a:cubicBezTo>
                    <a:pt x="83"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p:cNvSpPr>
            <p:nvPr/>
          </p:nvSpPr>
          <p:spPr bwMode="auto">
            <a:xfrm>
              <a:off x="1686" y="3610"/>
              <a:ext cx="26" cy="8"/>
            </a:xfrm>
            <a:custGeom>
              <a:avLst/>
              <a:gdLst>
                <a:gd name="T0" fmla="*/ 0 w 49"/>
                <a:gd name="T1" fmla="*/ 0 h 50"/>
                <a:gd name="T2" fmla="*/ 0 w 49"/>
                <a:gd name="T3" fmla="*/ 0 h 50"/>
                <a:gd name="T4" fmla="*/ 0 w 49"/>
                <a:gd name="T5" fmla="*/ 50 h 50"/>
                <a:gd name="T6" fmla="*/ 49 w 49"/>
                <a:gd name="T7" fmla="*/ 50 h 50"/>
                <a:gd name="T8" fmla="*/ 49 w 49"/>
                <a:gd name="T9" fmla="*/ 0 h 50"/>
                <a:gd name="T10" fmla="*/ 0 w 49"/>
                <a:gd name="T11" fmla="*/ 0 h 50"/>
              </a:gdLst>
              <a:ahLst/>
              <a:cxnLst>
                <a:cxn ang="0">
                  <a:pos x="T0" y="T1"/>
                </a:cxn>
                <a:cxn ang="0">
                  <a:pos x="T2" y="T3"/>
                </a:cxn>
                <a:cxn ang="0">
                  <a:pos x="T4" y="T5"/>
                </a:cxn>
                <a:cxn ang="0">
                  <a:pos x="T6" y="T7"/>
                </a:cxn>
                <a:cxn ang="0">
                  <a:pos x="T8" y="T9"/>
                </a:cxn>
                <a:cxn ang="0">
                  <a:pos x="T10" y="T11"/>
                </a:cxn>
              </a:cxnLst>
              <a:rect l="0" t="0" r="r" b="b"/>
              <a:pathLst>
                <a:path w="49" h="50">
                  <a:moveTo>
                    <a:pt x="0" y="0"/>
                  </a:moveTo>
                  <a:lnTo>
                    <a:pt x="0" y="0"/>
                  </a:lnTo>
                  <a:lnTo>
                    <a:pt x="0" y="50"/>
                  </a:lnTo>
                  <a:lnTo>
                    <a:pt x="49" y="50"/>
                  </a:lnTo>
                  <a:lnTo>
                    <a:pt x="4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noEditPoints="1"/>
            </p:cNvSpPr>
            <p:nvPr/>
          </p:nvSpPr>
          <p:spPr bwMode="auto">
            <a:xfrm>
              <a:off x="1528" y="3561"/>
              <a:ext cx="191" cy="39"/>
            </a:xfrm>
            <a:custGeom>
              <a:avLst/>
              <a:gdLst>
                <a:gd name="T0" fmla="*/ 161 w 351"/>
                <a:gd name="T1" fmla="*/ 58 h 228"/>
                <a:gd name="T2" fmla="*/ 161 w 351"/>
                <a:gd name="T3" fmla="*/ 58 h 228"/>
                <a:gd name="T4" fmla="*/ 90 w 351"/>
                <a:gd name="T5" fmla="*/ 12 h 228"/>
                <a:gd name="T6" fmla="*/ 0 w 351"/>
                <a:gd name="T7" fmla="*/ 114 h 228"/>
                <a:gd name="T8" fmla="*/ 90 w 351"/>
                <a:gd name="T9" fmla="*/ 216 h 228"/>
                <a:gd name="T10" fmla="*/ 161 w 351"/>
                <a:gd name="T11" fmla="*/ 170 h 228"/>
                <a:gd name="T12" fmla="*/ 245 w 351"/>
                <a:gd name="T13" fmla="*/ 228 h 228"/>
                <a:gd name="T14" fmla="*/ 351 w 351"/>
                <a:gd name="T15" fmla="*/ 114 h 228"/>
                <a:gd name="T16" fmla="*/ 246 w 351"/>
                <a:gd name="T17" fmla="*/ 0 h 228"/>
                <a:gd name="T18" fmla="*/ 161 w 351"/>
                <a:gd name="T19" fmla="*/ 58 h 228"/>
                <a:gd name="T20" fmla="*/ 37 w 351"/>
                <a:gd name="T21" fmla="*/ 114 h 228"/>
                <a:gd name="T22" fmla="*/ 37 w 351"/>
                <a:gd name="T23" fmla="*/ 114 h 228"/>
                <a:gd name="T24" fmla="*/ 91 w 351"/>
                <a:gd name="T25" fmla="*/ 55 h 228"/>
                <a:gd name="T26" fmla="*/ 144 w 351"/>
                <a:gd name="T27" fmla="*/ 114 h 228"/>
                <a:gd name="T28" fmla="*/ 91 w 351"/>
                <a:gd name="T29" fmla="*/ 173 h 228"/>
                <a:gd name="T30" fmla="*/ 37 w 351"/>
                <a:gd name="T31" fmla="*/ 114 h 228"/>
                <a:gd name="T32" fmla="*/ 180 w 351"/>
                <a:gd name="T33" fmla="*/ 114 h 228"/>
                <a:gd name="T34" fmla="*/ 180 w 351"/>
                <a:gd name="T35" fmla="*/ 114 h 228"/>
                <a:gd name="T36" fmla="*/ 246 w 351"/>
                <a:gd name="T37" fmla="*/ 43 h 228"/>
                <a:gd name="T38" fmla="*/ 313 w 351"/>
                <a:gd name="T39" fmla="*/ 115 h 228"/>
                <a:gd name="T40" fmla="*/ 246 w 351"/>
                <a:gd name="T41" fmla="*/ 185 h 228"/>
                <a:gd name="T42" fmla="*/ 180 w 351"/>
                <a:gd name="T43" fmla="*/ 1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1" h="228">
                  <a:moveTo>
                    <a:pt x="161" y="58"/>
                  </a:moveTo>
                  <a:lnTo>
                    <a:pt x="161" y="58"/>
                  </a:lnTo>
                  <a:cubicBezTo>
                    <a:pt x="140" y="23"/>
                    <a:pt x="123" y="12"/>
                    <a:pt x="90" y="12"/>
                  </a:cubicBezTo>
                  <a:cubicBezTo>
                    <a:pt x="37" y="12"/>
                    <a:pt x="0" y="53"/>
                    <a:pt x="0" y="114"/>
                  </a:cubicBezTo>
                  <a:cubicBezTo>
                    <a:pt x="0" y="174"/>
                    <a:pt x="37" y="216"/>
                    <a:pt x="90" y="216"/>
                  </a:cubicBezTo>
                  <a:cubicBezTo>
                    <a:pt x="122" y="216"/>
                    <a:pt x="139" y="204"/>
                    <a:pt x="161" y="170"/>
                  </a:cubicBezTo>
                  <a:cubicBezTo>
                    <a:pt x="180" y="208"/>
                    <a:pt x="208" y="228"/>
                    <a:pt x="245" y="228"/>
                  </a:cubicBezTo>
                  <a:cubicBezTo>
                    <a:pt x="307" y="228"/>
                    <a:pt x="351" y="181"/>
                    <a:pt x="351" y="114"/>
                  </a:cubicBezTo>
                  <a:cubicBezTo>
                    <a:pt x="351" y="47"/>
                    <a:pt x="307" y="0"/>
                    <a:pt x="246" y="0"/>
                  </a:cubicBezTo>
                  <a:cubicBezTo>
                    <a:pt x="208" y="0"/>
                    <a:pt x="180" y="19"/>
                    <a:pt x="161" y="58"/>
                  </a:cubicBezTo>
                  <a:close/>
                  <a:moveTo>
                    <a:pt x="37" y="114"/>
                  </a:moveTo>
                  <a:lnTo>
                    <a:pt x="37" y="114"/>
                  </a:lnTo>
                  <a:cubicBezTo>
                    <a:pt x="37" y="78"/>
                    <a:pt x="58" y="55"/>
                    <a:pt x="91" y="55"/>
                  </a:cubicBezTo>
                  <a:cubicBezTo>
                    <a:pt x="123" y="55"/>
                    <a:pt x="144" y="78"/>
                    <a:pt x="144" y="114"/>
                  </a:cubicBezTo>
                  <a:cubicBezTo>
                    <a:pt x="144" y="149"/>
                    <a:pt x="123" y="173"/>
                    <a:pt x="91" y="173"/>
                  </a:cubicBezTo>
                  <a:cubicBezTo>
                    <a:pt x="58" y="173"/>
                    <a:pt x="37" y="149"/>
                    <a:pt x="37" y="114"/>
                  </a:cubicBezTo>
                  <a:close/>
                  <a:moveTo>
                    <a:pt x="180" y="114"/>
                  </a:moveTo>
                  <a:lnTo>
                    <a:pt x="180" y="114"/>
                  </a:lnTo>
                  <a:cubicBezTo>
                    <a:pt x="180" y="71"/>
                    <a:pt x="206" y="43"/>
                    <a:pt x="246" y="43"/>
                  </a:cubicBezTo>
                  <a:cubicBezTo>
                    <a:pt x="286" y="43"/>
                    <a:pt x="313" y="71"/>
                    <a:pt x="313" y="115"/>
                  </a:cubicBezTo>
                  <a:cubicBezTo>
                    <a:pt x="313" y="156"/>
                    <a:pt x="286" y="185"/>
                    <a:pt x="246" y="185"/>
                  </a:cubicBezTo>
                  <a:cubicBezTo>
                    <a:pt x="206" y="185"/>
                    <a:pt x="180" y="156"/>
                    <a:pt x="180" y="11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3"/>
            <p:cNvSpPr>
              <a:spLocks/>
            </p:cNvSpPr>
            <p:nvPr/>
          </p:nvSpPr>
          <p:spPr bwMode="auto">
            <a:xfrm>
              <a:off x="977"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p:cNvSpPr>
            <p:nvPr/>
          </p:nvSpPr>
          <p:spPr bwMode="auto">
            <a:xfrm>
              <a:off x="880" y="3575"/>
              <a:ext cx="185" cy="20"/>
            </a:xfrm>
            <a:custGeom>
              <a:avLst/>
              <a:gdLst>
                <a:gd name="T0" fmla="*/ 98 w 340"/>
                <a:gd name="T1" fmla="*/ 42 h 118"/>
                <a:gd name="T2" fmla="*/ 98 w 340"/>
                <a:gd name="T3" fmla="*/ 42 h 118"/>
                <a:gd name="T4" fmla="*/ 340 w 340"/>
                <a:gd name="T5" fmla="*/ 42 h 118"/>
                <a:gd name="T6" fmla="*/ 340 w 340"/>
                <a:gd name="T7" fmla="*/ 0 h 118"/>
                <a:gd name="T8" fmla="*/ 0 w 340"/>
                <a:gd name="T9" fmla="*/ 0 h 118"/>
                <a:gd name="T10" fmla="*/ 0 w 340"/>
                <a:gd name="T11" fmla="*/ 28 h 118"/>
                <a:gd name="T12" fmla="*/ 68 w 340"/>
                <a:gd name="T13" fmla="*/ 118 h 118"/>
                <a:gd name="T14" fmla="*/ 98 w 340"/>
                <a:gd name="T15" fmla="*/ 118 h 118"/>
                <a:gd name="T16" fmla="*/ 98 w 340"/>
                <a:gd name="T17" fmla="*/ 4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8">
                  <a:moveTo>
                    <a:pt x="98" y="42"/>
                  </a:moveTo>
                  <a:lnTo>
                    <a:pt x="98" y="42"/>
                  </a:lnTo>
                  <a:lnTo>
                    <a:pt x="340" y="42"/>
                  </a:lnTo>
                  <a:lnTo>
                    <a:pt x="340" y="0"/>
                  </a:lnTo>
                  <a:lnTo>
                    <a:pt x="0" y="0"/>
                  </a:lnTo>
                  <a:lnTo>
                    <a:pt x="0" y="28"/>
                  </a:lnTo>
                  <a:cubicBezTo>
                    <a:pt x="52" y="43"/>
                    <a:pt x="60" y="52"/>
                    <a:pt x="68" y="118"/>
                  </a:cubicBezTo>
                  <a:lnTo>
                    <a:pt x="98" y="118"/>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p:cNvSpPr>
            <p:nvPr/>
          </p:nvSpPr>
          <p:spPr bwMode="auto">
            <a:xfrm>
              <a:off x="4171" y="3509"/>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Freeform 26"/>
            <p:cNvSpPr>
              <a:spLocks/>
            </p:cNvSpPr>
            <p:nvPr/>
          </p:nvSpPr>
          <p:spPr bwMode="auto">
            <a:xfrm>
              <a:off x="4380" y="3501"/>
              <a:ext cx="185" cy="39"/>
            </a:xfrm>
            <a:custGeom>
              <a:avLst/>
              <a:gdLst>
                <a:gd name="T0" fmla="*/ 298 w 340"/>
                <a:gd name="T1" fmla="*/ 2 h 228"/>
                <a:gd name="T2" fmla="*/ 298 w 340"/>
                <a:gd name="T3" fmla="*/ 2 h 228"/>
                <a:gd name="T4" fmla="*/ 298 w 340"/>
                <a:gd name="T5" fmla="*/ 181 h 228"/>
                <a:gd name="T6" fmla="*/ 228 w 340"/>
                <a:gd name="T7" fmla="*/ 120 h 228"/>
                <a:gd name="T8" fmla="*/ 202 w 340"/>
                <a:gd name="T9" fmla="*/ 72 h 228"/>
                <a:gd name="T10" fmla="*/ 100 w 340"/>
                <a:gd name="T11" fmla="*/ 0 h 228"/>
                <a:gd name="T12" fmla="*/ 27 w 340"/>
                <a:gd name="T13" fmla="*/ 32 h 228"/>
                <a:gd name="T14" fmla="*/ 0 w 340"/>
                <a:gd name="T15" fmla="*/ 109 h 228"/>
                <a:gd name="T16" fmla="*/ 44 w 340"/>
                <a:gd name="T17" fmla="*/ 203 h 228"/>
                <a:gd name="T18" fmla="*/ 118 w 340"/>
                <a:gd name="T19" fmla="*/ 221 h 228"/>
                <a:gd name="T20" fmla="*/ 118 w 340"/>
                <a:gd name="T21" fmla="*/ 179 h 228"/>
                <a:gd name="T22" fmla="*/ 70 w 340"/>
                <a:gd name="T23" fmla="*/ 169 h 228"/>
                <a:gd name="T24" fmla="*/ 37 w 340"/>
                <a:gd name="T25" fmla="*/ 110 h 228"/>
                <a:gd name="T26" fmla="*/ 101 w 340"/>
                <a:gd name="T27" fmla="*/ 43 h 228"/>
                <a:gd name="T28" fmla="*/ 168 w 340"/>
                <a:gd name="T29" fmla="*/ 89 h 228"/>
                <a:gd name="T30" fmla="*/ 193 w 340"/>
                <a:gd name="T31" fmla="*/ 133 h 228"/>
                <a:gd name="T32" fmla="*/ 340 w 340"/>
                <a:gd name="T33" fmla="*/ 228 h 228"/>
                <a:gd name="T34" fmla="*/ 340 w 340"/>
                <a:gd name="T35" fmla="*/ 2 h 228"/>
                <a:gd name="T36" fmla="*/ 298 w 340"/>
                <a:gd name="T37" fmla="*/ 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0" h="228">
                  <a:moveTo>
                    <a:pt x="298" y="2"/>
                  </a:moveTo>
                  <a:lnTo>
                    <a:pt x="298" y="2"/>
                  </a:lnTo>
                  <a:lnTo>
                    <a:pt x="298" y="181"/>
                  </a:lnTo>
                  <a:cubicBezTo>
                    <a:pt x="270" y="177"/>
                    <a:pt x="253" y="161"/>
                    <a:pt x="228" y="120"/>
                  </a:cubicBezTo>
                  <a:lnTo>
                    <a:pt x="202" y="72"/>
                  </a:lnTo>
                  <a:cubicBezTo>
                    <a:pt x="176" y="24"/>
                    <a:pt x="142" y="0"/>
                    <a:pt x="100" y="0"/>
                  </a:cubicBezTo>
                  <a:cubicBezTo>
                    <a:pt x="72" y="0"/>
                    <a:pt x="45" y="11"/>
                    <a:pt x="27" y="32"/>
                  </a:cubicBezTo>
                  <a:cubicBezTo>
                    <a:pt x="9" y="52"/>
                    <a:pt x="0" y="77"/>
                    <a:pt x="0" y="109"/>
                  </a:cubicBezTo>
                  <a:cubicBezTo>
                    <a:pt x="0" y="152"/>
                    <a:pt x="16" y="184"/>
                    <a:pt x="44" y="203"/>
                  </a:cubicBezTo>
                  <a:cubicBezTo>
                    <a:pt x="62" y="214"/>
                    <a:pt x="84" y="220"/>
                    <a:pt x="118" y="221"/>
                  </a:cubicBezTo>
                  <a:lnTo>
                    <a:pt x="118" y="179"/>
                  </a:lnTo>
                  <a:cubicBezTo>
                    <a:pt x="95" y="177"/>
                    <a:pt x="81" y="174"/>
                    <a:pt x="70" y="169"/>
                  </a:cubicBezTo>
                  <a:cubicBezTo>
                    <a:pt x="50" y="157"/>
                    <a:pt x="37" y="135"/>
                    <a:pt x="37" y="110"/>
                  </a:cubicBezTo>
                  <a:cubicBezTo>
                    <a:pt x="37" y="72"/>
                    <a:pt x="64" y="43"/>
                    <a:pt x="101" y="43"/>
                  </a:cubicBezTo>
                  <a:cubicBezTo>
                    <a:pt x="128" y="43"/>
                    <a:pt x="151" y="59"/>
                    <a:pt x="168" y="89"/>
                  </a:cubicBezTo>
                  <a:lnTo>
                    <a:pt x="193" y="133"/>
                  </a:lnTo>
                  <a:cubicBezTo>
                    <a:pt x="233" y="204"/>
                    <a:pt x="265" y="225"/>
                    <a:pt x="340" y="228"/>
                  </a:cubicBezTo>
                  <a:lnTo>
                    <a:pt x="340" y="2"/>
                  </a:lnTo>
                  <a:lnTo>
                    <a:pt x="298"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7"/>
            <p:cNvSpPr>
              <a:spLocks noEditPoints="1"/>
            </p:cNvSpPr>
            <p:nvPr/>
          </p:nvSpPr>
          <p:spPr bwMode="auto">
            <a:xfrm>
              <a:off x="4380" y="3456"/>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8"/>
            <p:cNvSpPr>
              <a:spLocks/>
            </p:cNvSpPr>
            <p:nvPr/>
          </p:nvSpPr>
          <p:spPr bwMode="auto">
            <a:xfrm>
              <a:off x="4171" y="3280"/>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9"/>
            <p:cNvSpPr>
              <a:spLocks noEditPoints="1"/>
            </p:cNvSpPr>
            <p:nvPr/>
          </p:nvSpPr>
          <p:spPr bwMode="auto">
            <a:xfrm>
              <a:off x="4380" y="3272"/>
              <a:ext cx="185" cy="39"/>
            </a:xfrm>
            <a:custGeom>
              <a:avLst/>
              <a:gdLst>
                <a:gd name="T0" fmla="*/ 258 w 340"/>
                <a:gd name="T1" fmla="*/ 92 h 235"/>
                <a:gd name="T2" fmla="*/ 258 w 340"/>
                <a:gd name="T3" fmla="*/ 92 h 235"/>
                <a:gd name="T4" fmla="*/ 340 w 340"/>
                <a:gd name="T5" fmla="*/ 92 h 235"/>
                <a:gd name="T6" fmla="*/ 340 w 340"/>
                <a:gd name="T7" fmla="*/ 50 h 235"/>
                <a:gd name="T8" fmla="*/ 258 w 340"/>
                <a:gd name="T9" fmla="*/ 50 h 235"/>
                <a:gd name="T10" fmla="*/ 258 w 340"/>
                <a:gd name="T11" fmla="*/ 0 h 235"/>
                <a:gd name="T12" fmla="*/ 221 w 340"/>
                <a:gd name="T13" fmla="*/ 0 h 235"/>
                <a:gd name="T14" fmla="*/ 221 w 340"/>
                <a:gd name="T15" fmla="*/ 50 h 235"/>
                <a:gd name="T16" fmla="*/ 0 w 340"/>
                <a:gd name="T17" fmla="*/ 50 h 235"/>
                <a:gd name="T18" fmla="*/ 0 w 340"/>
                <a:gd name="T19" fmla="*/ 81 h 235"/>
                <a:gd name="T20" fmla="*/ 214 w 340"/>
                <a:gd name="T21" fmla="*/ 235 h 235"/>
                <a:gd name="T22" fmla="*/ 258 w 340"/>
                <a:gd name="T23" fmla="*/ 235 h 235"/>
                <a:gd name="T24" fmla="*/ 258 w 340"/>
                <a:gd name="T25" fmla="*/ 92 h 235"/>
                <a:gd name="T26" fmla="*/ 221 w 340"/>
                <a:gd name="T27" fmla="*/ 92 h 235"/>
                <a:gd name="T28" fmla="*/ 221 w 340"/>
                <a:gd name="T29" fmla="*/ 92 h 235"/>
                <a:gd name="T30" fmla="*/ 221 w 340"/>
                <a:gd name="T31" fmla="*/ 198 h 235"/>
                <a:gd name="T32" fmla="*/ 72 w 340"/>
                <a:gd name="T33" fmla="*/ 92 h 235"/>
                <a:gd name="T34" fmla="*/ 221 w 340"/>
                <a:gd name="T35" fmla="*/ 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0" h="235">
                  <a:moveTo>
                    <a:pt x="258" y="92"/>
                  </a:moveTo>
                  <a:lnTo>
                    <a:pt x="258" y="92"/>
                  </a:lnTo>
                  <a:lnTo>
                    <a:pt x="340" y="92"/>
                  </a:lnTo>
                  <a:lnTo>
                    <a:pt x="340" y="50"/>
                  </a:lnTo>
                  <a:lnTo>
                    <a:pt x="258" y="50"/>
                  </a:lnTo>
                  <a:lnTo>
                    <a:pt x="258" y="0"/>
                  </a:lnTo>
                  <a:lnTo>
                    <a:pt x="221" y="0"/>
                  </a:lnTo>
                  <a:lnTo>
                    <a:pt x="221" y="50"/>
                  </a:lnTo>
                  <a:lnTo>
                    <a:pt x="0" y="50"/>
                  </a:lnTo>
                  <a:lnTo>
                    <a:pt x="0" y="81"/>
                  </a:lnTo>
                  <a:lnTo>
                    <a:pt x="214" y="235"/>
                  </a:lnTo>
                  <a:lnTo>
                    <a:pt x="258" y="235"/>
                  </a:lnTo>
                  <a:lnTo>
                    <a:pt x="258" y="92"/>
                  </a:lnTo>
                  <a:close/>
                  <a:moveTo>
                    <a:pt x="221" y="92"/>
                  </a:moveTo>
                  <a:lnTo>
                    <a:pt x="221" y="92"/>
                  </a:lnTo>
                  <a:lnTo>
                    <a:pt x="221" y="198"/>
                  </a:lnTo>
                  <a:lnTo>
                    <a:pt x="72" y="92"/>
                  </a:lnTo>
                  <a:lnTo>
                    <a:pt x="221" y="9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30"/>
            <p:cNvSpPr>
              <a:spLocks noEditPoints="1"/>
            </p:cNvSpPr>
            <p:nvPr/>
          </p:nvSpPr>
          <p:spPr bwMode="auto">
            <a:xfrm>
              <a:off x="4380" y="3227"/>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p:cNvSpPr>
            <p:nvPr/>
          </p:nvSpPr>
          <p:spPr bwMode="auto">
            <a:xfrm>
              <a:off x="4171" y="3051"/>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p:cNvSpPr>
              <a:spLocks noEditPoints="1"/>
            </p:cNvSpPr>
            <p:nvPr/>
          </p:nvSpPr>
          <p:spPr bwMode="auto">
            <a:xfrm>
              <a:off x="4380" y="3043"/>
              <a:ext cx="191" cy="39"/>
            </a:xfrm>
            <a:custGeom>
              <a:avLst/>
              <a:gdLst>
                <a:gd name="T0" fmla="*/ 89 w 351"/>
                <a:gd name="T1" fmla="*/ 7 h 225"/>
                <a:gd name="T2" fmla="*/ 89 w 351"/>
                <a:gd name="T3" fmla="*/ 7 h 225"/>
                <a:gd name="T4" fmla="*/ 0 w 351"/>
                <a:gd name="T5" fmla="*/ 103 h 225"/>
                <a:gd name="T6" fmla="*/ 49 w 351"/>
                <a:gd name="T7" fmla="*/ 194 h 225"/>
                <a:gd name="T8" fmla="*/ 185 w 351"/>
                <a:gd name="T9" fmla="*/ 225 h 225"/>
                <a:gd name="T10" fmla="*/ 309 w 351"/>
                <a:gd name="T11" fmla="*/ 196 h 225"/>
                <a:gd name="T12" fmla="*/ 351 w 351"/>
                <a:gd name="T13" fmla="*/ 111 h 225"/>
                <a:gd name="T14" fmla="*/ 236 w 351"/>
                <a:gd name="T15" fmla="*/ 0 h 225"/>
                <a:gd name="T16" fmla="*/ 129 w 351"/>
                <a:gd name="T17" fmla="*/ 104 h 225"/>
                <a:gd name="T18" fmla="*/ 166 w 351"/>
                <a:gd name="T19" fmla="*/ 182 h 225"/>
                <a:gd name="T20" fmla="*/ 38 w 351"/>
                <a:gd name="T21" fmla="*/ 106 h 225"/>
                <a:gd name="T22" fmla="*/ 89 w 351"/>
                <a:gd name="T23" fmla="*/ 49 h 225"/>
                <a:gd name="T24" fmla="*/ 89 w 351"/>
                <a:gd name="T25" fmla="*/ 7 h 225"/>
                <a:gd name="T26" fmla="*/ 166 w 351"/>
                <a:gd name="T27" fmla="*/ 109 h 225"/>
                <a:gd name="T28" fmla="*/ 166 w 351"/>
                <a:gd name="T29" fmla="*/ 109 h 225"/>
                <a:gd name="T30" fmla="*/ 240 w 351"/>
                <a:gd name="T31" fmla="*/ 43 h 225"/>
                <a:gd name="T32" fmla="*/ 313 w 351"/>
                <a:gd name="T33" fmla="*/ 111 h 225"/>
                <a:gd name="T34" fmla="*/ 237 w 351"/>
                <a:gd name="T35" fmla="*/ 180 h 225"/>
                <a:gd name="T36" fmla="*/ 166 w 351"/>
                <a:gd name="T37" fmla="*/ 1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1" h="225">
                  <a:moveTo>
                    <a:pt x="89" y="7"/>
                  </a:moveTo>
                  <a:lnTo>
                    <a:pt x="89" y="7"/>
                  </a:lnTo>
                  <a:cubicBezTo>
                    <a:pt x="33" y="15"/>
                    <a:pt x="0" y="52"/>
                    <a:pt x="0" y="103"/>
                  </a:cubicBezTo>
                  <a:cubicBezTo>
                    <a:pt x="0" y="141"/>
                    <a:pt x="18" y="174"/>
                    <a:pt x="49" y="194"/>
                  </a:cubicBezTo>
                  <a:cubicBezTo>
                    <a:pt x="82" y="215"/>
                    <a:pt x="123" y="225"/>
                    <a:pt x="185" y="225"/>
                  </a:cubicBezTo>
                  <a:cubicBezTo>
                    <a:pt x="242" y="225"/>
                    <a:pt x="279" y="216"/>
                    <a:pt x="309" y="196"/>
                  </a:cubicBezTo>
                  <a:cubicBezTo>
                    <a:pt x="336" y="178"/>
                    <a:pt x="351" y="148"/>
                    <a:pt x="351" y="111"/>
                  </a:cubicBezTo>
                  <a:cubicBezTo>
                    <a:pt x="351" y="46"/>
                    <a:pt x="303" y="0"/>
                    <a:pt x="236" y="0"/>
                  </a:cubicBezTo>
                  <a:cubicBezTo>
                    <a:pt x="173" y="0"/>
                    <a:pt x="129" y="43"/>
                    <a:pt x="129" y="104"/>
                  </a:cubicBezTo>
                  <a:cubicBezTo>
                    <a:pt x="129" y="137"/>
                    <a:pt x="142" y="164"/>
                    <a:pt x="166" y="182"/>
                  </a:cubicBezTo>
                  <a:cubicBezTo>
                    <a:pt x="84" y="181"/>
                    <a:pt x="38" y="155"/>
                    <a:pt x="38" y="106"/>
                  </a:cubicBezTo>
                  <a:cubicBezTo>
                    <a:pt x="38" y="77"/>
                    <a:pt x="56" y="56"/>
                    <a:pt x="89" y="49"/>
                  </a:cubicBezTo>
                  <a:lnTo>
                    <a:pt x="89" y="7"/>
                  </a:lnTo>
                  <a:close/>
                  <a:moveTo>
                    <a:pt x="166" y="109"/>
                  </a:moveTo>
                  <a:lnTo>
                    <a:pt x="166" y="109"/>
                  </a:lnTo>
                  <a:cubicBezTo>
                    <a:pt x="166" y="68"/>
                    <a:pt x="194" y="43"/>
                    <a:pt x="240" y="43"/>
                  </a:cubicBezTo>
                  <a:cubicBezTo>
                    <a:pt x="282" y="43"/>
                    <a:pt x="313" y="72"/>
                    <a:pt x="313" y="111"/>
                  </a:cubicBezTo>
                  <a:cubicBezTo>
                    <a:pt x="313" y="150"/>
                    <a:pt x="281" y="180"/>
                    <a:pt x="237" y="180"/>
                  </a:cubicBezTo>
                  <a:cubicBezTo>
                    <a:pt x="195" y="180"/>
                    <a:pt x="166" y="151"/>
                    <a:pt x="166" y="10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33"/>
            <p:cNvSpPr>
              <a:spLocks noEditPoints="1"/>
            </p:cNvSpPr>
            <p:nvPr/>
          </p:nvSpPr>
          <p:spPr bwMode="auto">
            <a:xfrm>
              <a:off x="4380" y="2998"/>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4"/>
            <p:cNvSpPr>
              <a:spLocks/>
            </p:cNvSpPr>
            <p:nvPr/>
          </p:nvSpPr>
          <p:spPr bwMode="auto">
            <a:xfrm>
              <a:off x="4171" y="2823"/>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Freeform 35"/>
            <p:cNvSpPr>
              <a:spLocks noEditPoints="1"/>
            </p:cNvSpPr>
            <p:nvPr/>
          </p:nvSpPr>
          <p:spPr bwMode="auto">
            <a:xfrm>
              <a:off x="4380" y="2815"/>
              <a:ext cx="191" cy="38"/>
            </a:xfrm>
            <a:custGeom>
              <a:avLst/>
              <a:gdLst>
                <a:gd name="T0" fmla="*/ 161 w 351"/>
                <a:gd name="T1" fmla="*/ 58 h 228"/>
                <a:gd name="T2" fmla="*/ 161 w 351"/>
                <a:gd name="T3" fmla="*/ 58 h 228"/>
                <a:gd name="T4" fmla="*/ 91 w 351"/>
                <a:gd name="T5" fmla="*/ 12 h 228"/>
                <a:gd name="T6" fmla="*/ 0 w 351"/>
                <a:gd name="T7" fmla="*/ 114 h 228"/>
                <a:gd name="T8" fmla="*/ 91 w 351"/>
                <a:gd name="T9" fmla="*/ 216 h 228"/>
                <a:gd name="T10" fmla="*/ 161 w 351"/>
                <a:gd name="T11" fmla="*/ 170 h 228"/>
                <a:gd name="T12" fmla="*/ 245 w 351"/>
                <a:gd name="T13" fmla="*/ 228 h 228"/>
                <a:gd name="T14" fmla="*/ 351 w 351"/>
                <a:gd name="T15" fmla="*/ 114 h 228"/>
                <a:gd name="T16" fmla="*/ 246 w 351"/>
                <a:gd name="T17" fmla="*/ 0 h 228"/>
                <a:gd name="T18" fmla="*/ 161 w 351"/>
                <a:gd name="T19" fmla="*/ 58 h 228"/>
                <a:gd name="T20" fmla="*/ 38 w 351"/>
                <a:gd name="T21" fmla="*/ 114 h 228"/>
                <a:gd name="T22" fmla="*/ 38 w 351"/>
                <a:gd name="T23" fmla="*/ 114 h 228"/>
                <a:gd name="T24" fmla="*/ 92 w 351"/>
                <a:gd name="T25" fmla="*/ 55 h 228"/>
                <a:gd name="T26" fmla="*/ 144 w 351"/>
                <a:gd name="T27" fmla="*/ 114 h 228"/>
                <a:gd name="T28" fmla="*/ 91 w 351"/>
                <a:gd name="T29" fmla="*/ 173 h 228"/>
                <a:gd name="T30" fmla="*/ 38 w 351"/>
                <a:gd name="T31" fmla="*/ 114 h 228"/>
                <a:gd name="T32" fmla="*/ 180 w 351"/>
                <a:gd name="T33" fmla="*/ 114 h 228"/>
                <a:gd name="T34" fmla="*/ 180 w 351"/>
                <a:gd name="T35" fmla="*/ 114 h 228"/>
                <a:gd name="T36" fmla="*/ 246 w 351"/>
                <a:gd name="T37" fmla="*/ 43 h 228"/>
                <a:gd name="T38" fmla="*/ 313 w 351"/>
                <a:gd name="T39" fmla="*/ 115 h 228"/>
                <a:gd name="T40" fmla="*/ 246 w 351"/>
                <a:gd name="T41" fmla="*/ 185 h 228"/>
                <a:gd name="T42" fmla="*/ 180 w 351"/>
                <a:gd name="T43" fmla="*/ 1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1" h="228">
                  <a:moveTo>
                    <a:pt x="161" y="58"/>
                  </a:moveTo>
                  <a:lnTo>
                    <a:pt x="161" y="58"/>
                  </a:lnTo>
                  <a:cubicBezTo>
                    <a:pt x="140" y="23"/>
                    <a:pt x="123" y="12"/>
                    <a:pt x="91" y="12"/>
                  </a:cubicBezTo>
                  <a:cubicBezTo>
                    <a:pt x="38" y="12"/>
                    <a:pt x="0" y="54"/>
                    <a:pt x="0" y="114"/>
                  </a:cubicBezTo>
                  <a:cubicBezTo>
                    <a:pt x="0" y="174"/>
                    <a:pt x="38" y="216"/>
                    <a:pt x="91" y="216"/>
                  </a:cubicBezTo>
                  <a:cubicBezTo>
                    <a:pt x="122" y="216"/>
                    <a:pt x="140" y="204"/>
                    <a:pt x="161" y="170"/>
                  </a:cubicBezTo>
                  <a:cubicBezTo>
                    <a:pt x="180" y="209"/>
                    <a:pt x="208" y="228"/>
                    <a:pt x="245" y="228"/>
                  </a:cubicBezTo>
                  <a:cubicBezTo>
                    <a:pt x="308" y="228"/>
                    <a:pt x="351" y="181"/>
                    <a:pt x="351" y="114"/>
                  </a:cubicBezTo>
                  <a:cubicBezTo>
                    <a:pt x="351" y="47"/>
                    <a:pt x="308" y="0"/>
                    <a:pt x="246" y="0"/>
                  </a:cubicBezTo>
                  <a:cubicBezTo>
                    <a:pt x="208" y="0"/>
                    <a:pt x="180" y="19"/>
                    <a:pt x="161" y="58"/>
                  </a:cubicBezTo>
                  <a:close/>
                  <a:moveTo>
                    <a:pt x="38" y="114"/>
                  </a:moveTo>
                  <a:lnTo>
                    <a:pt x="38" y="114"/>
                  </a:lnTo>
                  <a:cubicBezTo>
                    <a:pt x="38" y="78"/>
                    <a:pt x="59" y="55"/>
                    <a:pt x="92" y="55"/>
                  </a:cubicBezTo>
                  <a:cubicBezTo>
                    <a:pt x="123" y="55"/>
                    <a:pt x="144" y="78"/>
                    <a:pt x="144" y="114"/>
                  </a:cubicBezTo>
                  <a:cubicBezTo>
                    <a:pt x="144" y="149"/>
                    <a:pt x="123" y="173"/>
                    <a:pt x="91" y="173"/>
                  </a:cubicBezTo>
                  <a:cubicBezTo>
                    <a:pt x="59" y="173"/>
                    <a:pt x="38" y="149"/>
                    <a:pt x="38" y="114"/>
                  </a:cubicBezTo>
                  <a:close/>
                  <a:moveTo>
                    <a:pt x="180" y="114"/>
                  </a:moveTo>
                  <a:lnTo>
                    <a:pt x="180" y="114"/>
                  </a:lnTo>
                  <a:cubicBezTo>
                    <a:pt x="180" y="72"/>
                    <a:pt x="207" y="43"/>
                    <a:pt x="246" y="43"/>
                  </a:cubicBezTo>
                  <a:cubicBezTo>
                    <a:pt x="287" y="43"/>
                    <a:pt x="313" y="72"/>
                    <a:pt x="313" y="115"/>
                  </a:cubicBezTo>
                  <a:cubicBezTo>
                    <a:pt x="313" y="156"/>
                    <a:pt x="286" y="185"/>
                    <a:pt x="246" y="185"/>
                  </a:cubicBezTo>
                  <a:cubicBezTo>
                    <a:pt x="207" y="185"/>
                    <a:pt x="180" y="156"/>
                    <a:pt x="180" y="11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36"/>
            <p:cNvSpPr>
              <a:spLocks noEditPoints="1"/>
            </p:cNvSpPr>
            <p:nvPr/>
          </p:nvSpPr>
          <p:spPr bwMode="auto">
            <a:xfrm>
              <a:off x="4380" y="2770"/>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37"/>
            <p:cNvSpPr>
              <a:spLocks/>
            </p:cNvSpPr>
            <p:nvPr/>
          </p:nvSpPr>
          <p:spPr bwMode="auto">
            <a:xfrm>
              <a:off x="4171" y="2594"/>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Freeform 38"/>
            <p:cNvSpPr>
              <a:spLocks/>
            </p:cNvSpPr>
            <p:nvPr/>
          </p:nvSpPr>
          <p:spPr bwMode="auto">
            <a:xfrm>
              <a:off x="4380" y="2622"/>
              <a:ext cx="185" cy="20"/>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39"/>
            <p:cNvSpPr>
              <a:spLocks noEditPoints="1"/>
            </p:cNvSpPr>
            <p:nvPr/>
          </p:nvSpPr>
          <p:spPr bwMode="auto">
            <a:xfrm>
              <a:off x="4380" y="2564"/>
              <a:ext cx="191" cy="38"/>
            </a:xfrm>
            <a:custGeom>
              <a:avLst/>
              <a:gdLst>
                <a:gd name="T0" fmla="*/ 0 w 351"/>
                <a:gd name="T1" fmla="*/ 111 h 223"/>
                <a:gd name="T2" fmla="*/ 0 w 351"/>
                <a:gd name="T3" fmla="*/ 111 h 223"/>
                <a:gd name="T4" fmla="*/ 38 w 351"/>
                <a:gd name="T5" fmla="*/ 190 h 223"/>
                <a:gd name="T6" fmla="*/ 176 w 351"/>
                <a:gd name="T7" fmla="*/ 223 h 223"/>
                <a:gd name="T8" fmla="*/ 351 w 351"/>
                <a:gd name="T9" fmla="*/ 111 h 223"/>
                <a:gd name="T10" fmla="*/ 178 w 351"/>
                <a:gd name="T11" fmla="*/ 0 h 223"/>
                <a:gd name="T12" fmla="*/ 38 w 351"/>
                <a:gd name="T13" fmla="*/ 33 h 223"/>
                <a:gd name="T14" fmla="*/ 0 w 351"/>
                <a:gd name="T15" fmla="*/ 111 h 223"/>
                <a:gd name="T16" fmla="*/ 38 w 351"/>
                <a:gd name="T17" fmla="*/ 111 h 223"/>
                <a:gd name="T18" fmla="*/ 38 w 351"/>
                <a:gd name="T19" fmla="*/ 111 h 223"/>
                <a:gd name="T20" fmla="*/ 175 w 351"/>
                <a:gd name="T21" fmla="*/ 43 h 223"/>
                <a:gd name="T22" fmla="*/ 316 w 351"/>
                <a:gd name="T23" fmla="*/ 112 h 223"/>
                <a:gd name="T24" fmla="*/ 176 w 351"/>
                <a:gd name="T25" fmla="*/ 180 h 223"/>
                <a:gd name="T26" fmla="*/ 38 w 351"/>
                <a:gd name="T27" fmla="*/ 111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1"/>
                  </a:moveTo>
                  <a:lnTo>
                    <a:pt x="0" y="111"/>
                  </a:lnTo>
                  <a:cubicBezTo>
                    <a:pt x="0" y="143"/>
                    <a:pt x="14" y="172"/>
                    <a:pt x="38" y="190"/>
                  </a:cubicBezTo>
                  <a:cubicBezTo>
                    <a:pt x="67" y="212"/>
                    <a:pt x="113" y="223"/>
                    <a:pt x="176" y="223"/>
                  </a:cubicBezTo>
                  <a:cubicBezTo>
                    <a:pt x="290" y="223"/>
                    <a:pt x="351" y="184"/>
                    <a:pt x="351" y="111"/>
                  </a:cubicBezTo>
                  <a:cubicBezTo>
                    <a:pt x="351" y="40"/>
                    <a:pt x="290" y="0"/>
                    <a:pt x="178" y="0"/>
                  </a:cubicBezTo>
                  <a:cubicBezTo>
                    <a:pt x="112" y="0"/>
                    <a:pt x="68" y="11"/>
                    <a:pt x="38" y="33"/>
                  </a:cubicBezTo>
                  <a:cubicBezTo>
                    <a:pt x="14" y="51"/>
                    <a:pt x="0" y="79"/>
                    <a:pt x="0" y="111"/>
                  </a:cubicBezTo>
                  <a:close/>
                  <a:moveTo>
                    <a:pt x="38" y="111"/>
                  </a:moveTo>
                  <a:lnTo>
                    <a:pt x="38" y="111"/>
                  </a:lnTo>
                  <a:cubicBezTo>
                    <a:pt x="38" y="66"/>
                    <a:pt x="84" y="43"/>
                    <a:pt x="175" y="43"/>
                  </a:cubicBezTo>
                  <a:cubicBezTo>
                    <a:pt x="271" y="43"/>
                    <a:pt x="316" y="66"/>
                    <a:pt x="316" y="112"/>
                  </a:cubicBezTo>
                  <a:cubicBezTo>
                    <a:pt x="316" y="157"/>
                    <a:pt x="269" y="180"/>
                    <a:pt x="176" y="180"/>
                  </a:cubicBezTo>
                  <a:cubicBezTo>
                    <a:pt x="83" y="180"/>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40"/>
            <p:cNvSpPr>
              <a:spLocks noEditPoints="1"/>
            </p:cNvSpPr>
            <p:nvPr/>
          </p:nvSpPr>
          <p:spPr bwMode="auto">
            <a:xfrm>
              <a:off x="4380" y="2518"/>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41"/>
            <p:cNvSpPr>
              <a:spLocks/>
            </p:cNvSpPr>
            <p:nvPr/>
          </p:nvSpPr>
          <p:spPr bwMode="auto">
            <a:xfrm>
              <a:off x="4171" y="2365"/>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Freeform 42"/>
            <p:cNvSpPr>
              <a:spLocks/>
            </p:cNvSpPr>
            <p:nvPr/>
          </p:nvSpPr>
          <p:spPr bwMode="auto">
            <a:xfrm>
              <a:off x="4380" y="2394"/>
              <a:ext cx="185" cy="19"/>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3"/>
            <p:cNvSpPr>
              <a:spLocks/>
            </p:cNvSpPr>
            <p:nvPr/>
          </p:nvSpPr>
          <p:spPr bwMode="auto">
            <a:xfrm>
              <a:off x="4380" y="2335"/>
              <a:ext cx="185" cy="39"/>
            </a:xfrm>
            <a:custGeom>
              <a:avLst/>
              <a:gdLst>
                <a:gd name="T0" fmla="*/ 298 w 340"/>
                <a:gd name="T1" fmla="*/ 3 h 229"/>
                <a:gd name="T2" fmla="*/ 298 w 340"/>
                <a:gd name="T3" fmla="*/ 3 h 229"/>
                <a:gd name="T4" fmla="*/ 298 w 340"/>
                <a:gd name="T5" fmla="*/ 182 h 229"/>
                <a:gd name="T6" fmla="*/ 228 w 340"/>
                <a:gd name="T7" fmla="*/ 120 h 229"/>
                <a:gd name="T8" fmla="*/ 202 w 340"/>
                <a:gd name="T9" fmla="*/ 72 h 229"/>
                <a:gd name="T10" fmla="*/ 100 w 340"/>
                <a:gd name="T11" fmla="*/ 0 h 229"/>
                <a:gd name="T12" fmla="*/ 27 w 340"/>
                <a:gd name="T13" fmla="*/ 32 h 229"/>
                <a:gd name="T14" fmla="*/ 0 w 340"/>
                <a:gd name="T15" fmla="*/ 109 h 229"/>
                <a:gd name="T16" fmla="*/ 44 w 340"/>
                <a:gd name="T17" fmla="*/ 203 h 229"/>
                <a:gd name="T18" fmla="*/ 118 w 340"/>
                <a:gd name="T19" fmla="*/ 221 h 229"/>
                <a:gd name="T20" fmla="*/ 118 w 340"/>
                <a:gd name="T21" fmla="*/ 179 h 229"/>
                <a:gd name="T22" fmla="*/ 70 w 340"/>
                <a:gd name="T23" fmla="*/ 169 h 229"/>
                <a:gd name="T24" fmla="*/ 37 w 340"/>
                <a:gd name="T25" fmla="*/ 111 h 229"/>
                <a:gd name="T26" fmla="*/ 101 w 340"/>
                <a:gd name="T27" fmla="*/ 44 h 229"/>
                <a:gd name="T28" fmla="*/ 168 w 340"/>
                <a:gd name="T29" fmla="*/ 90 h 229"/>
                <a:gd name="T30" fmla="*/ 193 w 340"/>
                <a:gd name="T31" fmla="*/ 134 h 229"/>
                <a:gd name="T32" fmla="*/ 340 w 340"/>
                <a:gd name="T33" fmla="*/ 229 h 229"/>
                <a:gd name="T34" fmla="*/ 340 w 340"/>
                <a:gd name="T35" fmla="*/ 3 h 229"/>
                <a:gd name="T36" fmla="*/ 298 w 340"/>
                <a:gd name="T37" fmla="*/ 3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0" h="229">
                  <a:moveTo>
                    <a:pt x="298" y="3"/>
                  </a:moveTo>
                  <a:lnTo>
                    <a:pt x="298" y="3"/>
                  </a:lnTo>
                  <a:lnTo>
                    <a:pt x="298" y="182"/>
                  </a:lnTo>
                  <a:cubicBezTo>
                    <a:pt x="270" y="177"/>
                    <a:pt x="253" y="162"/>
                    <a:pt x="228" y="120"/>
                  </a:cubicBezTo>
                  <a:lnTo>
                    <a:pt x="202" y="72"/>
                  </a:lnTo>
                  <a:cubicBezTo>
                    <a:pt x="176" y="25"/>
                    <a:pt x="142" y="0"/>
                    <a:pt x="100" y="0"/>
                  </a:cubicBezTo>
                  <a:cubicBezTo>
                    <a:pt x="72" y="0"/>
                    <a:pt x="45" y="12"/>
                    <a:pt x="27" y="32"/>
                  </a:cubicBezTo>
                  <a:cubicBezTo>
                    <a:pt x="9" y="52"/>
                    <a:pt x="0" y="77"/>
                    <a:pt x="0" y="109"/>
                  </a:cubicBezTo>
                  <a:cubicBezTo>
                    <a:pt x="0" y="152"/>
                    <a:pt x="16" y="184"/>
                    <a:pt x="44" y="203"/>
                  </a:cubicBezTo>
                  <a:cubicBezTo>
                    <a:pt x="62" y="215"/>
                    <a:pt x="84" y="220"/>
                    <a:pt x="118" y="221"/>
                  </a:cubicBezTo>
                  <a:lnTo>
                    <a:pt x="118" y="179"/>
                  </a:lnTo>
                  <a:cubicBezTo>
                    <a:pt x="95" y="178"/>
                    <a:pt x="81" y="175"/>
                    <a:pt x="70" y="169"/>
                  </a:cubicBezTo>
                  <a:cubicBezTo>
                    <a:pt x="50" y="158"/>
                    <a:pt x="37" y="136"/>
                    <a:pt x="37" y="111"/>
                  </a:cubicBezTo>
                  <a:cubicBezTo>
                    <a:pt x="37" y="72"/>
                    <a:pt x="64" y="44"/>
                    <a:pt x="101" y="44"/>
                  </a:cubicBezTo>
                  <a:cubicBezTo>
                    <a:pt x="128" y="44"/>
                    <a:pt x="151" y="59"/>
                    <a:pt x="168" y="90"/>
                  </a:cubicBezTo>
                  <a:lnTo>
                    <a:pt x="193" y="134"/>
                  </a:lnTo>
                  <a:cubicBezTo>
                    <a:pt x="233" y="204"/>
                    <a:pt x="265" y="225"/>
                    <a:pt x="340" y="229"/>
                  </a:cubicBezTo>
                  <a:lnTo>
                    <a:pt x="340" y="3"/>
                  </a:lnTo>
                  <a:lnTo>
                    <a:pt x="298"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44"/>
            <p:cNvSpPr>
              <a:spLocks noEditPoints="1"/>
            </p:cNvSpPr>
            <p:nvPr/>
          </p:nvSpPr>
          <p:spPr bwMode="auto">
            <a:xfrm>
              <a:off x="4380" y="2290"/>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45"/>
            <p:cNvSpPr>
              <a:spLocks/>
            </p:cNvSpPr>
            <p:nvPr/>
          </p:nvSpPr>
          <p:spPr bwMode="auto">
            <a:xfrm>
              <a:off x="4171" y="2136"/>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46"/>
            <p:cNvSpPr>
              <a:spLocks/>
            </p:cNvSpPr>
            <p:nvPr/>
          </p:nvSpPr>
          <p:spPr bwMode="auto">
            <a:xfrm>
              <a:off x="4380" y="2165"/>
              <a:ext cx="185" cy="20"/>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7"/>
            <p:cNvSpPr>
              <a:spLocks noEditPoints="1"/>
            </p:cNvSpPr>
            <p:nvPr/>
          </p:nvSpPr>
          <p:spPr bwMode="auto">
            <a:xfrm>
              <a:off x="4380" y="2105"/>
              <a:ext cx="185" cy="41"/>
            </a:xfrm>
            <a:custGeom>
              <a:avLst/>
              <a:gdLst>
                <a:gd name="T0" fmla="*/ 258 w 340"/>
                <a:gd name="T1" fmla="*/ 93 h 236"/>
                <a:gd name="T2" fmla="*/ 258 w 340"/>
                <a:gd name="T3" fmla="*/ 93 h 236"/>
                <a:gd name="T4" fmla="*/ 340 w 340"/>
                <a:gd name="T5" fmla="*/ 93 h 236"/>
                <a:gd name="T6" fmla="*/ 340 w 340"/>
                <a:gd name="T7" fmla="*/ 50 h 236"/>
                <a:gd name="T8" fmla="*/ 258 w 340"/>
                <a:gd name="T9" fmla="*/ 50 h 236"/>
                <a:gd name="T10" fmla="*/ 258 w 340"/>
                <a:gd name="T11" fmla="*/ 0 h 236"/>
                <a:gd name="T12" fmla="*/ 221 w 340"/>
                <a:gd name="T13" fmla="*/ 0 h 236"/>
                <a:gd name="T14" fmla="*/ 221 w 340"/>
                <a:gd name="T15" fmla="*/ 50 h 236"/>
                <a:gd name="T16" fmla="*/ 0 w 340"/>
                <a:gd name="T17" fmla="*/ 50 h 236"/>
                <a:gd name="T18" fmla="*/ 0 w 340"/>
                <a:gd name="T19" fmla="*/ 82 h 236"/>
                <a:gd name="T20" fmla="*/ 214 w 340"/>
                <a:gd name="T21" fmla="*/ 236 h 236"/>
                <a:gd name="T22" fmla="*/ 258 w 340"/>
                <a:gd name="T23" fmla="*/ 236 h 236"/>
                <a:gd name="T24" fmla="*/ 258 w 340"/>
                <a:gd name="T25" fmla="*/ 93 h 236"/>
                <a:gd name="T26" fmla="*/ 221 w 340"/>
                <a:gd name="T27" fmla="*/ 93 h 236"/>
                <a:gd name="T28" fmla="*/ 221 w 340"/>
                <a:gd name="T29" fmla="*/ 93 h 236"/>
                <a:gd name="T30" fmla="*/ 221 w 340"/>
                <a:gd name="T31" fmla="*/ 199 h 236"/>
                <a:gd name="T32" fmla="*/ 72 w 340"/>
                <a:gd name="T33" fmla="*/ 93 h 236"/>
                <a:gd name="T34" fmla="*/ 221 w 340"/>
                <a:gd name="T35" fmla="*/ 9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0" h="236">
                  <a:moveTo>
                    <a:pt x="258" y="93"/>
                  </a:moveTo>
                  <a:lnTo>
                    <a:pt x="258" y="93"/>
                  </a:lnTo>
                  <a:lnTo>
                    <a:pt x="340" y="93"/>
                  </a:lnTo>
                  <a:lnTo>
                    <a:pt x="340" y="50"/>
                  </a:lnTo>
                  <a:lnTo>
                    <a:pt x="258" y="50"/>
                  </a:lnTo>
                  <a:lnTo>
                    <a:pt x="258" y="0"/>
                  </a:lnTo>
                  <a:lnTo>
                    <a:pt x="221" y="0"/>
                  </a:lnTo>
                  <a:lnTo>
                    <a:pt x="221" y="50"/>
                  </a:lnTo>
                  <a:lnTo>
                    <a:pt x="0" y="50"/>
                  </a:lnTo>
                  <a:lnTo>
                    <a:pt x="0" y="82"/>
                  </a:lnTo>
                  <a:lnTo>
                    <a:pt x="214" y="236"/>
                  </a:lnTo>
                  <a:lnTo>
                    <a:pt x="258" y="236"/>
                  </a:lnTo>
                  <a:lnTo>
                    <a:pt x="258" y="93"/>
                  </a:lnTo>
                  <a:close/>
                  <a:moveTo>
                    <a:pt x="221" y="93"/>
                  </a:moveTo>
                  <a:lnTo>
                    <a:pt x="221" y="93"/>
                  </a:lnTo>
                  <a:lnTo>
                    <a:pt x="221" y="199"/>
                  </a:lnTo>
                  <a:lnTo>
                    <a:pt x="72" y="93"/>
                  </a:lnTo>
                  <a:lnTo>
                    <a:pt x="221" y="9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8"/>
            <p:cNvSpPr>
              <a:spLocks noEditPoints="1"/>
            </p:cNvSpPr>
            <p:nvPr/>
          </p:nvSpPr>
          <p:spPr bwMode="auto">
            <a:xfrm>
              <a:off x="4380" y="2061"/>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49"/>
            <p:cNvSpPr>
              <a:spLocks/>
            </p:cNvSpPr>
            <p:nvPr/>
          </p:nvSpPr>
          <p:spPr bwMode="auto">
            <a:xfrm>
              <a:off x="4171" y="1908"/>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50"/>
            <p:cNvSpPr>
              <a:spLocks/>
            </p:cNvSpPr>
            <p:nvPr/>
          </p:nvSpPr>
          <p:spPr bwMode="auto">
            <a:xfrm>
              <a:off x="4380" y="1936"/>
              <a:ext cx="185" cy="20"/>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1"/>
            <p:cNvSpPr>
              <a:spLocks noEditPoints="1"/>
            </p:cNvSpPr>
            <p:nvPr/>
          </p:nvSpPr>
          <p:spPr bwMode="auto">
            <a:xfrm>
              <a:off x="4380" y="1877"/>
              <a:ext cx="191" cy="39"/>
            </a:xfrm>
            <a:custGeom>
              <a:avLst/>
              <a:gdLst>
                <a:gd name="T0" fmla="*/ 89 w 351"/>
                <a:gd name="T1" fmla="*/ 8 h 226"/>
                <a:gd name="T2" fmla="*/ 89 w 351"/>
                <a:gd name="T3" fmla="*/ 8 h 226"/>
                <a:gd name="T4" fmla="*/ 0 w 351"/>
                <a:gd name="T5" fmla="*/ 104 h 226"/>
                <a:gd name="T6" fmla="*/ 49 w 351"/>
                <a:gd name="T7" fmla="*/ 195 h 226"/>
                <a:gd name="T8" fmla="*/ 185 w 351"/>
                <a:gd name="T9" fmla="*/ 226 h 226"/>
                <a:gd name="T10" fmla="*/ 309 w 351"/>
                <a:gd name="T11" fmla="*/ 197 h 226"/>
                <a:gd name="T12" fmla="*/ 351 w 351"/>
                <a:gd name="T13" fmla="*/ 112 h 226"/>
                <a:gd name="T14" fmla="*/ 236 w 351"/>
                <a:gd name="T15" fmla="*/ 0 h 226"/>
                <a:gd name="T16" fmla="*/ 129 w 351"/>
                <a:gd name="T17" fmla="*/ 104 h 226"/>
                <a:gd name="T18" fmla="*/ 166 w 351"/>
                <a:gd name="T19" fmla="*/ 183 h 226"/>
                <a:gd name="T20" fmla="*/ 38 w 351"/>
                <a:gd name="T21" fmla="*/ 107 h 226"/>
                <a:gd name="T22" fmla="*/ 89 w 351"/>
                <a:gd name="T23" fmla="*/ 50 h 226"/>
                <a:gd name="T24" fmla="*/ 89 w 351"/>
                <a:gd name="T25" fmla="*/ 8 h 226"/>
                <a:gd name="T26" fmla="*/ 166 w 351"/>
                <a:gd name="T27" fmla="*/ 110 h 226"/>
                <a:gd name="T28" fmla="*/ 166 w 351"/>
                <a:gd name="T29" fmla="*/ 110 h 226"/>
                <a:gd name="T30" fmla="*/ 240 w 351"/>
                <a:gd name="T31" fmla="*/ 44 h 226"/>
                <a:gd name="T32" fmla="*/ 313 w 351"/>
                <a:gd name="T33" fmla="*/ 111 h 226"/>
                <a:gd name="T34" fmla="*/ 237 w 351"/>
                <a:gd name="T35" fmla="*/ 180 h 226"/>
                <a:gd name="T36" fmla="*/ 166 w 351"/>
                <a:gd name="T37" fmla="*/ 11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1" h="226">
                  <a:moveTo>
                    <a:pt x="89" y="8"/>
                  </a:moveTo>
                  <a:lnTo>
                    <a:pt x="89" y="8"/>
                  </a:lnTo>
                  <a:cubicBezTo>
                    <a:pt x="33" y="16"/>
                    <a:pt x="0" y="52"/>
                    <a:pt x="0" y="104"/>
                  </a:cubicBezTo>
                  <a:cubicBezTo>
                    <a:pt x="0" y="141"/>
                    <a:pt x="18" y="175"/>
                    <a:pt x="49" y="195"/>
                  </a:cubicBezTo>
                  <a:cubicBezTo>
                    <a:pt x="82" y="216"/>
                    <a:pt x="123" y="226"/>
                    <a:pt x="185" y="226"/>
                  </a:cubicBezTo>
                  <a:cubicBezTo>
                    <a:pt x="242" y="226"/>
                    <a:pt x="279" y="217"/>
                    <a:pt x="309" y="197"/>
                  </a:cubicBezTo>
                  <a:cubicBezTo>
                    <a:pt x="336" y="179"/>
                    <a:pt x="351" y="149"/>
                    <a:pt x="351" y="112"/>
                  </a:cubicBezTo>
                  <a:cubicBezTo>
                    <a:pt x="351" y="47"/>
                    <a:pt x="303" y="0"/>
                    <a:pt x="236" y="0"/>
                  </a:cubicBezTo>
                  <a:cubicBezTo>
                    <a:pt x="173" y="0"/>
                    <a:pt x="129" y="44"/>
                    <a:pt x="129" y="104"/>
                  </a:cubicBezTo>
                  <a:cubicBezTo>
                    <a:pt x="129" y="138"/>
                    <a:pt x="142" y="164"/>
                    <a:pt x="166" y="183"/>
                  </a:cubicBezTo>
                  <a:cubicBezTo>
                    <a:pt x="84" y="182"/>
                    <a:pt x="38" y="155"/>
                    <a:pt x="38" y="107"/>
                  </a:cubicBezTo>
                  <a:cubicBezTo>
                    <a:pt x="38" y="77"/>
                    <a:pt x="56" y="57"/>
                    <a:pt x="89" y="50"/>
                  </a:cubicBezTo>
                  <a:lnTo>
                    <a:pt x="89" y="8"/>
                  </a:lnTo>
                  <a:close/>
                  <a:moveTo>
                    <a:pt x="166" y="110"/>
                  </a:moveTo>
                  <a:lnTo>
                    <a:pt x="166" y="110"/>
                  </a:lnTo>
                  <a:cubicBezTo>
                    <a:pt x="166" y="69"/>
                    <a:pt x="194" y="44"/>
                    <a:pt x="240" y="44"/>
                  </a:cubicBezTo>
                  <a:cubicBezTo>
                    <a:pt x="282" y="44"/>
                    <a:pt x="313" y="72"/>
                    <a:pt x="313" y="111"/>
                  </a:cubicBezTo>
                  <a:cubicBezTo>
                    <a:pt x="313" y="150"/>
                    <a:pt x="281" y="180"/>
                    <a:pt x="237" y="180"/>
                  </a:cubicBezTo>
                  <a:cubicBezTo>
                    <a:pt x="195" y="180"/>
                    <a:pt x="166" y="151"/>
                    <a:pt x="166" y="110"/>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52"/>
            <p:cNvSpPr>
              <a:spLocks noEditPoints="1"/>
            </p:cNvSpPr>
            <p:nvPr/>
          </p:nvSpPr>
          <p:spPr bwMode="auto">
            <a:xfrm>
              <a:off x="4380" y="1832"/>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53"/>
            <p:cNvSpPr>
              <a:spLocks/>
            </p:cNvSpPr>
            <p:nvPr/>
          </p:nvSpPr>
          <p:spPr bwMode="auto">
            <a:xfrm>
              <a:off x="4171" y="1679"/>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p:cNvSpPr>
              <a:spLocks/>
            </p:cNvSpPr>
            <p:nvPr/>
          </p:nvSpPr>
          <p:spPr bwMode="auto">
            <a:xfrm>
              <a:off x="4380" y="1708"/>
              <a:ext cx="185" cy="19"/>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55"/>
            <p:cNvSpPr>
              <a:spLocks noEditPoints="1"/>
            </p:cNvSpPr>
            <p:nvPr/>
          </p:nvSpPr>
          <p:spPr bwMode="auto">
            <a:xfrm>
              <a:off x="4380" y="1649"/>
              <a:ext cx="191" cy="38"/>
            </a:xfrm>
            <a:custGeom>
              <a:avLst/>
              <a:gdLst>
                <a:gd name="T0" fmla="*/ 161 w 351"/>
                <a:gd name="T1" fmla="*/ 59 h 228"/>
                <a:gd name="T2" fmla="*/ 161 w 351"/>
                <a:gd name="T3" fmla="*/ 59 h 228"/>
                <a:gd name="T4" fmla="*/ 91 w 351"/>
                <a:gd name="T5" fmla="*/ 12 h 228"/>
                <a:gd name="T6" fmla="*/ 0 w 351"/>
                <a:gd name="T7" fmla="*/ 114 h 228"/>
                <a:gd name="T8" fmla="*/ 91 w 351"/>
                <a:gd name="T9" fmla="*/ 217 h 228"/>
                <a:gd name="T10" fmla="*/ 161 w 351"/>
                <a:gd name="T11" fmla="*/ 171 h 228"/>
                <a:gd name="T12" fmla="*/ 245 w 351"/>
                <a:gd name="T13" fmla="*/ 228 h 228"/>
                <a:gd name="T14" fmla="*/ 351 w 351"/>
                <a:gd name="T15" fmla="*/ 114 h 228"/>
                <a:gd name="T16" fmla="*/ 246 w 351"/>
                <a:gd name="T17" fmla="*/ 0 h 228"/>
                <a:gd name="T18" fmla="*/ 161 w 351"/>
                <a:gd name="T19" fmla="*/ 59 h 228"/>
                <a:gd name="T20" fmla="*/ 38 w 351"/>
                <a:gd name="T21" fmla="*/ 114 h 228"/>
                <a:gd name="T22" fmla="*/ 38 w 351"/>
                <a:gd name="T23" fmla="*/ 114 h 228"/>
                <a:gd name="T24" fmla="*/ 92 w 351"/>
                <a:gd name="T25" fmla="*/ 56 h 228"/>
                <a:gd name="T26" fmla="*/ 144 w 351"/>
                <a:gd name="T27" fmla="*/ 114 h 228"/>
                <a:gd name="T28" fmla="*/ 91 w 351"/>
                <a:gd name="T29" fmla="*/ 173 h 228"/>
                <a:gd name="T30" fmla="*/ 38 w 351"/>
                <a:gd name="T31" fmla="*/ 114 h 228"/>
                <a:gd name="T32" fmla="*/ 180 w 351"/>
                <a:gd name="T33" fmla="*/ 114 h 228"/>
                <a:gd name="T34" fmla="*/ 180 w 351"/>
                <a:gd name="T35" fmla="*/ 114 h 228"/>
                <a:gd name="T36" fmla="*/ 246 w 351"/>
                <a:gd name="T37" fmla="*/ 44 h 228"/>
                <a:gd name="T38" fmla="*/ 313 w 351"/>
                <a:gd name="T39" fmla="*/ 115 h 228"/>
                <a:gd name="T40" fmla="*/ 246 w 351"/>
                <a:gd name="T41" fmla="*/ 185 h 228"/>
                <a:gd name="T42" fmla="*/ 180 w 351"/>
                <a:gd name="T43" fmla="*/ 1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1" h="228">
                  <a:moveTo>
                    <a:pt x="161" y="59"/>
                  </a:moveTo>
                  <a:lnTo>
                    <a:pt x="161" y="59"/>
                  </a:lnTo>
                  <a:cubicBezTo>
                    <a:pt x="140" y="24"/>
                    <a:pt x="123" y="12"/>
                    <a:pt x="91" y="12"/>
                  </a:cubicBezTo>
                  <a:cubicBezTo>
                    <a:pt x="38" y="12"/>
                    <a:pt x="0" y="54"/>
                    <a:pt x="0" y="114"/>
                  </a:cubicBezTo>
                  <a:cubicBezTo>
                    <a:pt x="0" y="174"/>
                    <a:pt x="38" y="217"/>
                    <a:pt x="91" y="217"/>
                  </a:cubicBezTo>
                  <a:cubicBezTo>
                    <a:pt x="122" y="217"/>
                    <a:pt x="140" y="205"/>
                    <a:pt x="161" y="171"/>
                  </a:cubicBezTo>
                  <a:cubicBezTo>
                    <a:pt x="180" y="209"/>
                    <a:pt x="208" y="228"/>
                    <a:pt x="245" y="228"/>
                  </a:cubicBezTo>
                  <a:cubicBezTo>
                    <a:pt x="308" y="228"/>
                    <a:pt x="351" y="182"/>
                    <a:pt x="351" y="114"/>
                  </a:cubicBezTo>
                  <a:cubicBezTo>
                    <a:pt x="351" y="47"/>
                    <a:pt x="308" y="0"/>
                    <a:pt x="246" y="0"/>
                  </a:cubicBezTo>
                  <a:cubicBezTo>
                    <a:pt x="208" y="0"/>
                    <a:pt x="180" y="20"/>
                    <a:pt x="161" y="59"/>
                  </a:cubicBezTo>
                  <a:close/>
                  <a:moveTo>
                    <a:pt x="38" y="114"/>
                  </a:moveTo>
                  <a:lnTo>
                    <a:pt x="38" y="114"/>
                  </a:lnTo>
                  <a:cubicBezTo>
                    <a:pt x="38" y="79"/>
                    <a:pt x="59" y="56"/>
                    <a:pt x="92" y="56"/>
                  </a:cubicBezTo>
                  <a:cubicBezTo>
                    <a:pt x="123" y="56"/>
                    <a:pt x="144" y="79"/>
                    <a:pt x="144" y="114"/>
                  </a:cubicBezTo>
                  <a:cubicBezTo>
                    <a:pt x="144" y="150"/>
                    <a:pt x="123" y="173"/>
                    <a:pt x="91" y="173"/>
                  </a:cubicBezTo>
                  <a:cubicBezTo>
                    <a:pt x="59" y="173"/>
                    <a:pt x="38" y="150"/>
                    <a:pt x="38" y="114"/>
                  </a:cubicBezTo>
                  <a:close/>
                  <a:moveTo>
                    <a:pt x="180" y="114"/>
                  </a:moveTo>
                  <a:lnTo>
                    <a:pt x="180" y="114"/>
                  </a:lnTo>
                  <a:cubicBezTo>
                    <a:pt x="180" y="72"/>
                    <a:pt x="207" y="44"/>
                    <a:pt x="246" y="44"/>
                  </a:cubicBezTo>
                  <a:cubicBezTo>
                    <a:pt x="287" y="44"/>
                    <a:pt x="313" y="72"/>
                    <a:pt x="313" y="115"/>
                  </a:cubicBezTo>
                  <a:cubicBezTo>
                    <a:pt x="313" y="157"/>
                    <a:pt x="286" y="185"/>
                    <a:pt x="246" y="185"/>
                  </a:cubicBezTo>
                  <a:cubicBezTo>
                    <a:pt x="207" y="185"/>
                    <a:pt x="180" y="157"/>
                    <a:pt x="180" y="11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56"/>
            <p:cNvSpPr>
              <a:spLocks noEditPoints="1"/>
            </p:cNvSpPr>
            <p:nvPr/>
          </p:nvSpPr>
          <p:spPr bwMode="auto">
            <a:xfrm>
              <a:off x="4380" y="1604"/>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57"/>
            <p:cNvSpPr>
              <a:spLocks noEditPoints="1"/>
            </p:cNvSpPr>
            <p:nvPr/>
          </p:nvSpPr>
          <p:spPr bwMode="auto">
            <a:xfrm>
              <a:off x="977" y="1679"/>
              <a:ext cx="3240" cy="1830"/>
            </a:xfrm>
            <a:custGeom>
              <a:avLst/>
              <a:gdLst>
                <a:gd name="T0" fmla="*/ 0 w 5952"/>
                <a:gd name="T1" fmla="*/ 10752 h 10752"/>
                <a:gd name="T2" fmla="*/ 0 w 5952"/>
                <a:gd name="T3" fmla="*/ 10752 h 10752"/>
                <a:gd name="T4" fmla="*/ 5952 w 5952"/>
                <a:gd name="T5" fmla="*/ 10752 h 10752"/>
                <a:gd name="T6" fmla="*/ 5952 w 5952"/>
                <a:gd name="T7" fmla="*/ 0 h 10752"/>
                <a:gd name="T8" fmla="*/ 0 w 5952"/>
                <a:gd name="T9" fmla="*/ 10752 h 10752"/>
                <a:gd name="T10" fmla="*/ 0 w 5952"/>
                <a:gd name="T11" fmla="*/ 10752 h 10752"/>
              </a:gdLst>
              <a:ahLst/>
              <a:cxnLst>
                <a:cxn ang="0">
                  <a:pos x="T0" y="T1"/>
                </a:cxn>
                <a:cxn ang="0">
                  <a:pos x="T2" y="T3"/>
                </a:cxn>
                <a:cxn ang="0">
                  <a:pos x="T4" y="T5"/>
                </a:cxn>
                <a:cxn ang="0">
                  <a:pos x="T6" y="T7"/>
                </a:cxn>
                <a:cxn ang="0">
                  <a:pos x="T8" y="T9"/>
                </a:cxn>
                <a:cxn ang="0">
                  <a:pos x="T10" y="T11"/>
                </a:cxn>
              </a:cxnLst>
              <a:rect l="0" t="0" r="r" b="b"/>
              <a:pathLst>
                <a:path w="5952" h="10752">
                  <a:moveTo>
                    <a:pt x="0" y="10752"/>
                  </a:moveTo>
                  <a:lnTo>
                    <a:pt x="0" y="10752"/>
                  </a:lnTo>
                  <a:lnTo>
                    <a:pt x="5952" y="10752"/>
                  </a:lnTo>
                  <a:lnTo>
                    <a:pt x="5952" y="0"/>
                  </a:lnTo>
                  <a:moveTo>
                    <a:pt x="0" y="10752"/>
                  </a:moveTo>
                  <a:lnTo>
                    <a:pt x="0" y="1075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99"/>
            <p:cNvSpPr>
              <a:spLocks noEditPoints="1"/>
            </p:cNvSpPr>
            <p:nvPr/>
          </p:nvSpPr>
          <p:spPr bwMode="auto">
            <a:xfrm>
              <a:off x="977" y="1719"/>
              <a:ext cx="3240" cy="1498"/>
            </a:xfrm>
            <a:custGeom>
              <a:avLst/>
              <a:gdLst>
                <a:gd name="T0" fmla="*/ 5628 w 5952"/>
                <a:gd name="T1" fmla="*/ 1578 h 8804"/>
                <a:gd name="T2" fmla="*/ 5628 w 5952"/>
                <a:gd name="T3" fmla="*/ 1578 h 8804"/>
                <a:gd name="T4" fmla="*/ 5628 w 5952"/>
                <a:gd name="T5" fmla="*/ 342 h 8804"/>
                <a:gd name="T6" fmla="*/ 5952 w 5952"/>
                <a:gd name="T7" fmla="*/ 8804 h 8804"/>
                <a:gd name="T8" fmla="*/ 5952 w 5952"/>
                <a:gd name="T9" fmla="*/ 8804 h 8804"/>
                <a:gd name="T10" fmla="*/ 5612 w 5952"/>
                <a:gd name="T11" fmla="*/ 8804 h 8804"/>
                <a:gd name="T12" fmla="*/ 5272 w 5952"/>
                <a:gd name="T13" fmla="*/ 8166 h 8804"/>
                <a:gd name="T14" fmla="*/ 5101 w 5952"/>
                <a:gd name="T15" fmla="*/ 7931 h 8804"/>
                <a:gd name="T16" fmla="*/ 4932 w 5952"/>
                <a:gd name="T17" fmla="*/ 7863 h 8804"/>
                <a:gd name="T18" fmla="*/ 4761 w 5952"/>
                <a:gd name="T19" fmla="*/ 7662 h 8804"/>
                <a:gd name="T20" fmla="*/ 4592 w 5952"/>
                <a:gd name="T21" fmla="*/ 7494 h 8804"/>
                <a:gd name="T22" fmla="*/ 4421 w 5952"/>
                <a:gd name="T23" fmla="*/ 7056 h 8804"/>
                <a:gd name="T24" fmla="*/ 4252 w 5952"/>
                <a:gd name="T25" fmla="*/ 6620 h 8804"/>
                <a:gd name="T26" fmla="*/ 4081 w 5952"/>
                <a:gd name="T27" fmla="*/ 6552 h 8804"/>
                <a:gd name="T28" fmla="*/ 3656 w 5952"/>
                <a:gd name="T29" fmla="*/ 6183 h 8804"/>
                <a:gd name="T30" fmla="*/ 3230 w 5952"/>
                <a:gd name="T31" fmla="*/ 5747 h 8804"/>
                <a:gd name="T32" fmla="*/ 3061 w 5952"/>
                <a:gd name="T33" fmla="*/ 5679 h 8804"/>
                <a:gd name="T34" fmla="*/ 2890 w 5952"/>
                <a:gd name="T35" fmla="*/ 5310 h 8804"/>
                <a:gd name="T36" fmla="*/ 2721 w 5952"/>
                <a:gd name="T37" fmla="*/ 5243 h 8804"/>
                <a:gd name="T38" fmla="*/ 2465 w 5952"/>
                <a:gd name="T39" fmla="*/ 4872 h 8804"/>
                <a:gd name="T40" fmla="*/ 2210 w 5952"/>
                <a:gd name="T41" fmla="*/ 4739 h 8804"/>
                <a:gd name="T42" fmla="*/ 1870 w 5952"/>
                <a:gd name="T43" fmla="*/ 4436 h 8804"/>
                <a:gd name="T44" fmla="*/ 1530 w 5952"/>
                <a:gd name="T45" fmla="*/ 4368 h 8804"/>
                <a:gd name="T46" fmla="*/ 1190 w 5952"/>
                <a:gd name="T47" fmla="*/ 3999 h 8804"/>
                <a:gd name="T48" fmla="*/ 850 w 5952"/>
                <a:gd name="T49" fmla="*/ 3563 h 8804"/>
                <a:gd name="T50" fmla="*/ 680 w 5952"/>
                <a:gd name="T51" fmla="*/ 3495 h 8804"/>
                <a:gd name="T52" fmla="*/ 425 w 5952"/>
                <a:gd name="T53" fmla="*/ 2688 h 8804"/>
                <a:gd name="T54" fmla="*/ 170 w 5952"/>
                <a:gd name="T55" fmla="*/ 2252 h 8804"/>
                <a:gd name="T56" fmla="*/ 0 w 5952"/>
                <a:gd name="T57" fmla="*/ 0 h 8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52" h="8804">
                  <a:moveTo>
                    <a:pt x="5628" y="1578"/>
                  </a:moveTo>
                  <a:lnTo>
                    <a:pt x="5628" y="1578"/>
                  </a:lnTo>
                  <a:lnTo>
                    <a:pt x="5628" y="342"/>
                  </a:lnTo>
                  <a:moveTo>
                    <a:pt x="5952" y="8804"/>
                  </a:moveTo>
                  <a:lnTo>
                    <a:pt x="5952" y="8804"/>
                  </a:lnTo>
                  <a:lnTo>
                    <a:pt x="5612" y="8804"/>
                  </a:lnTo>
                  <a:lnTo>
                    <a:pt x="5272" y="8166"/>
                  </a:lnTo>
                  <a:lnTo>
                    <a:pt x="5101" y="7931"/>
                  </a:lnTo>
                  <a:lnTo>
                    <a:pt x="4932" y="7863"/>
                  </a:lnTo>
                  <a:lnTo>
                    <a:pt x="4761" y="7662"/>
                  </a:lnTo>
                  <a:lnTo>
                    <a:pt x="4592" y="7494"/>
                  </a:lnTo>
                  <a:lnTo>
                    <a:pt x="4421" y="7056"/>
                  </a:lnTo>
                  <a:lnTo>
                    <a:pt x="4252" y="6620"/>
                  </a:lnTo>
                  <a:lnTo>
                    <a:pt x="4081" y="6552"/>
                  </a:lnTo>
                  <a:lnTo>
                    <a:pt x="3656" y="6183"/>
                  </a:lnTo>
                  <a:lnTo>
                    <a:pt x="3230" y="5747"/>
                  </a:lnTo>
                  <a:lnTo>
                    <a:pt x="3061" y="5679"/>
                  </a:lnTo>
                  <a:lnTo>
                    <a:pt x="2890" y="5310"/>
                  </a:lnTo>
                  <a:lnTo>
                    <a:pt x="2721" y="5243"/>
                  </a:lnTo>
                  <a:lnTo>
                    <a:pt x="2465" y="4872"/>
                  </a:lnTo>
                  <a:lnTo>
                    <a:pt x="2210" y="4739"/>
                  </a:lnTo>
                  <a:lnTo>
                    <a:pt x="1870" y="4436"/>
                  </a:lnTo>
                  <a:lnTo>
                    <a:pt x="1530" y="4368"/>
                  </a:lnTo>
                  <a:lnTo>
                    <a:pt x="1190" y="3999"/>
                  </a:lnTo>
                  <a:lnTo>
                    <a:pt x="850" y="3563"/>
                  </a:lnTo>
                  <a:lnTo>
                    <a:pt x="680" y="3495"/>
                  </a:lnTo>
                  <a:lnTo>
                    <a:pt x="425" y="2688"/>
                  </a:lnTo>
                  <a:lnTo>
                    <a:pt x="170" y="2252"/>
                  </a:lnTo>
                  <a:lnTo>
                    <a:pt x="0" y="0"/>
                  </a:lnTo>
                </a:path>
              </a:pathLst>
            </a:custGeom>
            <a:noFill/>
            <a:ln w="57150" cap="flat">
              <a:solidFill>
                <a:srgbClr val="BF4F4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reeform 100"/>
            <p:cNvSpPr>
              <a:spLocks noEditPoints="1"/>
            </p:cNvSpPr>
            <p:nvPr/>
          </p:nvSpPr>
          <p:spPr bwMode="auto">
            <a:xfrm>
              <a:off x="977" y="1679"/>
              <a:ext cx="3240" cy="1830"/>
            </a:xfrm>
            <a:custGeom>
              <a:avLst/>
              <a:gdLst>
                <a:gd name="T0" fmla="*/ 0 w 5952"/>
                <a:gd name="T1" fmla="*/ 10752 h 10752"/>
                <a:gd name="T2" fmla="*/ 0 w 5952"/>
                <a:gd name="T3" fmla="*/ 10752 h 10752"/>
                <a:gd name="T4" fmla="*/ 5952 w 5952"/>
                <a:gd name="T5" fmla="*/ 10752 h 10752"/>
                <a:gd name="T6" fmla="*/ 5952 w 5952"/>
                <a:gd name="T7" fmla="*/ 0 h 10752"/>
                <a:gd name="T8" fmla="*/ 0 w 5952"/>
                <a:gd name="T9" fmla="*/ 10752 h 10752"/>
                <a:gd name="T10" fmla="*/ 0 w 5952"/>
                <a:gd name="T11" fmla="*/ 10752 h 10752"/>
              </a:gdLst>
              <a:ahLst/>
              <a:cxnLst>
                <a:cxn ang="0">
                  <a:pos x="T0" y="T1"/>
                </a:cxn>
                <a:cxn ang="0">
                  <a:pos x="T2" y="T3"/>
                </a:cxn>
                <a:cxn ang="0">
                  <a:pos x="T4" y="T5"/>
                </a:cxn>
                <a:cxn ang="0">
                  <a:pos x="T6" y="T7"/>
                </a:cxn>
                <a:cxn ang="0">
                  <a:pos x="T8" y="T9"/>
                </a:cxn>
                <a:cxn ang="0">
                  <a:pos x="T10" y="T11"/>
                </a:cxn>
              </a:cxnLst>
              <a:rect l="0" t="0" r="r" b="b"/>
              <a:pathLst>
                <a:path w="5952" h="10752">
                  <a:moveTo>
                    <a:pt x="0" y="10752"/>
                  </a:moveTo>
                  <a:lnTo>
                    <a:pt x="0" y="10752"/>
                  </a:lnTo>
                  <a:lnTo>
                    <a:pt x="5952" y="10752"/>
                  </a:lnTo>
                  <a:lnTo>
                    <a:pt x="5952" y="0"/>
                  </a:lnTo>
                  <a:moveTo>
                    <a:pt x="0" y="10752"/>
                  </a:moveTo>
                  <a:lnTo>
                    <a:pt x="0" y="1075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smtClean="0"/>
              <a:t>Throughput</a:t>
            </a:r>
            <a:endParaRPr lang="en-US" dirty="0"/>
          </a:p>
        </p:txBody>
      </p:sp>
      <p:sp>
        <p:nvSpPr>
          <p:cNvPr id="50" name="Content Placeholder 2"/>
          <p:cNvSpPr>
            <a:spLocks noGrp="1"/>
          </p:cNvSpPr>
          <p:nvPr>
            <p:ph idx="1"/>
          </p:nvPr>
        </p:nvSpPr>
        <p:spPr>
          <a:xfrm>
            <a:off x="237065" y="1341438"/>
            <a:ext cx="8686801" cy="4271182"/>
          </a:xfrm>
        </p:spPr>
        <p:txBody>
          <a:bodyPr>
            <a:normAutofit/>
          </a:bodyPr>
          <a:lstStyle/>
          <a:p>
            <a:pPr marL="0" indent="0" algn="ctr">
              <a:buNone/>
            </a:pPr>
            <a:r>
              <a:rPr lang="en-US" dirty="0" smtClean="0"/>
              <a:t>Heterogeneous mix of 1 &amp; 2-antenna nodes</a:t>
            </a:r>
          </a:p>
        </p:txBody>
      </p:sp>
      <p:sp>
        <p:nvSpPr>
          <p:cNvPr id="52" name="TextBox 51"/>
          <p:cNvSpPr txBox="1"/>
          <p:nvPr/>
        </p:nvSpPr>
        <p:spPr>
          <a:xfrm>
            <a:off x="3303268" y="4091924"/>
            <a:ext cx="864339" cy="461665"/>
          </a:xfrm>
          <a:prstGeom prst="rect">
            <a:avLst/>
          </a:prstGeom>
          <a:noFill/>
        </p:spPr>
        <p:txBody>
          <a:bodyPr wrap="none" rtlCol="0">
            <a:spAutoFit/>
          </a:bodyPr>
          <a:lstStyle/>
          <a:p>
            <a:r>
              <a:rPr lang="en-US" sz="2400" dirty="0" smtClean="0"/>
              <a:t>1.98x</a:t>
            </a:r>
            <a:endParaRPr lang="en-US" sz="2400" dirty="0"/>
          </a:p>
        </p:txBody>
      </p:sp>
      <p:cxnSp>
        <p:nvCxnSpPr>
          <p:cNvPr id="54" name="Straight Arrow Connector 53"/>
          <p:cNvCxnSpPr>
            <a:endCxn id="105" idx="16"/>
          </p:cNvCxnSpPr>
          <p:nvPr/>
        </p:nvCxnSpPr>
        <p:spPr>
          <a:xfrm flipV="1">
            <a:off x="2914492" y="4143862"/>
            <a:ext cx="1721998" cy="1573"/>
          </a:xfrm>
          <a:prstGeom prst="straightConnector1">
            <a:avLst/>
          </a:prstGeom>
          <a:ln>
            <a:solidFill>
              <a:srgbClr val="000000"/>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95" name="TextBox 94"/>
          <p:cNvSpPr txBox="1"/>
          <p:nvPr/>
        </p:nvSpPr>
        <p:spPr>
          <a:xfrm rot="16200000">
            <a:off x="610752" y="3589189"/>
            <a:ext cx="761747" cy="523220"/>
          </a:xfrm>
          <a:prstGeom prst="rect">
            <a:avLst/>
          </a:prstGeom>
          <a:noFill/>
        </p:spPr>
        <p:txBody>
          <a:bodyPr wrap="none" rtlCol="0">
            <a:spAutoFit/>
          </a:bodyPr>
          <a:lstStyle/>
          <a:p>
            <a:r>
              <a:rPr lang="en-US" sz="2800" dirty="0" smtClean="0"/>
              <a:t>CDF</a:t>
            </a:r>
            <a:endParaRPr lang="en-US" sz="2800" dirty="0"/>
          </a:p>
        </p:txBody>
      </p:sp>
      <p:sp>
        <p:nvSpPr>
          <p:cNvPr id="96" name="TextBox 95"/>
          <p:cNvSpPr txBox="1"/>
          <p:nvPr/>
        </p:nvSpPr>
        <p:spPr>
          <a:xfrm>
            <a:off x="2766365" y="6038140"/>
            <a:ext cx="4376769" cy="523220"/>
          </a:xfrm>
          <a:prstGeom prst="rect">
            <a:avLst/>
          </a:prstGeom>
          <a:noFill/>
        </p:spPr>
        <p:txBody>
          <a:bodyPr wrap="none" rtlCol="0">
            <a:spAutoFit/>
          </a:bodyPr>
          <a:lstStyle/>
          <a:p>
            <a:r>
              <a:rPr lang="en-US" sz="2800" dirty="0" smtClean="0"/>
              <a:t>Network Throughput</a:t>
            </a:r>
            <a:r>
              <a:rPr lang="en-US" sz="2800" b="1" dirty="0" smtClean="0"/>
              <a:t> </a:t>
            </a:r>
            <a:r>
              <a:rPr lang="en-US" sz="2800" dirty="0" smtClean="0"/>
              <a:t>(Mbps)</a:t>
            </a:r>
            <a:endParaRPr lang="en-US" sz="2800" dirty="0"/>
          </a:p>
        </p:txBody>
      </p:sp>
      <p:sp>
        <p:nvSpPr>
          <p:cNvPr id="97" name="Rectangle 96"/>
          <p:cNvSpPr/>
          <p:nvPr/>
        </p:nvSpPr>
        <p:spPr>
          <a:xfrm>
            <a:off x="6919259" y="4742326"/>
            <a:ext cx="899160" cy="83121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8" name="TextBox 97"/>
          <p:cNvSpPr txBox="1"/>
          <p:nvPr/>
        </p:nvSpPr>
        <p:spPr>
          <a:xfrm>
            <a:off x="6921292" y="3970063"/>
            <a:ext cx="1373919" cy="523220"/>
          </a:xfrm>
          <a:prstGeom prst="rect">
            <a:avLst/>
          </a:prstGeom>
          <a:noFill/>
        </p:spPr>
        <p:txBody>
          <a:bodyPr wrap="none" rtlCol="0">
            <a:spAutoFit/>
          </a:bodyPr>
          <a:lstStyle/>
          <a:p>
            <a:r>
              <a:rPr lang="en-US" sz="2800" dirty="0" smtClean="0"/>
              <a:t>802.11n</a:t>
            </a:r>
            <a:endParaRPr lang="en-US" sz="2800" dirty="0" smtClean="0"/>
          </a:p>
        </p:txBody>
      </p:sp>
      <p:cxnSp>
        <p:nvCxnSpPr>
          <p:cNvPr id="108" name="Straight Connector 107"/>
          <p:cNvCxnSpPr/>
          <p:nvPr/>
        </p:nvCxnSpPr>
        <p:spPr>
          <a:xfrm>
            <a:off x="6440152" y="4231188"/>
            <a:ext cx="452027" cy="18753"/>
          </a:xfrm>
          <a:prstGeom prst="line">
            <a:avLst/>
          </a:prstGeom>
          <a:ln w="76200"/>
          <a:effectLst/>
        </p:spPr>
        <p:style>
          <a:lnRef idx="2">
            <a:schemeClr val="accent1"/>
          </a:lnRef>
          <a:fillRef idx="0">
            <a:schemeClr val="accent1"/>
          </a:fillRef>
          <a:effectRef idx="1">
            <a:schemeClr val="accent1"/>
          </a:effectRef>
          <a:fontRef idx="minor">
            <a:schemeClr val="tx1"/>
          </a:fontRef>
        </p:style>
      </p:cxnSp>
      <p:cxnSp>
        <p:nvCxnSpPr>
          <p:cNvPr id="109" name="Straight Connector 108"/>
          <p:cNvCxnSpPr/>
          <p:nvPr/>
        </p:nvCxnSpPr>
        <p:spPr>
          <a:xfrm>
            <a:off x="6440152" y="4610799"/>
            <a:ext cx="452027" cy="18753"/>
          </a:xfrm>
          <a:prstGeom prst="line">
            <a:avLst/>
          </a:prstGeom>
          <a:ln w="76200">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111" name="TextBox 110"/>
          <p:cNvSpPr txBox="1"/>
          <p:nvPr/>
        </p:nvSpPr>
        <p:spPr>
          <a:xfrm>
            <a:off x="6898029" y="4358383"/>
            <a:ext cx="1671626" cy="523220"/>
          </a:xfrm>
          <a:prstGeom prst="rect">
            <a:avLst/>
          </a:prstGeom>
          <a:noFill/>
        </p:spPr>
        <p:txBody>
          <a:bodyPr wrap="none" rtlCol="0">
            <a:spAutoFit/>
          </a:bodyPr>
          <a:lstStyle/>
          <a:p>
            <a:r>
              <a:rPr lang="en-US" sz="2800" dirty="0" err="1" smtClean="0"/>
              <a:t>MoMIMO</a:t>
            </a:r>
            <a:endParaRPr lang="en-US" sz="2800" dirty="0" smtClean="0"/>
          </a:p>
        </p:txBody>
      </p:sp>
    </p:spTree>
    <p:extLst>
      <p:ext uri="{BB962C8B-B14F-4D97-AF65-F5344CB8AC3E}">
        <p14:creationId xmlns:p14="http://schemas.microsoft.com/office/powerpoint/2010/main" val="23313228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rot="5400000">
            <a:off x="2198186" y="214177"/>
            <a:ext cx="4229467" cy="8275320"/>
            <a:chOff x="670" y="1557"/>
            <a:chExt cx="4377" cy="2448"/>
          </a:xfrm>
        </p:grpSpPr>
        <p:sp>
          <p:nvSpPr>
            <p:cNvPr id="89" name="Freeform 83"/>
            <p:cNvSpPr>
              <a:spLocks noEditPoints="1"/>
            </p:cNvSpPr>
            <p:nvPr/>
          </p:nvSpPr>
          <p:spPr bwMode="auto">
            <a:xfrm>
              <a:off x="977" y="1777"/>
              <a:ext cx="3240" cy="1688"/>
            </a:xfrm>
            <a:custGeom>
              <a:avLst/>
              <a:gdLst>
                <a:gd name="T0" fmla="*/ 4668 w 5952"/>
                <a:gd name="T1" fmla="*/ 1236 h 9918"/>
                <a:gd name="T2" fmla="*/ 4668 w 5952"/>
                <a:gd name="T3" fmla="*/ 1236 h 9918"/>
                <a:gd name="T4" fmla="*/ 4668 w 5952"/>
                <a:gd name="T5" fmla="*/ 0 h 9918"/>
                <a:gd name="T6" fmla="*/ 5952 w 5952"/>
                <a:gd name="T7" fmla="*/ 9918 h 9918"/>
                <a:gd name="T8" fmla="*/ 5952 w 5952"/>
                <a:gd name="T9" fmla="*/ 9918 h 9918"/>
                <a:gd name="T10" fmla="*/ 5786 w 5952"/>
                <a:gd name="T11" fmla="*/ 9918 h 9918"/>
                <a:gd name="T12" fmla="*/ 5621 w 5952"/>
                <a:gd name="T13" fmla="*/ 9481 h 9918"/>
                <a:gd name="T14" fmla="*/ 5456 w 5952"/>
                <a:gd name="T15" fmla="*/ 9458 h 9918"/>
                <a:gd name="T16" fmla="*/ 5125 w 5952"/>
                <a:gd name="T17" fmla="*/ 9190 h 9918"/>
                <a:gd name="T18" fmla="*/ 4629 w 5952"/>
                <a:gd name="T19" fmla="*/ 8898 h 9918"/>
                <a:gd name="T20" fmla="*/ 4216 w 5952"/>
                <a:gd name="T21" fmla="*/ 8753 h 9918"/>
                <a:gd name="T22" fmla="*/ 3968 w 5952"/>
                <a:gd name="T23" fmla="*/ 8608 h 9918"/>
                <a:gd name="T24" fmla="*/ 3802 w 5952"/>
                <a:gd name="T25" fmla="*/ 8585 h 9918"/>
                <a:gd name="T26" fmla="*/ 3389 w 5952"/>
                <a:gd name="T27" fmla="*/ 8462 h 9918"/>
                <a:gd name="T28" fmla="*/ 2893 w 5952"/>
                <a:gd name="T29" fmla="*/ 8317 h 9918"/>
                <a:gd name="T30" fmla="*/ 2645 w 5952"/>
                <a:gd name="T31" fmla="*/ 8294 h 9918"/>
                <a:gd name="T32" fmla="*/ 2480 w 5952"/>
                <a:gd name="T33" fmla="*/ 8170 h 9918"/>
                <a:gd name="T34" fmla="*/ 2314 w 5952"/>
                <a:gd name="T35" fmla="*/ 8002 h 9918"/>
                <a:gd name="T36" fmla="*/ 1736 w 5952"/>
                <a:gd name="T37" fmla="*/ 7880 h 9918"/>
                <a:gd name="T38" fmla="*/ 1074 w 5952"/>
                <a:gd name="T39" fmla="*/ 7734 h 9918"/>
                <a:gd name="T40" fmla="*/ 661 w 5952"/>
                <a:gd name="T41" fmla="*/ 7566 h 9918"/>
                <a:gd name="T42" fmla="*/ 330 w 5952"/>
                <a:gd name="T43" fmla="*/ 7544 h 9918"/>
                <a:gd name="T44" fmla="*/ 165 w 5952"/>
                <a:gd name="T45" fmla="*/ 7442 h 9918"/>
                <a:gd name="T46" fmla="*/ 0 w 5952"/>
                <a:gd name="T47" fmla="*/ 7129 h 9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952" h="9918">
                  <a:moveTo>
                    <a:pt x="4668" y="1236"/>
                  </a:moveTo>
                  <a:lnTo>
                    <a:pt x="4668" y="1236"/>
                  </a:lnTo>
                  <a:lnTo>
                    <a:pt x="4668" y="0"/>
                  </a:lnTo>
                  <a:moveTo>
                    <a:pt x="5952" y="9918"/>
                  </a:moveTo>
                  <a:lnTo>
                    <a:pt x="5952" y="9918"/>
                  </a:lnTo>
                  <a:lnTo>
                    <a:pt x="5786" y="9918"/>
                  </a:lnTo>
                  <a:lnTo>
                    <a:pt x="5621" y="9481"/>
                  </a:lnTo>
                  <a:lnTo>
                    <a:pt x="5456" y="9458"/>
                  </a:lnTo>
                  <a:lnTo>
                    <a:pt x="5125" y="9190"/>
                  </a:lnTo>
                  <a:lnTo>
                    <a:pt x="4629" y="8898"/>
                  </a:lnTo>
                  <a:lnTo>
                    <a:pt x="4216" y="8753"/>
                  </a:lnTo>
                  <a:lnTo>
                    <a:pt x="3968" y="8608"/>
                  </a:lnTo>
                  <a:lnTo>
                    <a:pt x="3802" y="8585"/>
                  </a:lnTo>
                  <a:lnTo>
                    <a:pt x="3389" y="8462"/>
                  </a:lnTo>
                  <a:lnTo>
                    <a:pt x="2893" y="8317"/>
                  </a:lnTo>
                  <a:lnTo>
                    <a:pt x="2645" y="8294"/>
                  </a:lnTo>
                  <a:lnTo>
                    <a:pt x="2480" y="8170"/>
                  </a:lnTo>
                  <a:lnTo>
                    <a:pt x="2314" y="8002"/>
                  </a:lnTo>
                  <a:lnTo>
                    <a:pt x="1736" y="7880"/>
                  </a:lnTo>
                  <a:lnTo>
                    <a:pt x="1074" y="7734"/>
                  </a:lnTo>
                  <a:lnTo>
                    <a:pt x="661" y="7566"/>
                  </a:lnTo>
                  <a:lnTo>
                    <a:pt x="330" y="7544"/>
                  </a:lnTo>
                  <a:lnTo>
                    <a:pt x="165" y="7442"/>
                  </a:lnTo>
                  <a:lnTo>
                    <a:pt x="0" y="7129"/>
                  </a:lnTo>
                </a:path>
              </a:pathLst>
            </a:custGeom>
            <a:noFill/>
            <a:ln w="57150" cap="flat">
              <a:solidFill>
                <a:srgbClr val="4F82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3"/>
            <p:cNvSpPr>
              <a:spLocks noChangeAspect="1" noChangeArrowheads="1" noTextEdit="1"/>
            </p:cNvSpPr>
            <p:nvPr/>
          </p:nvSpPr>
          <p:spPr bwMode="auto">
            <a:xfrm>
              <a:off x="670" y="1557"/>
              <a:ext cx="4377" cy="2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5"/>
            <p:cNvSpPr>
              <a:spLocks/>
            </p:cNvSpPr>
            <p:nvPr/>
          </p:nvSpPr>
          <p:spPr bwMode="auto">
            <a:xfrm>
              <a:off x="4217"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noEditPoints="1"/>
            </p:cNvSpPr>
            <p:nvPr/>
          </p:nvSpPr>
          <p:spPr bwMode="auto">
            <a:xfrm>
              <a:off x="4119" y="3562"/>
              <a:ext cx="191" cy="37"/>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2"/>
                    <a:pt x="14" y="171"/>
                    <a:pt x="38" y="189"/>
                  </a:cubicBezTo>
                  <a:cubicBezTo>
                    <a:pt x="67" y="211"/>
                    <a:pt x="113" y="222"/>
                    <a:pt x="176" y="222"/>
                  </a:cubicBezTo>
                  <a:cubicBezTo>
                    <a:pt x="290" y="222"/>
                    <a:pt x="351" y="183"/>
                    <a:pt x="351" y="111"/>
                  </a:cubicBezTo>
                  <a:cubicBezTo>
                    <a:pt x="351" y="39"/>
                    <a:pt x="290" y="0"/>
                    <a:pt x="178" y="0"/>
                  </a:cubicBezTo>
                  <a:cubicBezTo>
                    <a:pt x="112" y="0"/>
                    <a:pt x="68" y="10"/>
                    <a:pt x="38" y="33"/>
                  </a:cubicBezTo>
                  <a:cubicBezTo>
                    <a:pt x="14" y="50"/>
                    <a:pt x="0" y="79"/>
                    <a:pt x="0" y="111"/>
                  </a:cubicBezTo>
                  <a:close/>
                  <a:moveTo>
                    <a:pt x="38" y="111"/>
                  </a:moveTo>
                  <a:lnTo>
                    <a:pt x="38" y="111"/>
                  </a:lnTo>
                  <a:cubicBezTo>
                    <a:pt x="38" y="65"/>
                    <a:pt x="84" y="43"/>
                    <a:pt x="175" y="43"/>
                  </a:cubicBezTo>
                  <a:cubicBezTo>
                    <a:pt x="271" y="43"/>
                    <a:pt x="316" y="65"/>
                    <a:pt x="316" y="112"/>
                  </a:cubicBezTo>
                  <a:cubicBezTo>
                    <a:pt x="316" y="156"/>
                    <a:pt x="269" y="179"/>
                    <a:pt x="176" y="179"/>
                  </a:cubicBezTo>
                  <a:cubicBezTo>
                    <a:pt x="83" y="179"/>
                    <a:pt x="38" y="156"/>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p:nvSpPr>
          <p:spPr bwMode="auto">
            <a:xfrm>
              <a:off x="3568"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noEditPoints="1"/>
            </p:cNvSpPr>
            <p:nvPr/>
          </p:nvSpPr>
          <p:spPr bwMode="auto">
            <a:xfrm>
              <a:off x="3471" y="3630"/>
              <a:ext cx="191" cy="37"/>
            </a:xfrm>
            <a:custGeom>
              <a:avLst/>
              <a:gdLst>
                <a:gd name="T0" fmla="*/ 0 w 350"/>
                <a:gd name="T1" fmla="*/ 111 h 222"/>
                <a:gd name="T2" fmla="*/ 0 w 350"/>
                <a:gd name="T3" fmla="*/ 111 h 222"/>
                <a:gd name="T4" fmla="*/ 37 w 350"/>
                <a:gd name="T5" fmla="*/ 189 h 222"/>
                <a:gd name="T6" fmla="*/ 175 w 350"/>
                <a:gd name="T7" fmla="*/ 222 h 222"/>
                <a:gd name="T8" fmla="*/ 350 w 350"/>
                <a:gd name="T9" fmla="*/ 111 h 222"/>
                <a:gd name="T10" fmla="*/ 178 w 350"/>
                <a:gd name="T11" fmla="*/ 0 h 222"/>
                <a:gd name="T12" fmla="*/ 37 w 350"/>
                <a:gd name="T13" fmla="*/ 33 h 222"/>
                <a:gd name="T14" fmla="*/ 0 w 350"/>
                <a:gd name="T15" fmla="*/ 111 h 222"/>
                <a:gd name="T16" fmla="*/ 37 w 350"/>
                <a:gd name="T17" fmla="*/ 111 h 222"/>
                <a:gd name="T18" fmla="*/ 37 w 350"/>
                <a:gd name="T19" fmla="*/ 111 h 222"/>
                <a:gd name="T20" fmla="*/ 174 w 350"/>
                <a:gd name="T21" fmla="*/ 43 h 222"/>
                <a:gd name="T22" fmla="*/ 315 w 350"/>
                <a:gd name="T23" fmla="*/ 112 h 222"/>
                <a:gd name="T24" fmla="*/ 175 w 350"/>
                <a:gd name="T25" fmla="*/ 179 h 222"/>
                <a:gd name="T26" fmla="*/ 37 w 350"/>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0" h="222">
                  <a:moveTo>
                    <a:pt x="0" y="111"/>
                  </a:moveTo>
                  <a:lnTo>
                    <a:pt x="0" y="111"/>
                  </a:lnTo>
                  <a:cubicBezTo>
                    <a:pt x="0" y="143"/>
                    <a:pt x="13" y="171"/>
                    <a:pt x="37" y="189"/>
                  </a:cubicBezTo>
                  <a:cubicBezTo>
                    <a:pt x="67" y="211"/>
                    <a:pt x="112" y="222"/>
                    <a:pt x="175" y="222"/>
                  </a:cubicBezTo>
                  <a:cubicBezTo>
                    <a:pt x="289" y="222"/>
                    <a:pt x="350" y="184"/>
                    <a:pt x="350" y="111"/>
                  </a:cubicBezTo>
                  <a:cubicBezTo>
                    <a:pt x="350" y="39"/>
                    <a:pt x="289"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0" y="43"/>
                    <a:pt x="315" y="65"/>
                    <a:pt x="315" y="112"/>
                  </a:cubicBezTo>
                  <a:cubicBezTo>
                    <a:pt x="315" y="156"/>
                    <a:pt x="268" y="179"/>
                    <a:pt x="175" y="179"/>
                  </a:cubicBezTo>
                  <a:cubicBezTo>
                    <a:pt x="82"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9"/>
            <p:cNvSpPr>
              <a:spLocks/>
            </p:cNvSpPr>
            <p:nvPr/>
          </p:nvSpPr>
          <p:spPr bwMode="auto">
            <a:xfrm>
              <a:off x="3628" y="3610"/>
              <a:ext cx="28" cy="8"/>
            </a:xfrm>
            <a:custGeom>
              <a:avLst/>
              <a:gdLst>
                <a:gd name="T0" fmla="*/ 0 w 50"/>
                <a:gd name="T1" fmla="*/ 0 h 50"/>
                <a:gd name="T2" fmla="*/ 0 w 50"/>
                <a:gd name="T3" fmla="*/ 0 h 50"/>
                <a:gd name="T4" fmla="*/ 0 w 50"/>
                <a:gd name="T5" fmla="*/ 50 h 50"/>
                <a:gd name="T6" fmla="*/ 50 w 50"/>
                <a:gd name="T7" fmla="*/ 50 h 50"/>
                <a:gd name="T8" fmla="*/ 50 w 50"/>
                <a:gd name="T9" fmla="*/ 0 h 50"/>
                <a:gd name="T10" fmla="*/ 0 w 50"/>
                <a:gd name="T11" fmla="*/ 0 h 50"/>
              </a:gdLst>
              <a:ahLst/>
              <a:cxnLst>
                <a:cxn ang="0">
                  <a:pos x="T0" y="T1"/>
                </a:cxn>
                <a:cxn ang="0">
                  <a:pos x="T2" y="T3"/>
                </a:cxn>
                <a:cxn ang="0">
                  <a:pos x="T4" y="T5"/>
                </a:cxn>
                <a:cxn ang="0">
                  <a:pos x="T6" y="T7"/>
                </a:cxn>
                <a:cxn ang="0">
                  <a:pos x="T8" y="T9"/>
                </a:cxn>
                <a:cxn ang="0">
                  <a:pos x="T10" y="T11"/>
                </a:cxn>
              </a:cxnLst>
              <a:rect l="0" t="0" r="r" b="b"/>
              <a:pathLst>
                <a:path w="50" h="50">
                  <a:moveTo>
                    <a:pt x="0" y="0"/>
                  </a:moveTo>
                  <a:lnTo>
                    <a:pt x="0" y="0"/>
                  </a:lnTo>
                  <a:lnTo>
                    <a:pt x="0" y="50"/>
                  </a:lnTo>
                  <a:lnTo>
                    <a:pt x="50" y="50"/>
                  </a:lnTo>
                  <a:lnTo>
                    <a:pt x="50"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0"/>
            <p:cNvSpPr>
              <a:spLocks/>
            </p:cNvSpPr>
            <p:nvPr/>
          </p:nvSpPr>
          <p:spPr bwMode="auto">
            <a:xfrm>
              <a:off x="3471" y="3561"/>
              <a:ext cx="185" cy="39"/>
            </a:xfrm>
            <a:custGeom>
              <a:avLst/>
              <a:gdLst>
                <a:gd name="T0" fmla="*/ 297 w 339"/>
                <a:gd name="T1" fmla="*/ 2 h 228"/>
                <a:gd name="T2" fmla="*/ 297 w 339"/>
                <a:gd name="T3" fmla="*/ 2 h 228"/>
                <a:gd name="T4" fmla="*/ 297 w 339"/>
                <a:gd name="T5" fmla="*/ 181 h 228"/>
                <a:gd name="T6" fmla="*/ 228 w 339"/>
                <a:gd name="T7" fmla="*/ 119 h 228"/>
                <a:gd name="T8" fmla="*/ 202 w 339"/>
                <a:gd name="T9" fmla="*/ 71 h 228"/>
                <a:gd name="T10" fmla="*/ 99 w 339"/>
                <a:gd name="T11" fmla="*/ 0 h 228"/>
                <a:gd name="T12" fmla="*/ 26 w 339"/>
                <a:gd name="T13" fmla="*/ 31 h 228"/>
                <a:gd name="T14" fmla="*/ 0 w 339"/>
                <a:gd name="T15" fmla="*/ 108 h 228"/>
                <a:gd name="T16" fmla="*/ 44 w 339"/>
                <a:gd name="T17" fmla="*/ 202 h 228"/>
                <a:gd name="T18" fmla="*/ 117 w 339"/>
                <a:gd name="T19" fmla="*/ 220 h 228"/>
                <a:gd name="T20" fmla="*/ 117 w 339"/>
                <a:gd name="T21" fmla="*/ 178 h 228"/>
                <a:gd name="T22" fmla="*/ 69 w 339"/>
                <a:gd name="T23" fmla="*/ 168 h 228"/>
                <a:gd name="T24" fmla="*/ 36 w 339"/>
                <a:gd name="T25" fmla="*/ 110 h 228"/>
                <a:gd name="T26" fmla="*/ 100 w 339"/>
                <a:gd name="T27" fmla="*/ 43 h 228"/>
                <a:gd name="T28" fmla="*/ 167 w 339"/>
                <a:gd name="T29" fmla="*/ 89 h 228"/>
                <a:gd name="T30" fmla="*/ 192 w 339"/>
                <a:gd name="T31" fmla="*/ 133 h 228"/>
                <a:gd name="T32" fmla="*/ 339 w 339"/>
                <a:gd name="T33" fmla="*/ 228 h 228"/>
                <a:gd name="T34" fmla="*/ 339 w 339"/>
                <a:gd name="T35" fmla="*/ 2 h 228"/>
                <a:gd name="T36" fmla="*/ 297 w 339"/>
                <a:gd name="T37" fmla="*/ 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9" h="228">
                  <a:moveTo>
                    <a:pt x="297" y="2"/>
                  </a:moveTo>
                  <a:lnTo>
                    <a:pt x="297" y="2"/>
                  </a:lnTo>
                  <a:lnTo>
                    <a:pt x="297" y="181"/>
                  </a:lnTo>
                  <a:cubicBezTo>
                    <a:pt x="270" y="176"/>
                    <a:pt x="252" y="161"/>
                    <a:pt x="228" y="119"/>
                  </a:cubicBezTo>
                  <a:lnTo>
                    <a:pt x="202" y="71"/>
                  </a:lnTo>
                  <a:cubicBezTo>
                    <a:pt x="176" y="24"/>
                    <a:pt x="141" y="0"/>
                    <a:pt x="99" y="0"/>
                  </a:cubicBezTo>
                  <a:cubicBezTo>
                    <a:pt x="71" y="0"/>
                    <a:pt x="45" y="11"/>
                    <a:pt x="26" y="31"/>
                  </a:cubicBezTo>
                  <a:cubicBezTo>
                    <a:pt x="8" y="51"/>
                    <a:pt x="0" y="76"/>
                    <a:pt x="0" y="108"/>
                  </a:cubicBezTo>
                  <a:cubicBezTo>
                    <a:pt x="0" y="151"/>
                    <a:pt x="15" y="184"/>
                    <a:pt x="44" y="202"/>
                  </a:cubicBezTo>
                  <a:cubicBezTo>
                    <a:pt x="62" y="214"/>
                    <a:pt x="83" y="219"/>
                    <a:pt x="117" y="220"/>
                  </a:cubicBezTo>
                  <a:lnTo>
                    <a:pt x="117" y="178"/>
                  </a:lnTo>
                  <a:cubicBezTo>
                    <a:pt x="94" y="177"/>
                    <a:pt x="81" y="174"/>
                    <a:pt x="69" y="168"/>
                  </a:cubicBezTo>
                  <a:cubicBezTo>
                    <a:pt x="49" y="157"/>
                    <a:pt x="36" y="135"/>
                    <a:pt x="36" y="110"/>
                  </a:cubicBezTo>
                  <a:cubicBezTo>
                    <a:pt x="36" y="71"/>
                    <a:pt x="64" y="43"/>
                    <a:pt x="100" y="43"/>
                  </a:cubicBezTo>
                  <a:cubicBezTo>
                    <a:pt x="127" y="43"/>
                    <a:pt x="150" y="59"/>
                    <a:pt x="167" y="89"/>
                  </a:cubicBezTo>
                  <a:lnTo>
                    <a:pt x="192" y="133"/>
                  </a:lnTo>
                  <a:cubicBezTo>
                    <a:pt x="232" y="204"/>
                    <a:pt x="264" y="224"/>
                    <a:pt x="339" y="228"/>
                  </a:cubicBezTo>
                  <a:lnTo>
                    <a:pt x="339" y="2"/>
                  </a:lnTo>
                  <a:lnTo>
                    <a:pt x="297"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1"/>
            <p:cNvSpPr>
              <a:spLocks/>
            </p:cNvSpPr>
            <p:nvPr/>
          </p:nvSpPr>
          <p:spPr bwMode="auto">
            <a:xfrm>
              <a:off x="2920"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2"/>
            <p:cNvSpPr>
              <a:spLocks noEditPoints="1"/>
            </p:cNvSpPr>
            <p:nvPr/>
          </p:nvSpPr>
          <p:spPr bwMode="auto">
            <a:xfrm>
              <a:off x="2823" y="3630"/>
              <a:ext cx="191" cy="37"/>
            </a:xfrm>
            <a:custGeom>
              <a:avLst/>
              <a:gdLst>
                <a:gd name="T0" fmla="*/ 0 w 351"/>
                <a:gd name="T1" fmla="*/ 111 h 222"/>
                <a:gd name="T2" fmla="*/ 0 w 351"/>
                <a:gd name="T3" fmla="*/ 111 h 222"/>
                <a:gd name="T4" fmla="*/ 37 w 351"/>
                <a:gd name="T5" fmla="*/ 189 h 222"/>
                <a:gd name="T6" fmla="*/ 175 w 351"/>
                <a:gd name="T7" fmla="*/ 222 h 222"/>
                <a:gd name="T8" fmla="*/ 351 w 351"/>
                <a:gd name="T9" fmla="*/ 111 h 222"/>
                <a:gd name="T10" fmla="*/ 178 w 351"/>
                <a:gd name="T11" fmla="*/ 0 h 222"/>
                <a:gd name="T12" fmla="*/ 37 w 351"/>
                <a:gd name="T13" fmla="*/ 33 h 222"/>
                <a:gd name="T14" fmla="*/ 0 w 351"/>
                <a:gd name="T15" fmla="*/ 111 h 222"/>
                <a:gd name="T16" fmla="*/ 37 w 351"/>
                <a:gd name="T17" fmla="*/ 111 h 222"/>
                <a:gd name="T18" fmla="*/ 37 w 351"/>
                <a:gd name="T19" fmla="*/ 111 h 222"/>
                <a:gd name="T20" fmla="*/ 174 w 351"/>
                <a:gd name="T21" fmla="*/ 43 h 222"/>
                <a:gd name="T22" fmla="*/ 316 w 351"/>
                <a:gd name="T23" fmla="*/ 112 h 222"/>
                <a:gd name="T24" fmla="*/ 176 w 351"/>
                <a:gd name="T25" fmla="*/ 179 h 222"/>
                <a:gd name="T26" fmla="*/ 37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7" y="189"/>
                  </a:cubicBezTo>
                  <a:cubicBezTo>
                    <a:pt x="67" y="211"/>
                    <a:pt x="112" y="222"/>
                    <a:pt x="175" y="222"/>
                  </a:cubicBezTo>
                  <a:cubicBezTo>
                    <a:pt x="290" y="222"/>
                    <a:pt x="351" y="184"/>
                    <a:pt x="351" y="111"/>
                  </a:cubicBezTo>
                  <a:cubicBezTo>
                    <a:pt x="351" y="39"/>
                    <a:pt x="290"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1" y="43"/>
                    <a:pt x="316" y="65"/>
                    <a:pt x="316" y="112"/>
                  </a:cubicBezTo>
                  <a:cubicBezTo>
                    <a:pt x="316" y="156"/>
                    <a:pt x="269" y="179"/>
                    <a:pt x="176" y="179"/>
                  </a:cubicBezTo>
                  <a:cubicBezTo>
                    <a:pt x="83"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3"/>
            <p:cNvSpPr>
              <a:spLocks/>
            </p:cNvSpPr>
            <p:nvPr/>
          </p:nvSpPr>
          <p:spPr bwMode="auto">
            <a:xfrm>
              <a:off x="2981" y="3610"/>
              <a:ext cx="26" cy="8"/>
            </a:xfrm>
            <a:custGeom>
              <a:avLst/>
              <a:gdLst>
                <a:gd name="T0" fmla="*/ 0 w 49"/>
                <a:gd name="T1" fmla="*/ 0 h 50"/>
                <a:gd name="T2" fmla="*/ 0 w 49"/>
                <a:gd name="T3" fmla="*/ 0 h 50"/>
                <a:gd name="T4" fmla="*/ 0 w 49"/>
                <a:gd name="T5" fmla="*/ 50 h 50"/>
                <a:gd name="T6" fmla="*/ 49 w 49"/>
                <a:gd name="T7" fmla="*/ 50 h 50"/>
                <a:gd name="T8" fmla="*/ 49 w 49"/>
                <a:gd name="T9" fmla="*/ 0 h 50"/>
                <a:gd name="T10" fmla="*/ 0 w 49"/>
                <a:gd name="T11" fmla="*/ 0 h 50"/>
              </a:gdLst>
              <a:ahLst/>
              <a:cxnLst>
                <a:cxn ang="0">
                  <a:pos x="T0" y="T1"/>
                </a:cxn>
                <a:cxn ang="0">
                  <a:pos x="T2" y="T3"/>
                </a:cxn>
                <a:cxn ang="0">
                  <a:pos x="T4" y="T5"/>
                </a:cxn>
                <a:cxn ang="0">
                  <a:pos x="T6" y="T7"/>
                </a:cxn>
                <a:cxn ang="0">
                  <a:pos x="T8" y="T9"/>
                </a:cxn>
                <a:cxn ang="0">
                  <a:pos x="T10" y="T11"/>
                </a:cxn>
              </a:cxnLst>
              <a:rect l="0" t="0" r="r" b="b"/>
              <a:pathLst>
                <a:path w="49" h="50">
                  <a:moveTo>
                    <a:pt x="0" y="0"/>
                  </a:moveTo>
                  <a:lnTo>
                    <a:pt x="0" y="0"/>
                  </a:lnTo>
                  <a:lnTo>
                    <a:pt x="0" y="50"/>
                  </a:lnTo>
                  <a:lnTo>
                    <a:pt x="49" y="50"/>
                  </a:lnTo>
                  <a:lnTo>
                    <a:pt x="4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4"/>
            <p:cNvSpPr>
              <a:spLocks noEditPoints="1"/>
            </p:cNvSpPr>
            <p:nvPr/>
          </p:nvSpPr>
          <p:spPr bwMode="auto">
            <a:xfrm>
              <a:off x="2823" y="3560"/>
              <a:ext cx="184" cy="41"/>
            </a:xfrm>
            <a:custGeom>
              <a:avLst/>
              <a:gdLst>
                <a:gd name="T0" fmla="*/ 258 w 339"/>
                <a:gd name="T1" fmla="*/ 93 h 236"/>
                <a:gd name="T2" fmla="*/ 258 w 339"/>
                <a:gd name="T3" fmla="*/ 93 h 236"/>
                <a:gd name="T4" fmla="*/ 339 w 339"/>
                <a:gd name="T5" fmla="*/ 93 h 236"/>
                <a:gd name="T6" fmla="*/ 339 w 339"/>
                <a:gd name="T7" fmla="*/ 51 h 236"/>
                <a:gd name="T8" fmla="*/ 258 w 339"/>
                <a:gd name="T9" fmla="*/ 51 h 236"/>
                <a:gd name="T10" fmla="*/ 258 w 339"/>
                <a:gd name="T11" fmla="*/ 0 h 236"/>
                <a:gd name="T12" fmla="*/ 220 w 339"/>
                <a:gd name="T13" fmla="*/ 0 h 236"/>
                <a:gd name="T14" fmla="*/ 220 w 339"/>
                <a:gd name="T15" fmla="*/ 51 h 236"/>
                <a:gd name="T16" fmla="*/ 0 w 339"/>
                <a:gd name="T17" fmla="*/ 51 h 236"/>
                <a:gd name="T18" fmla="*/ 0 w 339"/>
                <a:gd name="T19" fmla="*/ 82 h 236"/>
                <a:gd name="T20" fmla="*/ 214 w 339"/>
                <a:gd name="T21" fmla="*/ 236 h 236"/>
                <a:gd name="T22" fmla="*/ 258 w 339"/>
                <a:gd name="T23" fmla="*/ 236 h 236"/>
                <a:gd name="T24" fmla="*/ 258 w 339"/>
                <a:gd name="T25" fmla="*/ 93 h 236"/>
                <a:gd name="T26" fmla="*/ 220 w 339"/>
                <a:gd name="T27" fmla="*/ 93 h 236"/>
                <a:gd name="T28" fmla="*/ 220 w 339"/>
                <a:gd name="T29" fmla="*/ 93 h 236"/>
                <a:gd name="T30" fmla="*/ 220 w 339"/>
                <a:gd name="T31" fmla="*/ 199 h 236"/>
                <a:gd name="T32" fmla="*/ 72 w 339"/>
                <a:gd name="T33" fmla="*/ 93 h 236"/>
                <a:gd name="T34" fmla="*/ 220 w 339"/>
                <a:gd name="T35" fmla="*/ 9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9" h="236">
                  <a:moveTo>
                    <a:pt x="258" y="93"/>
                  </a:moveTo>
                  <a:lnTo>
                    <a:pt x="258" y="93"/>
                  </a:lnTo>
                  <a:lnTo>
                    <a:pt x="339" y="93"/>
                  </a:lnTo>
                  <a:lnTo>
                    <a:pt x="339" y="51"/>
                  </a:lnTo>
                  <a:lnTo>
                    <a:pt x="258" y="51"/>
                  </a:lnTo>
                  <a:lnTo>
                    <a:pt x="258" y="0"/>
                  </a:lnTo>
                  <a:lnTo>
                    <a:pt x="220" y="0"/>
                  </a:lnTo>
                  <a:lnTo>
                    <a:pt x="220" y="51"/>
                  </a:lnTo>
                  <a:lnTo>
                    <a:pt x="0" y="51"/>
                  </a:lnTo>
                  <a:lnTo>
                    <a:pt x="0" y="82"/>
                  </a:lnTo>
                  <a:lnTo>
                    <a:pt x="214" y="236"/>
                  </a:lnTo>
                  <a:lnTo>
                    <a:pt x="258" y="236"/>
                  </a:lnTo>
                  <a:lnTo>
                    <a:pt x="258" y="93"/>
                  </a:lnTo>
                  <a:close/>
                  <a:moveTo>
                    <a:pt x="220" y="93"/>
                  </a:moveTo>
                  <a:lnTo>
                    <a:pt x="220" y="93"/>
                  </a:lnTo>
                  <a:lnTo>
                    <a:pt x="220" y="199"/>
                  </a:lnTo>
                  <a:lnTo>
                    <a:pt x="72" y="93"/>
                  </a:lnTo>
                  <a:lnTo>
                    <a:pt x="220" y="9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p:cNvSpPr>
            <p:nvPr/>
          </p:nvSpPr>
          <p:spPr bwMode="auto">
            <a:xfrm>
              <a:off x="2273"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noEditPoints="1"/>
            </p:cNvSpPr>
            <p:nvPr/>
          </p:nvSpPr>
          <p:spPr bwMode="auto">
            <a:xfrm>
              <a:off x="2176" y="3630"/>
              <a:ext cx="190" cy="37"/>
            </a:xfrm>
            <a:custGeom>
              <a:avLst/>
              <a:gdLst>
                <a:gd name="T0" fmla="*/ 0 w 350"/>
                <a:gd name="T1" fmla="*/ 111 h 222"/>
                <a:gd name="T2" fmla="*/ 0 w 350"/>
                <a:gd name="T3" fmla="*/ 111 h 222"/>
                <a:gd name="T4" fmla="*/ 37 w 350"/>
                <a:gd name="T5" fmla="*/ 189 h 222"/>
                <a:gd name="T6" fmla="*/ 175 w 350"/>
                <a:gd name="T7" fmla="*/ 222 h 222"/>
                <a:gd name="T8" fmla="*/ 350 w 350"/>
                <a:gd name="T9" fmla="*/ 111 h 222"/>
                <a:gd name="T10" fmla="*/ 178 w 350"/>
                <a:gd name="T11" fmla="*/ 0 h 222"/>
                <a:gd name="T12" fmla="*/ 37 w 350"/>
                <a:gd name="T13" fmla="*/ 33 h 222"/>
                <a:gd name="T14" fmla="*/ 0 w 350"/>
                <a:gd name="T15" fmla="*/ 111 h 222"/>
                <a:gd name="T16" fmla="*/ 37 w 350"/>
                <a:gd name="T17" fmla="*/ 111 h 222"/>
                <a:gd name="T18" fmla="*/ 37 w 350"/>
                <a:gd name="T19" fmla="*/ 111 h 222"/>
                <a:gd name="T20" fmla="*/ 174 w 350"/>
                <a:gd name="T21" fmla="*/ 43 h 222"/>
                <a:gd name="T22" fmla="*/ 315 w 350"/>
                <a:gd name="T23" fmla="*/ 112 h 222"/>
                <a:gd name="T24" fmla="*/ 175 w 350"/>
                <a:gd name="T25" fmla="*/ 179 h 222"/>
                <a:gd name="T26" fmla="*/ 37 w 350"/>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0" h="222">
                  <a:moveTo>
                    <a:pt x="0" y="111"/>
                  </a:moveTo>
                  <a:lnTo>
                    <a:pt x="0" y="111"/>
                  </a:lnTo>
                  <a:cubicBezTo>
                    <a:pt x="0" y="143"/>
                    <a:pt x="13" y="171"/>
                    <a:pt x="37" y="189"/>
                  </a:cubicBezTo>
                  <a:cubicBezTo>
                    <a:pt x="67" y="211"/>
                    <a:pt x="112" y="222"/>
                    <a:pt x="175" y="222"/>
                  </a:cubicBezTo>
                  <a:cubicBezTo>
                    <a:pt x="289" y="222"/>
                    <a:pt x="350" y="184"/>
                    <a:pt x="350" y="111"/>
                  </a:cubicBezTo>
                  <a:cubicBezTo>
                    <a:pt x="350" y="39"/>
                    <a:pt x="289"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0" y="43"/>
                    <a:pt x="315" y="65"/>
                    <a:pt x="315" y="112"/>
                  </a:cubicBezTo>
                  <a:cubicBezTo>
                    <a:pt x="315" y="156"/>
                    <a:pt x="268" y="179"/>
                    <a:pt x="175" y="179"/>
                  </a:cubicBezTo>
                  <a:cubicBezTo>
                    <a:pt x="82"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p:cNvSpPr>
            <p:nvPr/>
          </p:nvSpPr>
          <p:spPr bwMode="auto">
            <a:xfrm>
              <a:off x="2333" y="3610"/>
              <a:ext cx="27" cy="8"/>
            </a:xfrm>
            <a:custGeom>
              <a:avLst/>
              <a:gdLst>
                <a:gd name="T0" fmla="*/ 0 w 50"/>
                <a:gd name="T1" fmla="*/ 0 h 50"/>
                <a:gd name="T2" fmla="*/ 0 w 50"/>
                <a:gd name="T3" fmla="*/ 0 h 50"/>
                <a:gd name="T4" fmla="*/ 0 w 50"/>
                <a:gd name="T5" fmla="*/ 50 h 50"/>
                <a:gd name="T6" fmla="*/ 50 w 50"/>
                <a:gd name="T7" fmla="*/ 50 h 50"/>
                <a:gd name="T8" fmla="*/ 50 w 50"/>
                <a:gd name="T9" fmla="*/ 0 h 50"/>
                <a:gd name="T10" fmla="*/ 0 w 50"/>
                <a:gd name="T11" fmla="*/ 0 h 50"/>
              </a:gdLst>
              <a:ahLst/>
              <a:cxnLst>
                <a:cxn ang="0">
                  <a:pos x="T0" y="T1"/>
                </a:cxn>
                <a:cxn ang="0">
                  <a:pos x="T2" y="T3"/>
                </a:cxn>
                <a:cxn ang="0">
                  <a:pos x="T4" y="T5"/>
                </a:cxn>
                <a:cxn ang="0">
                  <a:pos x="T6" y="T7"/>
                </a:cxn>
                <a:cxn ang="0">
                  <a:pos x="T8" y="T9"/>
                </a:cxn>
                <a:cxn ang="0">
                  <a:pos x="T10" y="T11"/>
                </a:cxn>
              </a:cxnLst>
              <a:rect l="0" t="0" r="r" b="b"/>
              <a:pathLst>
                <a:path w="50" h="50">
                  <a:moveTo>
                    <a:pt x="0" y="0"/>
                  </a:moveTo>
                  <a:lnTo>
                    <a:pt x="0" y="0"/>
                  </a:lnTo>
                  <a:lnTo>
                    <a:pt x="0" y="50"/>
                  </a:lnTo>
                  <a:lnTo>
                    <a:pt x="50" y="50"/>
                  </a:lnTo>
                  <a:lnTo>
                    <a:pt x="50"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noEditPoints="1"/>
            </p:cNvSpPr>
            <p:nvPr/>
          </p:nvSpPr>
          <p:spPr bwMode="auto">
            <a:xfrm>
              <a:off x="2176" y="3561"/>
              <a:ext cx="190" cy="38"/>
            </a:xfrm>
            <a:custGeom>
              <a:avLst/>
              <a:gdLst>
                <a:gd name="T0" fmla="*/ 88 w 350"/>
                <a:gd name="T1" fmla="*/ 7 h 225"/>
                <a:gd name="T2" fmla="*/ 88 w 350"/>
                <a:gd name="T3" fmla="*/ 7 h 225"/>
                <a:gd name="T4" fmla="*/ 0 w 350"/>
                <a:gd name="T5" fmla="*/ 103 h 225"/>
                <a:gd name="T6" fmla="*/ 48 w 350"/>
                <a:gd name="T7" fmla="*/ 194 h 225"/>
                <a:gd name="T8" fmla="*/ 184 w 350"/>
                <a:gd name="T9" fmla="*/ 225 h 225"/>
                <a:gd name="T10" fmla="*/ 308 w 350"/>
                <a:gd name="T11" fmla="*/ 196 h 225"/>
                <a:gd name="T12" fmla="*/ 350 w 350"/>
                <a:gd name="T13" fmla="*/ 111 h 225"/>
                <a:gd name="T14" fmla="*/ 236 w 350"/>
                <a:gd name="T15" fmla="*/ 0 h 225"/>
                <a:gd name="T16" fmla="*/ 128 w 350"/>
                <a:gd name="T17" fmla="*/ 104 h 225"/>
                <a:gd name="T18" fmla="*/ 166 w 350"/>
                <a:gd name="T19" fmla="*/ 182 h 225"/>
                <a:gd name="T20" fmla="*/ 37 w 350"/>
                <a:gd name="T21" fmla="*/ 106 h 225"/>
                <a:gd name="T22" fmla="*/ 88 w 350"/>
                <a:gd name="T23" fmla="*/ 49 h 225"/>
                <a:gd name="T24" fmla="*/ 88 w 350"/>
                <a:gd name="T25" fmla="*/ 7 h 225"/>
                <a:gd name="T26" fmla="*/ 165 w 350"/>
                <a:gd name="T27" fmla="*/ 109 h 225"/>
                <a:gd name="T28" fmla="*/ 165 w 350"/>
                <a:gd name="T29" fmla="*/ 109 h 225"/>
                <a:gd name="T30" fmla="*/ 239 w 350"/>
                <a:gd name="T31" fmla="*/ 43 h 225"/>
                <a:gd name="T32" fmla="*/ 313 w 350"/>
                <a:gd name="T33" fmla="*/ 110 h 225"/>
                <a:gd name="T34" fmla="*/ 237 w 350"/>
                <a:gd name="T35" fmla="*/ 179 h 225"/>
                <a:gd name="T36" fmla="*/ 165 w 350"/>
                <a:gd name="T37" fmla="*/ 1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0" h="225">
                  <a:moveTo>
                    <a:pt x="88" y="7"/>
                  </a:moveTo>
                  <a:lnTo>
                    <a:pt x="88" y="7"/>
                  </a:lnTo>
                  <a:cubicBezTo>
                    <a:pt x="33" y="15"/>
                    <a:pt x="0" y="51"/>
                    <a:pt x="0" y="103"/>
                  </a:cubicBezTo>
                  <a:cubicBezTo>
                    <a:pt x="0" y="140"/>
                    <a:pt x="18" y="174"/>
                    <a:pt x="48" y="194"/>
                  </a:cubicBezTo>
                  <a:cubicBezTo>
                    <a:pt x="81" y="215"/>
                    <a:pt x="123" y="225"/>
                    <a:pt x="184" y="225"/>
                  </a:cubicBezTo>
                  <a:cubicBezTo>
                    <a:pt x="241" y="225"/>
                    <a:pt x="278" y="216"/>
                    <a:pt x="308" y="196"/>
                  </a:cubicBezTo>
                  <a:cubicBezTo>
                    <a:pt x="335" y="178"/>
                    <a:pt x="350" y="148"/>
                    <a:pt x="350" y="111"/>
                  </a:cubicBezTo>
                  <a:cubicBezTo>
                    <a:pt x="350" y="46"/>
                    <a:pt x="302" y="0"/>
                    <a:pt x="236" y="0"/>
                  </a:cubicBezTo>
                  <a:cubicBezTo>
                    <a:pt x="172" y="0"/>
                    <a:pt x="128" y="43"/>
                    <a:pt x="128" y="104"/>
                  </a:cubicBezTo>
                  <a:cubicBezTo>
                    <a:pt x="128" y="137"/>
                    <a:pt x="141" y="163"/>
                    <a:pt x="166" y="182"/>
                  </a:cubicBezTo>
                  <a:cubicBezTo>
                    <a:pt x="83" y="181"/>
                    <a:pt x="37" y="154"/>
                    <a:pt x="37" y="106"/>
                  </a:cubicBezTo>
                  <a:cubicBezTo>
                    <a:pt x="37" y="76"/>
                    <a:pt x="56" y="56"/>
                    <a:pt x="88" y="49"/>
                  </a:cubicBezTo>
                  <a:lnTo>
                    <a:pt x="88" y="7"/>
                  </a:lnTo>
                  <a:close/>
                  <a:moveTo>
                    <a:pt x="165" y="109"/>
                  </a:moveTo>
                  <a:lnTo>
                    <a:pt x="165" y="109"/>
                  </a:lnTo>
                  <a:cubicBezTo>
                    <a:pt x="165" y="68"/>
                    <a:pt x="194" y="43"/>
                    <a:pt x="239" y="43"/>
                  </a:cubicBezTo>
                  <a:cubicBezTo>
                    <a:pt x="282" y="43"/>
                    <a:pt x="313" y="71"/>
                    <a:pt x="313" y="110"/>
                  </a:cubicBezTo>
                  <a:cubicBezTo>
                    <a:pt x="313" y="150"/>
                    <a:pt x="280" y="179"/>
                    <a:pt x="237" y="179"/>
                  </a:cubicBezTo>
                  <a:cubicBezTo>
                    <a:pt x="195" y="179"/>
                    <a:pt x="165" y="151"/>
                    <a:pt x="165" y="10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9"/>
            <p:cNvSpPr>
              <a:spLocks/>
            </p:cNvSpPr>
            <p:nvPr/>
          </p:nvSpPr>
          <p:spPr bwMode="auto">
            <a:xfrm>
              <a:off x="1625"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20"/>
            <p:cNvSpPr>
              <a:spLocks noEditPoints="1"/>
            </p:cNvSpPr>
            <p:nvPr/>
          </p:nvSpPr>
          <p:spPr bwMode="auto">
            <a:xfrm>
              <a:off x="1528" y="3630"/>
              <a:ext cx="191" cy="37"/>
            </a:xfrm>
            <a:custGeom>
              <a:avLst/>
              <a:gdLst>
                <a:gd name="T0" fmla="*/ 0 w 351"/>
                <a:gd name="T1" fmla="*/ 111 h 222"/>
                <a:gd name="T2" fmla="*/ 0 w 351"/>
                <a:gd name="T3" fmla="*/ 111 h 222"/>
                <a:gd name="T4" fmla="*/ 37 w 351"/>
                <a:gd name="T5" fmla="*/ 189 h 222"/>
                <a:gd name="T6" fmla="*/ 175 w 351"/>
                <a:gd name="T7" fmla="*/ 222 h 222"/>
                <a:gd name="T8" fmla="*/ 351 w 351"/>
                <a:gd name="T9" fmla="*/ 111 h 222"/>
                <a:gd name="T10" fmla="*/ 178 w 351"/>
                <a:gd name="T11" fmla="*/ 0 h 222"/>
                <a:gd name="T12" fmla="*/ 37 w 351"/>
                <a:gd name="T13" fmla="*/ 33 h 222"/>
                <a:gd name="T14" fmla="*/ 0 w 351"/>
                <a:gd name="T15" fmla="*/ 111 h 222"/>
                <a:gd name="T16" fmla="*/ 37 w 351"/>
                <a:gd name="T17" fmla="*/ 111 h 222"/>
                <a:gd name="T18" fmla="*/ 37 w 351"/>
                <a:gd name="T19" fmla="*/ 111 h 222"/>
                <a:gd name="T20" fmla="*/ 174 w 351"/>
                <a:gd name="T21" fmla="*/ 43 h 222"/>
                <a:gd name="T22" fmla="*/ 316 w 351"/>
                <a:gd name="T23" fmla="*/ 112 h 222"/>
                <a:gd name="T24" fmla="*/ 176 w 351"/>
                <a:gd name="T25" fmla="*/ 179 h 222"/>
                <a:gd name="T26" fmla="*/ 37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7" y="189"/>
                  </a:cubicBezTo>
                  <a:cubicBezTo>
                    <a:pt x="67" y="211"/>
                    <a:pt x="112" y="222"/>
                    <a:pt x="175" y="222"/>
                  </a:cubicBezTo>
                  <a:cubicBezTo>
                    <a:pt x="290" y="222"/>
                    <a:pt x="351" y="184"/>
                    <a:pt x="351" y="111"/>
                  </a:cubicBezTo>
                  <a:cubicBezTo>
                    <a:pt x="351" y="39"/>
                    <a:pt x="290" y="0"/>
                    <a:pt x="178" y="0"/>
                  </a:cubicBezTo>
                  <a:cubicBezTo>
                    <a:pt x="112" y="0"/>
                    <a:pt x="68" y="10"/>
                    <a:pt x="37" y="33"/>
                  </a:cubicBezTo>
                  <a:cubicBezTo>
                    <a:pt x="13" y="51"/>
                    <a:pt x="0" y="79"/>
                    <a:pt x="0" y="111"/>
                  </a:cubicBezTo>
                  <a:close/>
                  <a:moveTo>
                    <a:pt x="37" y="111"/>
                  </a:moveTo>
                  <a:lnTo>
                    <a:pt x="37" y="111"/>
                  </a:lnTo>
                  <a:cubicBezTo>
                    <a:pt x="37" y="65"/>
                    <a:pt x="83" y="43"/>
                    <a:pt x="174" y="43"/>
                  </a:cubicBezTo>
                  <a:cubicBezTo>
                    <a:pt x="271" y="43"/>
                    <a:pt x="316" y="65"/>
                    <a:pt x="316" y="112"/>
                  </a:cubicBezTo>
                  <a:cubicBezTo>
                    <a:pt x="316" y="156"/>
                    <a:pt x="269" y="179"/>
                    <a:pt x="176" y="179"/>
                  </a:cubicBezTo>
                  <a:cubicBezTo>
                    <a:pt x="83" y="179"/>
                    <a:pt x="37" y="156"/>
                    <a:pt x="37"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p:cNvSpPr>
            <p:nvPr/>
          </p:nvSpPr>
          <p:spPr bwMode="auto">
            <a:xfrm>
              <a:off x="1686" y="3610"/>
              <a:ext cx="26" cy="8"/>
            </a:xfrm>
            <a:custGeom>
              <a:avLst/>
              <a:gdLst>
                <a:gd name="T0" fmla="*/ 0 w 49"/>
                <a:gd name="T1" fmla="*/ 0 h 50"/>
                <a:gd name="T2" fmla="*/ 0 w 49"/>
                <a:gd name="T3" fmla="*/ 0 h 50"/>
                <a:gd name="T4" fmla="*/ 0 w 49"/>
                <a:gd name="T5" fmla="*/ 50 h 50"/>
                <a:gd name="T6" fmla="*/ 49 w 49"/>
                <a:gd name="T7" fmla="*/ 50 h 50"/>
                <a:gd name="T8" fmla="*/ 49 w 49"/>
                <a:gd name="T9" fmla="*/ 0 h 50"/>
                <a:gd name="T10" fmla="*/ 0 w 49"/>
                <a:gd name="T11" fmla="*/ 0 h 50"/>
              </a:gdLst>
              <a:ahLst/>
              <a:cxnLst>
                <a:cxn ang="0">
                  <a:pos x="T0" y="T1"/>
                </a:cxn>
                <a:cxn ang="0">
                  <a:pos x="T2" y="T3"/>
                </a:cxn>
                <a:cxn ang="0">
                  <a:pos x="T4" y="T5"/>
                </a:cxn>
                <a:cxn ang="0">
                  <a:pos x="T6" y="T7"/>
                </a:cxn>
                <a:cxn ang="0">
                  <a:pos x="T8" y="T9"/>
                </a:cxn>
                <a:cxn ang="0">
                  <a:pos x="T10" y="T11"/>
                </a:cxn>
              </a:cxnLst>
              <a:rect l="0" t="0" r="r" b="b"/>
              <a:pathLst>
                <a:path w="49" h="50">
                  <a:moveTo>
                    <a:pt x="0" y="0"/>
                  </a:moveTo>
                  <a:lnTo>
                    <a:pt x="0" y="0"/>
                  </a:lnTo>
                  <a:lnTo>
                    <a:pt x="0" y="50"/>
                  </a:lnTo>
                  <a:lnTo>
                    <a:pt x="49" y="50"/>
                  </a:lnTo>
                  <a:lnTo>
                    <a:pt x="49" y="0"/>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noEditPoints="1"/>
            </p:cNvSpPr>
            <p:nvPr/>
          </p:nvSpPr>
          <p:spPr bwMode="auto">
            <a:xfrm>
              <a:off x="1528" y="3561"/>
              <a:ext cx="191" cy="39"/>
            </a:xfrm>
            <a:custGeom>
              <a:avLst/>
              <a:gdLst>
                <a:gd name="T0" fmla="*/ 161 w 351"/>
                <a:gd name="T1" fmla="*/ 58 h 228"/>
                <a:gd name="T2" fmla="*/ 161 w 351"/>
                <a:gd name="T3" fmla="*/ 58 h 228"/>
                <a:gd name="T4" fmla="*/ 90 w 351"/>
                <a:gd name="T5" fmla="*/ 12 h 228"/>
                <a:gd name="T6" fmla="*/ 0 w 351"/>
                <a:gd name="T7" fmla="*/ 114 h 228"/>
                <a:gd name="T8" fmla="*/ 90 w 351"/>
                <a:gd name="T9" fmla="*/ 216 h 228"/>
                <a:gd name="T10" fmla="*/ 161 w 351"/>
                <a:gd name="T11" fmla="*/ 170 h 228"/>
                <a:gd name="T12" fmla="*/ 245 w 351"/>
                <a:gd name="T13" fmla="*/ 228 h 228"/>
                <a:gd name="T14" fmla="*/ 351 w 351"/>
                <a:gd name="T15" fmla="*/ 114 h 228"/>
                <a:gd name="T16" fmla="*/ 246 w 351"/>
                <a:gd name="T17" fmla="*/ 0 h 228"/>
                <a:gd name="T18" fmla="*/ 161 w 351"/>
                <a:gd name="T19" fmla="*/ 58 h 228"/>
                <a:gd name="T20" fmla="*/ 37 w 351"/>
                <a:gd name="T21" fmla="*/ 114 h 228"/>
                <a:gd name="T22" fmla="*/ 37 w 351"/>
                <a:gd name="T23" fmla="*/ 114 h 228"/>
                <a:gd name="T24" fmla="*/ 91 w 351"/>
                <a:gd name="T25" fmla="*/ 55 h 228"/>
                <a:gd name="T26" fmla="*/ 144 w 351"/>
                <a:gd name="T27" fmla="*/ 114 h 228"/>
                <a:gd name="T28" fmla="*/ 91 w 351"/>
                <a:gd name="T29" fmla="*/ 173 h 228"/>
                <a:gd name="T30" fmla="*/ 37 w 351"/>
                <a:gd name="T31" fmla="*/ 114 h 228"/>
                <a:gd name="T32" fmla="*/ 180 w 351"/>
                <a:gd name="T33" fmla="*/ 114 h 228"/>
                <a:gd name="T34" fmla="*/ 180 w 351"/>
                <a:gd name="T35" fmla="*/ 114 h 228"/>
                <a:gd name="T36" fmla="*/ 246 w 351"/>
                <a:gd name="T37" fmla="*/ 43 h 228"/>
                <a:gd name="T38" fmla="*/ 313 w 351"/>
                <a:gd name="T39" fmla="*/ 115 h 228"/>
                <a:gd name="T40" fmla="*/ 246 w 351"/>
                <a:gd name="T41" fmla="*/ 185 h 228"/>
                <a:gd name="T42" fmla="*/ 180 w 351"/>
                <a:gd name="T43" fmla="*/ 1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1" h="228">
                  <a:moveTo>
                    <a:pt x="161" y="58"/>
                  </a:moveTo>
                  <a:lnTo>
                    <a:pt x="161" y="58"/>
                  </a:lnTo>
                  <a:cubicBezTo>
                    <a:pt x="140" y="23"/>
                    <a:pt x="123" y="12"/>
                    <a:pt x="90" y="12"/>
                  </a:cubicBezTo>
                  <a:cubicBezTo>
                    <a:pt x="37" y="12"/>
                    <a:pt x="0" y="53"/>
                    <a:pt x="0" y="114"/>
                  </a:cubicBezTo>
                  <a:cubicBezTo>
                    <a:pt x="0" y="174"/>
                    <a:pt x="37" y="216"/>
                    <a:pt x="90" y="216"/>
                  </a:cubicBezTo>
                  <a:cubicBezTo>
                    <a:pt x="122" y="216"/>
                    <a:pt x="139" y="204"/>
                    <a:pt x="161" y="170"/>
                  </a:cubicBezTo>
                  <a:cubicBezTo>
                    <a:pt x="180" y="208"/>
                    <a:pt x="208" y="228"/>
                    <a:pt x="245" y="228"/>
                  </a:cubicBezTo>
                  <a:cubicBezTo>
                    <a:pt x="307" y="228"/>
                    <a:pt x="351" y="181"/>
                    <a:pt x="351" y="114"/>
                  </a:cubicBezTo>
                  <a:cubicBezTo>
                    <a:pt x="351" y="47"/>
                    <a:pt x="307" y="0"/>
                    <a:pt x="246" y="0"/>
                  </a:cubicBezTo>
                  <a:cubicBezTo>
                    <a:pt x="208" y="0"/>
                    <a:pt x="180" y="19"/>
                    <a:pt x="161" y="58"/>
                  </a:cubicBezTo>
                  <a:close/>
                  <a:moveTo>
                    <a:pt x="37" y="114"/>
                  </a:moveTo>
                  <a:lnTo>
                    <a:pt x="37" y="114"/>
                  </a:lnTo>
                  <a:cubicBezTo>
                    <a:pt x="37" y="78"/>
                    <a:pt x="58" y="55"/>
                    <a:pt x="91" y="55"/>
                  </a:cubicBezTo>
                  <a:cubicBezTo>
                    <a:pt x="123" y="55"/>
                    <a:pt x="144" y="78"/>
                    <a:pt x="144" y="114"/>
                  </a:cubicBezTo>
                  <a:cubicBezTo>
                    <a:pt x="144" y="149"/>
                    <a:pt x="123" y="173"/>
                    <a:pt x="91" y="173"/>
                  </a:cubicBezTo>
                  <a:cubicBezTo>
                    <a:pt x="58" y="173"/>
                    <a:pt x="37" y="149"/>
                    <a:pt x="37" y="114"/>
                  </a:cubicBezTo>
                  <a:close/>
                  <a:moveTo>
                    <a:pt x="180" y="114"/>
                  </a:moveTo>
                  <a:lnTo>
                    <a:pt x="180" y="114"/>
                  </a:lnTo>
                  <a:cubicBezTo>
                    <a:pt x="180" y="71"/>
                    <a:pt x="206" y="43"/>
                    <a:pt x="246" y="43"/>
                  </a:cubicBezTo>
                  <a:cubicBezTo>
                    <a:pt x="286" y="43"/>
                    <a:pt x="313" y="71"/>
                    <a:pt x="313" y="115"/>
                  </a:cubicBezTo>
                  <a:cubicBezTo>
                    <a:pt x="313" y="156"/>
                    <a:pt x="286" y="185"/>
                    <a:pt x="246" y="185"/>
                  </a:cubicBezTo>
                  <a:cubicBezTo>
                    <a:pt x="206" y="185"/>
                    <a:pt x="180" y="156"/>
                    <a:pt x="180" y="11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3"/>
            <p:cNvSpPr>
              <a:spLocks/>
            </p:cNvSpPr>
            <p:nvPr/>
          </p:nvSpPr>
          <p:spPr bwMode="auto">
            <a:xfrm>
              <a:off x="977" y="3494"/>
              <a:ext cx="0" cy="15"/>
            </a:xfrm>
            <a:custGeom>
              <a:avLst/>
              <a:gdLst>
                <a:gd name="T0" fmla="*/ 84 h 84"/>
                <a:gd name="T1" fmla="*/ 84 h 84"/>
                <a:gd name="T2" fmla="*/ 0 h 84"/>
              </a:gdLst>
              <a:ahLst/>
              <a:cxnLst>
                <a:cxn ang="0">
                  <a:pos x="0" y="T0"/>
                </a:cxn>
                <a:cxn ang="0">
                  <a:pos x="0" y="T1"/>
                </a:cxn>
                <a:cxn ang="0">
                  <a:pos x="0" y="T2"/>
                </a:cxn>
              </a:cxnLst>
              <a:rect l="0" t="0" r="r" b="b"/>
              <a:pathLst>
                <a:path h="84">
                  <a:moveTo>
                    <a:pt x="0" y="84"/>
                  </a:moveTo>
                  <a:lnTo>
                    <a:pt x="0" y="84"/>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p:cNvSpPr>
            <p:nvPr/>
          </p:nvSpPr>
          <p:spPr bwMode="auto">
            <a:xfrm>
              <a:off x="880" y="3575"/>
              <a:ext cx="185" cy="20"/>
            </a:xfrm>
            <a:custGeom>
              <a:avLst/>
              <a:gdLst>
                <a:gd name="T0" fmla="*/ 98 w 340"/>
                <a:gd name="T1" fmla="*/ 42 h 118"/>
                <a:gd name="T2" fmla="*/ 98 w 340"/>
                <a:gd name="T3" fmla="*/ 42 h 118"/>
                <a:gd name="T4" fmla="*/ 340 w 340"/>
                <a:gd name="T5" fmla="*/ 42 h 118"/>
                <a:gd name="T6" fmla="*/ 340 w 340"/>
                <a:gd name="T7" fmla="*/ 0 h 118"/>
                <a:gd name="T8" fmla="*/ 0 w 340"/>
                <a:gd name="T9" fmla="*/ 0 h 118"/>
                <a:gd name="T10" fmla="*/ 0 w 340"/>
                <a:gd name="T11" fmla="*/ 28 h 118"/>
                <a:gd name="T12" fmla="*/ 68 w 340"/>
                <a:gd name="T13" fmla="*/ 118 h 118"/>
                <a:gd name="T14" fmla="*/ 98 w 340"/>
                <a:gd name="T15" fmla="*/ 118 h 118"/>
                <a:gd name="T16" fmla="*/ 98 w 340"/>
                <a:gd name="T17" fmla="*/ 4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8">
                  <a:moveTo>
                    <a:pt x="98" y="42"/>
                  </a:moveTo>
                  <a:lnTo>
                    <a:pt x="98" y="42"/>
                  </a:lnTo>
                  <a:lnTo>
                    <a:pt x="340" y="42"/>
                  </a:lnTo>
                  <a:lnTo>
                    <a:pt x="340" y="0"/>
                  </a:lnTo>
                  <a:lnTo>
                    <a:pt x="0" y="0"/>
                  </a:lnTo>
                  <a:lnTo>
                    <a:pt x="0" y="28"/>
                  </a:lnTo>
                  <a:cubicBezTo>
                    <a:pt x="52" y="43"/>
                    <a:pt x="60" y="52"/>
                    <a:pt x="68" y="118"/>
                  </a:cubicBezTo>
                  <a:lnTo>
                    <a:pt x="98" y="118"/>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p:cNvSpPr>
            <p:nvPr/>
          </p:nvSpPr>
          <p:spPr bwMode="auto">
            <a:xfrm>
              <a:off x="4171" y="3509"/>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Freeform 26"/>
            <p:cNvSpPr>
              <a:spLocks/>
            </p:cNvSpPr>
            <p:nvPr/>
          </p:nvSpPr>
          <p:spPr bwMode="auto">
            <a:xfrm>
              <a:off x="4380" y="3501"/>
              <a:ext cx="185" cy="39"/>
            </a:xfrm>
            <a:custGeom>
              <a:avLst/>
              <a:gdLst>
                <a:gd name="T0" fmla="*/ 298 w 340"/>
                <a:gd name="T1" fmla="*/ 2 h 228"/>
                <a:gd name="T2" fmla="*/ 298 w 340"/>
                <a:gd name="T3" fmla="*/ 2 h 228"/>
                <a:gd name="T4" fmla="*/ 298 w 340"/>
                <a:gd name="T5" fmla="*/ 181 h 228"/>
                <a:gd name="T6" fmla="*/ 228 w 340"/>
                <a:gd name="T7" fmla="*/ 120 h 228"/>
                <a:gd name="T8" fmla="*/ 202 w 340"/>
                <a:gd name="T9" fmla="*/ 72 h 228"/>
                <a:gd name="T10" fmla="*/ 100 w 340"/>
                <a:gd name="T11" fmla="*/ 0 h 228"/>
                <a:gd name="T12" fmla="*/ 27 w 340"/>
                <a:gd name="T13" fmla="*/ 32 h 228"/>
                <a:gd name="T14" fmla="*/ 0 w 340"/>
                <a:gd name="T15" fmla="*/ 109 h 228"/>
                <a:gd name="T16" fmla="*/ 44 w 340"/>
                <a:gd name="T17" fmla="*/ 203 h 228"/>
                <a:gd name="T18" fmla="*/ 118 w 340"/>
                <a:gd name="T19" fmla="*/ 221 h 228"/>
                <a:gd name="T20" fmla="*/ 118 w 340"/>
                <a:gd name="T21" fmla="*/ 179 h 228"/>
                <a:gd name="T22" fmla="*/ 70 w 340"/>
                <a:gd name="T23" fmla="*/ 169 h 228"/>
                <a:gd name="T24" fmla="*/ 37 w 340"/>
                <a:gd name="T25" fmla="*/ 110 h 228"/>
                <a:gd name="T26" fmla="*/ 101 w 340"/>
                <a:gd name="T27" fmla="*/ 43 h 228"/>
                <a:gd name="T28" fmla="*/ 168 w 340"/>
                <a:gd name="T29" fmla="*/ 89 h 228"/>
                <a:gd name="T30" fmla="*/ 193 w 340"/>
                <a:gd name="T31" fmla="*/ 133 h 228"/>
                <a:gd name="T32" fmla="*/ 340 w 340"/>
                <a:gd name="T33" fmla="*/ 228 h 228"/>
                <a:gd name="T34" fmla="*/ 340 w 340"/>
                <a:gd name="T35" fmla="*/ 2 h 228"/>
                <a:gd name="T36" fmla="*/ 298 w 340"/>
                <a:gd name="T37" fmla="*/ 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0" h="228">
                  <a:moveTo>
                    <a:pt x="298" y="2"/>
                  </a:moveTo>
                  <a:lnTo>
                    <a:pt x="298" y="2"/>
                  </a:lnTo>
                  <a:lnTo>
                    <a:pt x="298" y="181"/>
                  </a:lnTo>
                  <a:cubicBezTo>
                    <a:pt x="270" y="177"/>
                    <a:pt x="253" y="161"/>
                    <a:pt x="228" y="120"/>
                  </a:cubicBezTo>
                  <a:lnTo>
                    <a:pt x="202" y="72"/>
                  </a:lnTo>
                  <a:cubicBezTo>
                    <a:pt x="176" y="24"/>
                    <a:pt x="142" y="0"/>
                    <a:pt x="100" y="0"/>
                  </a:cubicBezTo>
                  <a:cubicBezTo>
                    <a:pt x="72" y="0"/>
                    <a:pt x="45" y="11"/>
                    <a:pt x="27" y="32"/>
                  </a:cubicBezTo>
                  <a:cubicBezTo>
                    <a:pt x="9" y="52"/>
                    <a:pt x="0" y="77"/>
                    <a:pt x="0" y="109"/>
                  </a:cubicBezTo>
                  <a:cubicBezTo>
                    <a:pt x="0" y="152"/>
                    <a:pt x="16" y="184"/>
                    <a:pt x="44" y="203"/>
                  </a:cubicBezTo>
                  <a:cubicBezTo>
                    <a:pt x="62" y="214"/>
                    <a:pt x="84" y="220"/>
                    <a:pt x="118" y="221"/>
                  </a:cubicBezTo>
                  <a:lnTo>
                    <a:pt x="118" y="179"/>
                  </a:lnTo>
                  <a:cubicBezTo>
                    <a:pt x="95" y="177"/>
                    <a:pt x="81" y="174"/>
                    <a:pt x="70" y="169"/>
                  </a:cubicBezTo>
                  <a:cubicBezTo>
                    <a:pt x="50" y="157"/>
                    <a:pt x="37" y="135"/>
                    <a:pt x="37" y="110"/>
                  </a:cubicBezTo>
                  <a:cubicBezTo>
                    <a:pt x="37" y="72"/>
                    <a:pt x="64" y="43"/>
                    <a:pt x="101" y="43"/>
                  </a:cubicBezTo>
                  <a:cubicBezTo>
                    <a:pt x="128" y="43"/>
                    <a:pt x="151" y="59"/>
                    <a:pt x="168" y="89"/>
                  </a:cubicBezTo>
                  <a:lnTo>
                    <a:pt x="193" y="133"/>
                  </a:lnTo>
                  <a:cubicBezTo>
                    <a:pt x="233" y="204"/>
                    <a:pt x="265" y="225"/>
                    <a:pt x="340" y="228"/>
                  </a:cubicBezTo>
                  <a:lnTo>
                    <a:pt x="340" y="2"/>
                  </a:lnTo>
                  <a:lnTo>
                    <a:pt x="298"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7"/>
            <p:cNvSpPr>
              <a:spLocks noEditPoints="1"/>
            </p:cNvSpPr>
            <p:nvPr/>
          </p:nvSpPr>
          <p:spPr bwMode="auto">
            <a:xfrm>
              <a:off x="4380" y="3456"/>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8"/>
            <p:cNvSpPr>
              <a:spLocks/>
            </p:cNvSpPr>
            <p:nvPr/>
          </p:nvSpPr>
          <p:spPr bwMode="auto">
            <a:xfrm>
              <a:off x="4171" y="3280"/>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9"/>
            <p:cNvSpPr>
              <a:spLocks noEditPoints="1"/>
            </p:cNvSpPr>
            <p:nvPr/>
          </p:nvSpPr>
          <p:spPr bwMode="auto">
            <a:xfrm>
              <a:off x="4380" y="3272"/>
              <a:ext cx="185" cy="39"/>
            </a:xfrm>
            <a:custGeom>
              <a:avLst/>
              <a:gdLst>
                <a:gd name="T0" fmla="*/ 258 w 340"/>
                <a:gd name="T1" fmla="*/ 92 h 235"/>
                <a:gd name="T2" fmla="*/ 258 w 340"/>
                <a:gd name="T3" fmla="*/ 92 h 235"/>
                <a:gd name="T4" fmla="*/ 340 w 340"/>
                <a:gd name="T5" fmla="*/ 92 h 235"/>
                <a:gd name="T6" fmla="*/ 340 w 340"/>
                <a:gd name="T7" fmla="*/ 50 h 235"/>
                <a:gd name="T8" fmla="*/ 258 w 340"/>
                <a:gd name="T9" fmla="*/ 50 h 235"/>
                <a:gd name="T10" fmla="*/ 258 w 340"/>
                <a:gd name="T11" fmla="*/ 0 h 235"/>
                <a:gd name="T12" fmla="*/ 221 w 340"/>
                <a:gd name="T13" fmla="*/ 0 h 235"/>
                <a:gd name="T14" fmla="*/ 221 w 340"/>
                <a:gd name="T15" fmla="*/ 50 h 235"/>
                <a:gd name="T16" fmla="*/ 0 w 340"/>
                <a:gd name="T17" fmla="*/ 50 h 235"/>
                <a:gd name="T18" fmla="*/ 0 w 340"/>
                <a:gd name="T19" fmla="*/ 81 h 235"/>
                <a:gd name="T20" fmla="*/ 214 w 340"/>
                <a:gd name="T21" fmla="*/ 235 h 235"/>
                <a:gd name="T22" fmla="*/ 258 w 340"/>
                <a:gd name="T23" fmla="*/ 235 h 235"/>
                <a:gd name="T24" fmla="*/ 258 w 340"/>
                <a:gd name="T25" fmla="*/ 92 h 235"/>
                <a:gd name="T26" fmla="*/ 221 w 340"/>
                <a:gd name="T27" fmla="*/ 92 h 235"/>
                <a:gd name="T28" fmla="*/ 221 w 340"/>
                <a:gd name="T29" fmla="*/ 92 h 235"/>
                <a:gd name="T30" fmla="*/ 221 w 340"/>
                <a:gd name="T31" fmla="*/ 198 h 235"/>
                <a:gd name="T32" fmla="*/ 72 w 340"/>
                <a:gd name="T33" fmla="*/ 92 h 235"/>
                <a:gd name="T34" fmla="*/ 221 w 340"/>
                <a:gd name="T35" fmla="*/ 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0" h="235">
                  <a:moveTo>
                    <a:pt x="258" y="92"/>
                  </a:moveTo>
                  <a:lnTo>
                    <a:pt x="258" y="92"/>
                  </a:lnTo>
                  <a:lnTo>
                    <a:pt x="340" y="92"/>
                  </a:lnTo>
                  <a:lnTo>
                    <a:pt x="340" y="50"/>
                  </a:lnTo>
                  <a:lnTo>
                    <a:pt x="258" y="50"/>
                  </a:lnTo>
                  <a:lnTo>
                    <a:pt x="258" y="0"/>
                  </a:lnTo>
                  <a:lnTo>
                    <a:pt x="221" y="0"/>
                  </a:lnTo>
                  <a:lnTo>
                    <a:pt x="221" y="50"/>
                  </a:lnTo>
                  <a:lnTo>
                    <a:pt x="0" y="50"/>
                  </a:lnTo>
                  <a:lnTo>
                    <a:pt x="0" y="81"/>
                  </a:lnTo>
                  <a:lnTo>
                    <a:pt x="214" y="235"/>
                  </a:lnTo>
                  <a:lnTo>
                    <a:pt x="258" y="235"/>
                  </a:lnTo>
                  <a:lnTo>
                    <a:pt x="258" y="92"/>
                  </a:lnTo>
                  <a:close/>
                  <a:moveTo>
                    <a:pt x="221" y="92"/>
                  </a:moveTo>
                  <a:lnTo>
                    <a:pt x="221" y="92"/>
                  </a:lnTo>
                  <a:lnTo>
                    <a:pt x="221" y="198"/>
                  </a:lnTo>
                  <a:lnTo>
                    <a:pt x="72" y="92"/>
                  </a:lnTo>
                  <a:lnTo>
                    <a:pt x="221" y="9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30"/>
            <p:cNvSpPr>
              <a:spLocks noEditPoints="1"/>
            </p:cNvSpPr>
            <p:nvPr/>
          </p:nvSpPr>
          <p:spPr bwMode="auto">
            <a:xfrm>
              <a:off x="4380" y="3227"/>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p:cNvSpPr>
            <p:nvPr/>
          </p:nvSpPr>
          <p:spPr bwMode="auto">
            <a:xfrm>
              <a:off x="4171" y="3051"/>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p:cNvSpPr>
              <a:spLocks noEditPoints="1"/>
            </p:cNvSpPr>
            <p:nvPr/>
          </p:nvSpPr>
          <p:spPr bwMode="auto">
            <a:xfrm>
              <a:off x="4380" y="3043"/>
              <a:ext cx="191" cy="39"/>
            </a:xfrm>
            <a:custGeom>
              <a:avLst/>
              <a:gdLst>
                <a:gd name="T0" fmla="*/ 89 w 351"/>
                <a:gd name="T1" fmla="*/ 7 h 225"/>
                <a:gd name="T2" fmla="*/ 89 w 351"/>
                <a:gd name="T3" fmla="*/ 7 h 225"/>
                <a:gd name="T4" fmla="*/ 0 w 351"/>
                <a:gd name="T5" fmla="*/ 103 h 225"/>
                <a:gd name="T6" fmla="*/ 49 w 351"/>
                <a:gd name="T7" fmla="*/ 194 h 225"/>
                <a:gd name="T8" fmla="*/ 185 w 351"/>
                <a:gd name="T9" fmla="*/ 225 h 225"/>
                <a:gd name="T10" fmla="*/ 309 w 351"/>
                <a:gd name="T11" fmla="*/ 196 h 225"/>
                <a:gd name="T12" fmla="*/ 351 w 351"/>
                <a:gd name="T13" fmla="*/ 111 h 225"/>
                <a:gd name="T14" fmla="*/ 236 w 351"/>
                <a:gd name="T15" fmla="*/ 0 h 225"/>
                <a:gd name="T16" fmla="*/ 129 w 351"/>
                <a:gd name="T17" fmla="*/ 104 h 225"/>
                <a:gd name="T18" fmla="*/ 166 w 351"/>
                <a:gd name="T19" fmla="*/ 182 h 225"/>
                <a:gd name="T20" fmla="*/ 38 w 351"/>
                <a:gd name="T21" fmla="*/ 106 h 225"/>
                <a:gd name="T22" fmla="*/ 89 w 351"/>
                <a:gd name="T23" fmla="*/ 49 h 225"/>
                <a:gd name="T24" fmla="*/ 89 w 351"/>
                <a:gd name="T25" fmla="*/ 7 h 225"/>
                <a:gd name="T26" fmla="*/ 166 w 351"/>
                <a:gd name="T27" fmla="*/ 109 h 225"/>
                <a:gd name="T28" fmla="*/ 166 w 351"/>
                <a:gd name="T29" fmla="*/ 109 h 225"/>
                <a:gd name="T30" fmla="*/ 240 w 351"/>
                <a:gd name="T31" fmla="*/ 43 h 225"/>
                <a:gd name="T32" fmla="*/ 313 w 351"/>
                <a:gd name="T33" fmla="*/ 111 h 225"/>
                <a:gd name="T34" fmla="*/ 237 w 351"/>
                <a:gd name="T35" fmla="*/ 180 h 225"/>
                <a:gd name="T36" fmla="*/ 166 w 351"/>
                <a:gd name="T37" fmla="*/ 1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1" h="225">
                  <a:moveTo>
                    <a:pt x="89" y="7"/>
                  </a:moveTo>
                  <a:lnTo>
                    <a:pt x="89" y="7"/>
                  </a:lnTo>
                  <a:cubicBezTo>
                    <a:pt x="33" y="15"/>
                    <a:pt x="0" y="52"/>
                    <a:pt x="0" y="103"/>
                  </a:cubicBezTo>
                  <a:cubicBezTo>
                    <a:pt x="0" y="141"/>
                    <a:pt x="18" y="174"/>
                    <a:pt x="49" y="194"/>
                  </a:cubicBezTo>
                  <a:cubicBezTo>
                    <a:pt x="82" y="215"/>
                    <a:pt x="123" y="225"/>
                    <a:pt x="185" y="225"/>
                  </a:cubicBezTo>
                  <a:cubicBezTo>
                    <a:pt x="242" y="225"/>
                    <a:pt x="279" y="216"/>
                    <a:pt x="309" y="196"/>
                  </a:cubicBezTo>
                  <a:cubicBezTo>
                    <a:pt x="336" y="178"/>
                    <a:pt x="351" y="148"/>
                    <a:pt x="351" y="111"/>
                  </a:cubicBezTo>
                  <a:cubicBezTo>
                    <a:pt x="351" y="46"/>
                    <a:pt x="303" y="0"/>
                    <a:pt x="236" y="0"/>
                  </a:cubicBezTo>
                  <a:cubicBezTo>
                    <a:pt x="173" y="0"/>
                    <a:pt x="129" y="43"/>
                    <a:pt x="129" y="104"/>
                  </a:cubicBezTo>
                  <a:cubicBezTo>
                    <a:pt x="129" y="137"/>
                    <a:pt x="142" y="164"/>
                    <a:pt x="166" y="182"/>
                  </a:cubicBezTo>
                  <a:cubicBezTo>
                    <a:pt x="84" y="181"/>
                    <a:pt x="38" y="155"/>
                    <a:pt x="38" y="106"/>
                  </a:cubicBezTo>
                  <a:cubicBezTo>
                    <a:pt x="38" y="77"/>
                    <a:pt x="56" y="56"/>
                    <a:pt x="89" y="49"/>
                  </a:cubicBezTo>
                  <a:lnTo>
                    <a:pt x="89" y="7"/>
                  </a:lnTo>
                  <a:close/>
                  <a:moveTo>
                    <a:pt x="166" y="109"/>
                  </a:moveTo>
                  <a:lnTo>
                    <a:pt x="166" y="109"/>
                  </a:lnTo>
                  <a:cubicBezTo>
                    <a:pt x="166" y="68"/>
                    <a:pt x="194" y="43"/>
                    <a:pt x="240" y="43"/>
                  </a:cubicBezTo>
                  <a:cubicBezTo>
                    <a:pt x="282" y="43"/>
                    <a:pt x="313" y="72"/>
                    <a:pt x="313" y="111"/>
                  </a:cubicBezTo>
                  <a:cubicBezTo>
                    <a:pt x="313" y="150"/>
                    <a:pt x="281" y="180"/>
                    <a:pt x="237" y="180"/>
                  </a:cubicBezTo>
                  <a:cubicBezTo>
                    <a:pt x="195" y="180"/>
                    <a:pt x="166" y="151"/>
                    <a:pt x="166" y="109"/>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33"/>
            <p:cNvSpPr>
              <a:spLocks noEditPoints="1"/>
            </p:cNvSpPr>
            <p:nvPr/>
          </p:nvSpPr>
          <p:spPr bwMode="auto">
            <a:xfrm>
              <a:off x="4380" y="2998"/>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4"/>
            <p:cNvSpPr>
              <a:spLocks/>
            </p:cNvSpPr>
            <p:nvPr/>
          </p:nvSpPr>
          <p:spPr bwMode="auto">
            <a:xfrm>
              <a:off x="4171" y="2823"/>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Freeform 35"/>
            <p:cNvSpPr>
              <a:spLocks noEditPoints="1"/>
            </p:cNvSpPr>
            <p:nvPr/>
          </p:nvSpPr>
          <p:spPr bwMode="auto">
            <a:xfrm>
              <a:off x="4380" y="2815"/>
              <a:ext cx="191" cy="38"/>
            </a:xfrm>
            <a:custGeom>
              <a:avLst/>
              <a:gdLst>
                <a:gd name="T0" fmla="*/ 161 w 351"/>
                <a:gd name="T1" fmla="*/ 58 h 228"/>
                <a:gd name="T2" fmla="*/ 161 w 351"/>
                <a:gd name="T3" fmla="*/ 58 h 228"/>
                <a:gd name="T4" fmla="*/ 91 w 351"/>
                <a:gd name="T5" fmla="*/ 12 h 228"/>
                <a:gd name="T6" fmla="*/ 0 w 351"/>
                <a:gd name="T7" fmla="*/ 114 h 228"/>
                <a:gd name="T8" fmla="*/ 91 w 351"/>
                <a:gd name="T9" fmla="*/ 216 h 228"/>
                <a:gd name="T10" fmla="*/ 161 w 351"/>
                <a:gd name="T11" fmla="*/ 170 h 228"/>
                <a:gd name="T12" fmla="*/ 245 w 351"/>
                <a:gd name="T13" fmla="*/ 228 h 228"/>
                <a:gd name="T14" fmla="*/ 351 w 351"/>
                <a:gd name="T15" fmla="*/ 114 h 228"/>
                <a:gd name="T16" fmla="*/ 246 w 351"/>
                <a:gd name="T17" fmla="*/ 0 h 228"/>
                <a:gd name="T18" fmla="*/ 161 w 351"/>
                <a:gd name="T19" fmla="*/ 58 h 228"/>
                <a:gd name="T20" fmla="*/ 38 w 351"/>
                <a:gd name="T21" fmla="*/ 114 h 228"/>
                <a:gd name="T22" fmla="*/ 38 w 351"/>
                <a:gd name="T23" fmla="*/ 114 h 228"/>
                <a:gd name="T24" fmla="*/ 92 w 351"/>
                <a:gd name="T25" fmla="*/ 55 h 228"/>
                <a:gd name="T26" fmla="*/ 144 w 351"/>
                <a:gd name="T27" fmla="*/ 114 h 228"/>
                <a:gd name="T28" fmla="*/ 91 w 351"/>
                <a:gd name="T29" fmla="*/ 173 h 228"/>
                <a:gd name="T30" fmla="*/ 38 w 351"/>
                <a:gd name="T31" fmla="*/ 114 h 228"/>
                <a:gd name="T32" fmla="*/ 180 w 351"/>
                <a:gd name="T33" fmla="*/ 114 h 228"/>
                <a:gd name="T34" fmla="*/ 180 w 351"/>
                <a:gd name="T35" fmla="*/ 114 h 228"/>
                <a:gd name="T36" fmla="*/ 246 w 351"/>
                <a:gd name="T37" fmla="*/ 43 h 228"/>
                <a:gd name="T38" fmla="*/ 313 w 351"/>
                <a:gd name="T39" fmla="*/ 115 h 228"/>
                <a:gd name="T40" fmla="*/ 246 w 351"/>
                <a:gd name="T41" fmla="*/ 185 h 228"/>
                <a:gd name="T42" fmla="*/ 180 w 351"/>
                <a:gd name="T43" fmla="*/ 1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1" h="228">
                  <a:moveTo>
                    <a:pt x="161" y="58"/>
                  </a:moveTo>
                  <a:lnTo>
                    <a:pt x="161" y="58"/>
                  </a:lnTo>
                  <a:cubicBezTo>
                    <a:pt x="140" y="23"/>
                    <a:pt x="123" y="12"/>
                    <a:pt x="91" y="12"/>
                  </a:cubicBezTo>
                  <a:cubicBezTo>
                    <a:pt x="38" y="12"/>
                    <a:pt x="0" y="54"/>
                    <a:pt x="0" y="114"/>
                  </a:cubicBezTo>
                  <a:cubicBezTo>
                    <a:pt x="0" y="174"/>
                    <a:pt x="38" y="216"/>
                    <a:pt x="91" y="216"/>
                  </a:cubicBezTo>
                  <a:cubicBezTo>
                    <a:pt x="122" y="216"/>
                    <a:pt x="140" y="204"/>
                    <a:pt x="161" y="170"/>
                  </a:cubicBezTo>
                  <a:cubicBezTo>
                    <a:pt x="180" y="209"/>
                    <a:pt x="208" y="228"/>
                    <a:pt x="245" y="228"/>
                  </a:cubicBezTo>
                  <a:cubicBezTo>
                    <a:pt x="308" y="228"/>
                    <a:pt x="351" y="181"/>
                    <a:pt x="351" y="114"/>
                  </a:cubicBezTo>
                  <a:cubicBezTo>
                    <a:pt x="351" y="47"/>
                    <a:pt x="308" y="0"/>
                    <a:pt x="246" y="0"/>
                  </a:cubicBezTo>
                  <a:cubicBezTo>
                    <a:pt x="208" y="0"/>
                    <a:pt x="180" y="19"/>
                    <a:pt x="161" y="58"/>
                  </a:cubicBezTo>
                  <a:close/>
                  <a:moveTo>
                    <a:pt x="38" y="114"/>
                  </a:moveTo>
                  <a:lnTo>
                    <a:pt x="38" y="114"/>
                  </a:lnTo>
                  <a:cubicBezTo>
                    <a:pt x="38" y="78"/>
                    <a:pt x="59" y="55"/>
                    <a:pt x="92" y="55"/>
                  </a:cubicBezTo>
                  <a:cubicBezTo>
                    <a:pt x="123" y="55"/>
                    <a:pt x="144" y="78"/>
                    <a:pt x="144" y="114"/>
                  </a:cubicBezTo>
                  <a:cubicBezTo>
                    <a:pt x="144" y="149"/>
                    <a:pt x="123" y="173"/>
                    <a:pt x="91" y="173"/>
                  </a:cubicBezTo>
                  <a:cubicBezTo>
                    <a:pt x="59" y="173"/>
                    <a:pt x="38" y="149"/>
                    <a:pt x="38" y="114"/>
                  </a:cubicBezTo>
                  <a:close/>
                  <a:moveTo>
                    <a:pt x="180" y="114"/>
                  </a:moveTo>
                  <a:lnTo>
                    <a:pt x="180" y="114"/>
                  </a:lnTo>
                  <a:cubicBezTo>
                    <a:pt x="180" y="72"/>
                    <a:pt x="207" y="43"/>
                    <a:pt x="246" y="43"/>
                  </a:cubicBezTo>
                  <a:cubicBezTo>
                    <a:pt x="287" y="43"/>
                    <a:pt x="313" y="72"/>
                    <a:pt x="313" y="115"/>
                  </a:cubicBezTo>
                  <a:cubicBezTo>
                    <a:pt x="313" y="156"/>
                    <a:pt x="286" y="185"/>
                    <a:pt x="246" y="185"/>
                  </a:cubicBezTo>
                  <a:cubicBezTo>
                    <a:pt x="207" y="185"/>
                    <a:pt x="180" y="156"/>
                    <a:pt x="180" y="11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36"/>
            <p:cNvSpPr>
              <a:spLocks noEditPoints="1"/>
            </p:cNvSpPr>
            <p:nvPr/>
          </p:nvSpPr>
          <p:spPr bwMode="auto">
            <a:xfrm>
              <a:off x="4380" y="2770"/>
              <a:ext cx="191" cy="38"/>
            </a:xfrm>
            <a:custGeom>
              <a:avLst/>
              <a:gdLst>
                <a:gd name="T0" fmla="*/ 0 w 351"/>
                <a:gd name="T1" fmla="*/ 111 h 222"/>
                <a:gd name="T2" fmla="*/ 0 w 351"/>
                <a:gd name="T3" fmla="*/ 111 h 222"/>
                <a:gd name="T4" fmla="*/ 38 w 351"/>
                <a:gd name="T5" fmla="*/ 189 h 222"/>
                <a:gd name="T6" fmla="*/ 176 w 351"/>
                <a:gd name="T7" fmla="*/ 222 h 222"/>
                <a:gd name="T8" fmla="*/ 351 w 351"/>
                <a:gd name="T9" fmla="*/ 111 h 222"/>
                <a:gd name="T10" fmla="*/ 178 w 351"/>
                <a:gd name="T11" fmla="*/ 0 h 222"/>
                <a:gd name="T12" fmla="*/ 38 w 351"/>
                <a:gd name="T13" fmla="*/ 33 h 222"/>
                <a:gd name="T14" fmla="*/ 0 w 351"/>
                <a:gd name="T15" fmla="*/ 111 h 222"/>
                <a:gd name="T16" fmla="*/ 38 w 351"/>
                <a:gd name="T17" fmla="*/ 111 h 222"/>
                <a:gd name="T18" fmla="*/ 38 w 351"/>
                <a:gd name="T19" fmla="*/ 111 h 222"/>
                <a:gd name="T20" fmla="*/ 175 w 351"/>
                <a:gd name="T21" fmla="*/ 43 h 222"/>
                <a:gd name="T22" fmla="*/ 316 w 351"/>
                <a:gd name="T23" fmla="*/ 112 h 222"/>
                <a:gd name="T24" fmla="*/ 176 w 351"/>
                <a:gd name="T25" fmla="*/ 179 h 222"/>
                <a:gd name="T26" fmla="*/ 38 w 351"/>
                <a:gd name="T27" fmla="*/ 11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2">
                  <a:moveTo>
                    <a:pt x="0" y="111"/>
                  </a:moveTo>
                  <a:lnTo>
                    <a:pt x="0" y="111"/>
                  </a:lnTo>
                  <a:cubicBezTo>
                    <a:pt x="0" y="143"/>
                    <a:pt x="14" y="171"/>
                    <a:pt x="38" y="189"/>
                  </a:cubicBezTo>
                  <a:cubicBezTo>
                    <a:pt x="67" y="211"/>
                    <a:pt x="113" y="222"/>
                    <a:pt x="176" y="222"/>
                  </a:cubicBezTo>
                  <a:cubicBezTo>
                    <a:pt x="290" y="222"/>
                    <a:pt x="351" y="184"/>
                    <a:pt x="351" y="111"/>
                  </a:cubicBezTo>
                  <a:cubicBezTo>
                    <a:pt x="351" y="39"/>
                    <a:pt x="290" y="0"/>
                    <a:pt x="178" y="0"/>
                  </a:cubicBezTo>
                  <a:cubicBezTo>
                    <a:pt x="112" y="0"/>
                    <a:pt x="68" y="10"/>
                    <a:pt x="38" y="33"/>
                  </a:cubicBezTo>
                  <a:cubicBezTo>
                    <a:pt x="14" y="51"/>
                    <a:pt x="0" y="79"/>
                    <a:pt x="0" y="111"/>
                  </a:cubicBezTo>
                  <a:close/>
                  <a:moveTo>
                    <a:pt x="38" y="111"/>
                  </a:moveTo>
                  <a:lnTo>
                    <a:pt x="38" y="111"/>
                  </a:lnTo>
                  <a:cubicBezTo>
                    <a:pt x="38" y="66"/>
                    <a:pt x="84" y="43"/>
                    <a:pt x="175" y="43"/>
                  </a:cubicBezTo>
                  <a:cubicBezTo>
                    <a:pt x="271" y="43"/>
                    <a:pt x="316" y="65"/>
                    <a:pt x="316" y="112"/>
                  </a:cubicBezTo>
                  <a:cubicBezTo>
                    <a:pt x="316" y="157"/>
                    <a:pt x="269" y="179"/>
                    <a:pt x="176" y="179"/>
                  </a:cubicBezTo>
                  <a:cubicBezTo>
                    <a:pt x="83" y="179"/>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37"/>
            <p:cNvSpPr>
              <a:spLocks/>
            </p:cNvSpPr>
            <p:nvPr/>
          </p:nvSpPr>
          <p:spPr bwMode="auto">
            <a:xfrm>
              <a:off x="4171" y="2594"/>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Freeform 38"/>
            <p:cNvSpPr>
              <a:spLocks/>
            </p:cNvSpPr>
            <p:nvPr/>
          </p:nvSpPr>
          <p:spPr bwMode="auto">
            <a:xfrm>
              <a:off x="4380" y="2622"/>
              <a:ext cx="185" cy="20"/>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39"/>
            <p:cNvSpPr>
              <a:spLocks noEditPoints="1"/>
            </p:cNvSpPr>
            <p:nvPr/>
          </p:nvSpPr>
          <p:spPr bwMode="auto">
            <a:xfrm>
              <a:off x="4380" y="2564"/>
              <a:ext cx="191" cy="38"/>
            </a:xfrm>
            <a:custGeom>
              <a:avLst/>
              <a:gdLst>
                <a:gd name="T0" fmla="*/ 0 w 351"/>
                <a:gd name="T1" fmla="*/ 111 h 223"/>
                <a:gd name="T2" fmla="*/ 0 w 351"/>
                <a:gd name="T3" fmla="*/ 111 h 223"/>
                <a:gd name="T4" fmla="*/ 38 w 351"/>
                <a:gd name="T5" fmla="*/ 190 h 223"/>
                <a:gd name="T6" fmla="*/ 176 w 351"/>
                <a:gd name="T7" fmla="*/ 223 h 223"/>
                <a:gd name="T8" fmla="*/ 351 w 351"/>
                <a:gd name="T9" fmla="*/ 111 h 223"/>
                <a:gd name="T10" fmla="*/ 178 w 351"/>
                <a:gd name="T11" fmla="*/ 0 h 223"/>
                <a:gd name="T12" fmla="*/ 38 w 351"/>
                <a:gd name="T13" fmla="*/ 33 h 223"/>
                <a:gd name="T14" fmla="*/ 0 w 351"/>
                <a:gd name="T15" fmla="*/ 111 h 223"/>
                <a:gd name="T16" fmla="*/ 38 w 351"/>
                <a:gd name="T17" fmla="*/ 111 h 223"/>
                <a:gd name="T18" fmla="*/ 38 w 351"/>
                <a:gd name="T19" fmla="*/ 111 h 223"/>
                <a:gd name="T20" fmla="*/ 175 w 351"/>
                <a:gd name="T21" fmla="*/ 43 h 223"/>
                <a:gd name="T22" fmla="*/ 316 w 351"/>
                <a:gd name="T23" fmla="*/ 112 h 223"/>
                <a:gd name="T24" fmla="*/ 176 w 351"/>
                <a:gd name="T25" fmla="*/ 180 h 223"/>
                <a:gd name="T26" fmla="*/ 38 w 351"/>
                <a:gd name="T27" fmla="*/ 111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1"/>
                  </a:moveTo>
                  <a:lnTo>
                    <a:pt x="0" y="111"/>
                  </a:lnTo>
                  <a:cubicBezTo>
                    <a:pt x="0" y="143"/>
                    <a:pt x="14" y="172"/>
                    <a:pt x="38" y="190"/>
                  </a:cubicBezTo>
                  <a:cubicBezTo>
                    <a:pt x="67" y="212"/>
                    <a:pt x="113" y="223"/>
                    <a:pt x="176" y="223"/>
                  </a:cubicBezTo>
                  <a:cubicBezTo>
                    <a:pt x="290" y="223"/>
                    <a:pt x="351" y="184"/>
                    <a:pt x="351" y="111"/>
                  </a:cubicBezTo>
                  <a:cubicBezTo>
                    <a:pt x="351" y="40"/>
                    <a:pt x="290" y="0"/>
                    <a:pt x="178" y="0"/>
                  </a:cubicBezTo>
                  <a:cubicBezTo>
                    <a:pt x="112" y="0"/>
                    <a:pt x="68" y="11"/>
                    <a:pt x="38" y="33"/>
                  </a:cubicBezTo>
                  <a:cubicBezTo>
                    <a:pt x="14" y="51"/>
                    <a:pt x="0" y="79"/>
                    <a:pt x="0" y="111"/>
                  </a:cubicBezTo>
                  <a:close/>
                  <a:moveTo>
                    <a:pt x="38" y="111"/>
                  </a:moveTo>
                  <a:lnTo>
                    <a:pt x="38" y="111"/>
                  </a:lnTo>
                  <a:cubicBezTo>
                    <a:pt x="38" y="66"/>
                    <a:pt x="84" y="43"/>
                    <a:pt x="175" y="43"/>
                  </a:cubicBezTo>
                  <a:cubicBezTo>
                    <a:pt x="271" y="43"/>
                    <a:pt x="316" y="66"/>
                    <a:pt x="316" y="112"/>
                  </a:cubicBezTo>
                  <a:cubicBezTo>
                    <a:pt x="316" y="157"/>
                    <a:pt x="269" y="180"/>
                    <a:pt x="176" y="180"/>
                  </a:cubicBezTo>
                  <a:cubicBezTo>
                    <a:pt x="83" y="180"/>
                    <a:pt x="38" y="157"/>
                    <a:pt x="38" y="1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40"/>
            <p:cNvSpPr>
              <a:spLocks noEditPoints="1"/>
            </p:cNvSpPr>
            <p:nvPr/>
          </p:nvSpPr>
          <p:spPr bwMode="auto">
            <a:xfrm>
              <a:off x="4380" y="2518"/>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41"/>
            <p:cNvSpPr>
              <a:spLocks/>
            </p:cNvSpPr>
            <p:nvPr/>
          </p:nvSpPr>
          <p:spPr bwMode="auto">
            <a:xfrm>
              <a:off x="4171" y="2365"/>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Freeform 42"/>
            <p:cNvSpPr>
              <a:spLocks/>
            </p:cNvSpPr>
            <p:nvPr/>
          </p:nvSpPr>
          <p:spPr bwMode="auto">
            <a:xfrm>
              <a:off x="4380" y="2394"/>
              <a:ext cx="185" cy="19"/>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3"/>
            <p:cNvSpPr>
              <a:spLocks/>
            </p:cNvSpPr>
            <p:nvPr/>
          </p:nvSpPr>
          <p:spPr bwMode="auto">
            <a:xfrm>
              <a:off x="4380" y="2335"/>
              <a:ext cx="185" cy="39"/>
            </a:xfrm>
            <a:custGeom>
              <a:avLst/>
              <a:gdLst>
                <a:gd name="T0" fmla="*/ 298 w 340"/>
                <a:gd name="T1" fmla="*/ 3 h 229"/>
                <a:gd name="T2" fmla="*/ 298 w 340"/>
                <a:gd name="T3" fmla="*/ 3 h 229"/>
                <a:gd name="T4" fmla="*/ 298 w 340"/>
                <a:gd name="T5" fmla="*/ 182 h 229"/>
                <a:gd name="T6" fmla="*/ 228 w 340"/>
                <a:gd name="T7" fmla="*/ 120 h 229"/>
                <a:gd name="T8" fmla="*/ 202 w 340"/>
                <a:gd name="T9" fmla="*/ 72 h 229"/>
                <a:gd name="T10" fmla="*/ 100 w 340"/>
                <a:gd name="T11" fmla="*/ 0 h 229"/>
                <a:gd name="T12" fmla="*/ 27 w 340"/>
                <a:gd name="T13" fmla="*/ 32 h 229"/>
                <a:gd name="T14" fmla="*/ 0 w 340"/>
                <a:gd name="T15" fmla="*/ 109 h 229"/>
                <a:gd name="T16" fmla="*/ 44 w 340"/>
                <a:gd name="T17" fmla="*/ 203 h 229"/>
                <a:gd name="T18" fmla="*/ 118 w 340"/>
                <a:gd name="T19" fmla="*/ 221 h 229"/>
                <a:gd name="T20" fmla="*/ 118 w 340"/>
                <a:gd name="T21" fmla="*/ 179 h 229"/>
                <a:gd name="T22" fmla="*/ 70 w 340"/>
                <a:gd name="T23" fmla="*/ 169 h 229"/>
                <a:gd name="T24" fmla="*/ 37 w 340"/>
                <a:gd name="T25" fmla="*/ 111 h 229"/>
                <a:gd name="T26" fmla="*/ 101 w 340"/>
                <a:gd name="T27" fmla="*/ 44 h 229"/>
                <a:gd name="T28" fmla="*/ 168 w 340"/>
                <a:gd name="T29" fmla="*/ 90 h 229"/>
                <a:gd name="T30" fmla="*/ 193 w 340"/>
                <a:gd name="T31" fmla="*/ 134 h 229"/>
                <a:gd name="T32" fmla="*/ 340 w 340"/>
                <a:gd name="T33" fmla="*/ 229 h 229"/>
                <a:gd name="T34" fmla="*/ 340 w 340"/>
                <a:gd name="T35" fmla="*/ 3 h 229"/>
                <a:gd name="T36" fmla="*/ 298 w 340"/>
                <a:gd name="T37" fmla="*/ 3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0" h="229">
                  <a:moveTo>
                    <a:pt x="298" y="3"/>
                  </a:moveTo>
                  <a:lnTo>
                    <a:pt x="298" y="3"/>
                  </a:lnTo>
                  <a:lnTo>
                    <a:pt x="298" y="182"/>
                  </a:lnTo>
                  <a:cubicBezTo>
                    <a:pt x="270" y="177"/>
                    <a:pt x="253" y="162"/>
                    <a:pt x="228" y="120"/>
                  </a:cubicBezTo>
                  <a:lnTo>
                    <a:pt x="202" y="72"/>
                  </a:lnTo>
                  <a:cubicBezTo>
                    <a:pt x="176" y="25"/>
                    <a:pt x="142" y="0"/>
                    <a:pt x="100" y="0"/>
                  </a:cubicBezTo>
                  <a:cubicBezTo>
                    <a:pt x="72" y="0"/>
                    <a:pt x="45" y="12"/>
                    <a:pt x="27" y="32"/>
                  </a:cubicBezTo>
                  <a:cubicBezTo>
                    <a:pt x="9" y="52"/>
                    <a:pt x="0" y="77"/>
                    <a:pt x="0" y="109"/>
                  </a:cubicBezTo>
                  <a:cubicBezTo>
                    <a:pt x="0" y="152"/>
                    <a:pt x="16" y="184"/>
                    <a:pt x="44" y="203"/>
                  </a:cubicBezTo>
                  <a:cubicBezTo>
                    <a:pt x="62" y="215"/>
                    <a:pt x="84" y="220"/>
                    <a:pt x="118" y="221"/>
                  </a:cubicBezTo>
                  <a:lnTo>
                    <a:pt x="118" y="179"/>
                  </a:lnTo>
                  <a:cubicBezTo>
                    <a:pt x="95" y="178"/>
                    <a:pt x="81" y="175"/>
                    <a:pt x="70" y="169"/>
                  </a:cubicBezTo>
                  <a:cubicBezTo>
                    <a:pt x="50" y="158"/>
                    <a:pt x="37" y="136"/>
                    <a:pt x="37" y="111"/>
                  </a:cubicBezTo>
                  <a:cubicBezTo>
                    <a:pt x="37" y="72"/>
                    <a:pt x="64" y="44"/>
                    <a:pt x="101" y="44"/>
                  </a:cubicBezTo>
                  <a:cubicBezTo>
                    <a:pt x="128" y="44"/>
                    <a:pt x="151" y="59"/>
                    <a:pt x="168" y="90"/>
                  </a:cubicBezTo>
                  <a:lnTo>
                    <a:pt x="193" y="134"/>
                  </a:lnTo>
                  <a:cubicBezTo>
                    <a:pt x="233" y="204"/>
                    <a:pt x="265" y="225"/>
                    <a:pt x="340" y="229"/>
                  </a:cubicBezTo>
                  <a:lnTo>
                    <a:pt x="340" y="3"/>
                  </a:lnTo>
                  <a:lnTo>
                    <a:pt x="298"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44"/>
            <p:cNvSpPr>
              <a:spLocks noEditPoints="1"/>
            </p:cNvSpPr>
            <p:nvPr/>
          </p:nvSpPr>
          <p:spPr bwMode="auto">
            <a:xfrm>
              <a:off x="4380" y="2290"/>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45"/>
            <p:cNvSpPr>
              <a:spLocks/>
            </p:cNvSpPr>
            <p:nvPr/>
          </p:nvSpPr>
          <p:spPr bwMode="auto">
            <a:xfrm>
              <a:off x="4171" y="2136"/>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46"/>
            <p:cNvSpPr>
              <a:spLocks/>
            </p:cNvSpPr>
            <p:nvPr/>
          </p:nvSpPr>
          <p:spPr bwMode="auto">
            <a:xfrm>
              <a:off x="4380" y="2165"/>
              <a:ext cx="185" cy="20"/>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7"/>
            <p:cNvSpPr>
              <a:spLocks noEditPoints="1"/>
            </p:cNvSpPr>
            <p:nvPr/>
          </p:nvSpPr>
          <p:spPr bwMode="auto">
            <a:xfrm>
              <a:off x="4380" y="2105"/>
              <a:ext cx="185" cy="41"/>
            </a:xfrm>
            <a:custGeom>
              <a:avLst/>
              <a:gdLst>
                <a:gd name="T0" fmla="*/ 258 w 340"/>
                <a:gd name="T1" fmla="*/ 93 h 236"/>
                <a:gd name="T2" fmla="*/ 258 w 340"/>
                <a:gd name="T3" fmla="*/ 93 h 236"/>
                <a:gd name="T4" fmla="*/ 340 w 340"/>
                <a:gd name="T5" fmla="*/ 93 h 236"/>
                <a:gd name="T6" fmla="*/ 340 w 340"/>
                <a:gd name="T7" fmla="*/ 50 h 236"/>
                <a:gd name="T8" fmla="*/ 258 w 340"/>
                <a:gd name="T9" fmla="*/ 50 h 236"/>
                <a:gd name="T10" fmla="*/ 258 w 340"/>
                <a:gd name="T11" fmla="*/ 0 h 236"/>
                <a:gd name="T12" fmla="*/ 221 w 340"/>
                <a:gd name="T13" fmla="*/ 0 h 236"/>
                <a:gd name="T14" fmla="*/ 221 w 340"/>
                <a:gd name="T15" fmla="*/ 50 h 236"/>
                <a:gd name="T16" fmla="*/ 0 w 340"/>
                <a:gd name="T17" fmla="*/ 50 h 236"/>
                <a:gd name="T18" fmla="*/ 0 w 340"/>
                <a:gd name="T19" fmla="*/ 82 h 236"/>
                <a:gd name="T20" fmla="*/ 214 w 340"/>
                <a:gd name="T21" fmla="*/ 236 h 236"/>
                <a:gd name="T22" fmla="*/ 258 w 340"/>
                <a:gd name="T23" fmla="*/ 236 h 236"/>
                <a:gd name="T24" fmla="*/ 258 w 340"/>
                <a:gd name="T25" fmla="*/ 93 h 236"/>
                <a:gd name="T26" fmla="*/ 221 w 340"/>
                <a:gd name="T27" fmla="*/ 93 h 236"/>
                <a:gd name="T28" fmla="*/ 221 w 340"/>
                <a:gd name="T29" fmla="*/ 93 h 236"/>
                <a:gd name="T30" fmla="*/ 221 w 340"/>
                <a:gd name="T31" fmla="*/ 199 h 236"/>
                <a:gd name="T32" fmla="*/ 72 w 340"/>
                <a:gd name="T33" fmla="*/ 93 h 236"/>
                <a:gd name="T34" fmla="*/ 221 w 340"/>
                <a:gd name="T35" fmla="*/ 9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0" h="236">
                  <a:moveTo>
                    <a:pt x="258" y="93"/>
                  </a:moveTo>
                  <a:lnTo>
                    <a:pt x="258" y="93"/>
                  </a:lnTo>
                  <a:lnTo>
                    <a:pt x="340" y="93"/>
                  </a:lnTo>
                  <a:lnTo>
                    <a:pt x="340" y="50"/>
                  </a:lnTo>
                  <a:lnTo>
                    <a:pt x="258" y="50"/>
                  </a:lnTo>
                  <a:lnTo>
                    <a:pt x="258" y="0"/>
                  </a:lnTo>
                  <a:lnTo>
                    <a:pt x="221" y="0"/>
                  </a:lnTo>
                  <a:lnTo>
                    <a:pt x="221" y="50"/>
                  </a:lnTo>
                  <a:lnTo>
                    <a:pt x="0" y="50"/>
                  </a:lnTo>
                  <a:lnTo>
                    <a:pt x="0" y="82"/>
                  </a:lnTo>
                  <a:lnTo>
                    <a:pt x="214" y="236"/>
                  </a:lnTo>
                  <a:lnTo>
                    <a:pt x="258" y="236"/>
                  </a:lnTo>
                  <a:lnTo>
                    <a:pt x="258" y="93"/>
                  </a:lnTo>
                  <a:close/>
                  <a:moveTo>
                    <a:pt x="221" y="93"/>
                  </a:moveTo>
                  <a:lnTo>
                    <a:pt x="221" y="93"/>
                  </a:lnTo>
                  <a:lnTo>
                    <a:pt x="221" y="199"/>
                  </a:lnTo>
                  <a:lnTo>
                    <a:pt x="72" y="93"/>
                  </a:lnTo>
                  <a:lnTo>
                    <a:pt x="221" y="9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8"/>
            <p:cNvSpPr>
              <a:spLocks noEditPoints="1"/>
            </p:cNvSpPr>
            <p:nvPr/>
          </p:nvSpPr>
          <p:spPr bwMode="auto">
            <a:xfrm>
              <a:off x="4380" y="2061"/>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49"/>
            <p:cNvSpPr>
              <a:spLocks/>
            </p:cNvSpPr>
            <p:nvPr/>
          </p:nvSpPr>
          <p:spPr bwMode="auto">
            <a:xfrm>
              <a:off x="4171" y="1908"/>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50"/>
            <p:cNvSpPr>
              <a:spLocks/>
            </p:cNvSpPr>
            <p:nvPr/>
          </p:nvSpPr>
          <p:spPr bwMode="auto">
            <a:xfrm>
              <a:off x="4380" y="1936"/>
              <a:ext cx="185" cy="20"/>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1"/>
            <p:cNvSpPr>
              <a:spLocks noEditPoints="1"/>
            </p:cNvSpPr>
            <p:nvPr/>
          </p:nvSpPr>
          <p:spPr bwMode="auto">
            <a:xfrm>
              <a:off x="4380" y="1877"/>
              <a:ext cx="191" cy="39"/>
            </a:xfrm>
            <a:custGeom>
              <a:avLst/>
              <a:gdLst>
                <a:gd name="T0" fmla="*/ 89 w 351"/>
                <a:gd name="T1" fmla="*/ 8 h 226"/>
                <a:gd name="T2" fmla="*/ 89 w 351"/>
                <a:gd name="T3" fmla="*/ 8 h 226"/>
                <a:gd name="T4" fmla="*/ 0 w 351"/>
                <a:gd name="T5" fmla="*/ 104 h 226"/>
                <a:gd name="T6" fmla="*/ 49 w 351"/>
                <a:gd name="T7" fmla="*/ 195 h 226"/>
                <a:gd name="T8" fmla="*/ 185 w 351"/>
                <a:gd name="T9" fmla="*/ 226 h 226"/>
                <a:gd name="T10" fmla="*/ 309 w 351"/>
                <a:gd name="T11" fmla="*/ 197 h 226"/>
                <a:gd name="T12" fmla="*/ 351 w 351"/>
                <a:gd name="T13" fmla="*/ 112 h 226"/>
                <a:gd name="T14" fmla="*/ 236 w 351"/>
                <a:gd name="T15" fmla="*/ 0 h 226"/>
                <a:gd name="T16" fmla="*/ 129 w 351"/>
                <a:gd name="T17" fmla="*/ 104 h 226"/>
                <a:gd name="T18" fmla="*/ 166 w 351"/>
                <a:gd name="T19" fmla="*/ 183 h 226"/>
                <a:gd name="T20" fmla="*/ 38 w 351"/>
                <a:gd name="T21" fmla="*/ 107 h 226"/>
                <a:gd name="T22" fmla="*/ 89 w 351"/>
                <a:gd name="T23" fmla="*/ 50 h 226"/>
                <a:gd name="T24" fmla="*/ 89 w 351"/>
                <a:gd name="T25" fmla="*/ 8 h 226"/>
                <a:gd name="T26" fmla="*/ 166 w 351"/>
                <a:gd name="T27" fmla="*/ 110 h 226"/>
                <a:gd name="T28" fmla="*/ 166 w 351"/>
                <a:gd name="T29" fmla="*/ 110 h 226"/>
                <a:gd name="T30" fmla="*/ 240 w 351"/>
                <a:gd name="T31" fmla="*/ 44 h 226"/>
                <a:gd name="T32" fmla="*/ 313 w 351"/>
                <a:gd name="T33" fmla="*/ 111 h 226"/>
                <a:gd name="T34" fmla="*/ 237 w 351"/>
                <a:gd name="T35" fmla="*/ 180 h 226"/>
                <a:gd name="T36" fmla="*/ 166 w 351"/>
                <a:gd name="T37" fmla="*/ 11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1" h="226">
                  <a:moveTo>
                    <a:pt x="89" y="8"/>
                  </a:moveTo>
                  <a:lnTo>
                    <a:pt x="89" y="8"/>
                  </a:lnTo>
                  <a:cubicBezTo>
                    <a:pt x="33" y="16"/>
                    <a:pt x="0" y="52"/>
                    <a:pt x="0" y="104"/>
                  </a:cubicBezTo>
                  <a:cubicBezTo>
                    <a:pt x="0" y="141"/>
                    <a:pt x="18" y="175"/>
                    <a:pt x="49" y="195"/>
                  </a:cubicBezTo>
                  <a:cubicBezTo>
                    <a:pt x="82" y="216"/>
                    <a:pt x="123" y="226"/>
                    <a:pt x="185" y="226"/>
                  </a:cubicBezTo>
                  <a:cubicBezTo>
                    <a:pt x="242" y="226"/>
                    <a:pt x="279" y="217"/>
                    <a:pt x="309" y="197"/>
                  </a:cubicBezTo>
                  <a:cubicBezTo>
                    <a:pt x="336" y="179"/>
                    <a:pt x="351" y="149"/>
                    <a:pt x="351" y="112"/>
                  </a:cubicBezTo>
                  <a:cubicBezTo>
                    <a:pt x="351" y="47"/>
                    <a:pt x="303" y="0"/>
                    <a:pt x="236" y="0"/>
                  </a:cubicBezTo>
                  <a:cubicBezTo>
                    <a:pt x="173" y="0"/>
                    <a:pt x="129" y="44"/>
                    <a:pt x="129" y="104"/>
                  </a:cubicBezTo>
                  <a:cubicBezTo>
                    <a:pt x="129" y="138"/>
                    <a:pt x="142" y="164"/>
                    <a:pt x="166" y="183"/>
                  </a:cubicBezTo>
                  <a:cubicBezTo>
                    <a:pt x="84" y="182"/>
                    <a:pt x="38" y="155"/>
                    <a:pt x="38" y="107"/>
                  </a:cubicBezTo>
                  <a:cubicBezTo>
                    <a:pt x="38" y="77"/>
                    <a:pt x="56" y="57"/>
                    <a:pt x="89" y="50"/>
                  </a:cubicBezTo>
                  <a:lnTo>
                    <a:pt x="89" y="8"/>
                  </a:lnTo>
                  <a:close/>
                  <a:moveTo>
                    <a:pt x="166" y="110"/>
                  </a:moveTo>
                  <a:lnTo>
                    <a:pt x="166" y="110"/>
                  </a:lnTo>
                  <a:cubicBezTo>
                    <a:pt x="166" y="69"/>
                    <a:pt x="194" y="44"/>
                    <a:pt x="240" y="44"/>
                  </a:cubicBezTo>
                  <a:cubicBezTo>
                    <a:pt x="282" y="44"/>
                    <a:pt x="313" y="72"/>
                    <a:pt x="313" y="111"/>
                  </a:cubicBezTo>
                  <a:cubicBezTo>
                    <a:pt x="313" y="150"/>
                    <a:pt x="281" y="180"/>
                    <a:pt x="237" y="180"/>
                  </a:cubicBezTo>
                  <a:cubicBezTo>
                    <a:pt x="195" y="180"/>
                    <a:pt x="166" y="151"/>
                    <a:pt x="166" y="110"/>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52"/>
            <p:cNvSpPr>
              <a:spLocks noEditPoints="1"/>
            </p:cNvSpPr>
            <p:nvPr/>
          </p:nvSpPr>
          <p:spPr bwMode="auto">
            <a:xfrm>
              <a:off x="4380" y="1832"/>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53"/>
            <p:cNvSpPr>
              <a:spLocks/>
            </p:cNvSpPr>
            <p:nvPr/>
          </p:nvSpPr>
          <p:spPr bwMode="auto">
            <a:xfrm>
              <a:off x="4171" y="1679"/>
              <a:ext cx="46" cy="0"/>
            </a:xfrm>
            <a:custGeom>
              <a:avLst/>
              <a:gdLst>
                <a:gd name="T0" fmla="*/ 84 w 84"/>
                <a:gd name="T1" fmla="*/ 84 w 84"/>
                <a:gd name="T2" fmla="*/ 0 w 84"/>
              </a:gdLst>
              <a:ahLst/>
              <a:cxnLst>
                <a:cxn ang="0">
                  <a:pos x="T0" y="0"/>
                </a:cxn>
                <a:cxn ang="0">
                  <a:pos x="T1" y="0"/>
                </a:cxn>
                <a:cxn ang="0">
                  <a:pos x="T2" y="0"/>
                </a:cxn>
              </a:cxnLst>
              <a:rect l="0" t="0" r="r" b="b"/>
              <a:pathLst>
                <a:path w="84">
                  <a:moveTo>
                    <a:pt x="84" y="0"/>
                  </a:moveTo>
                  <a:lnTo>
                    <a:pt x="84" y="0"/>
                  </a:lnTo>
                  <a:lnTo>
                    <a:pt x="0" y="0"/>
                  </a:lnTo>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p:cNvSpPr>
              <a:spLocks/>
            </p:cNvSpPr>
            <p:nvPr/>
          </p:nvSpPr>
          <p:spPr bwMode="auto">
            <a:xfrm>
              <a:off x="4380" y="1708"/>
              <a:ext cx="185" cy="19"/>
            </a:xfrm>
            <a:custGeom>
              <a:avLst/>
              <a:gdLst>
                <a:gd name="T0" fmla="*/ 98 w 340"/>
                <a:gd name="T1" fmla="*/ 42 h 117"/>
                <a:gd name="T2" fmla="*/ 98 w 340"/>
                <a:gd name="T3" fmla="*/ 42 h 117"/>
                <a:gd name="T4" fmla="*/ 340 w 340"/>
                <a:gd name="T5" fmla="*/ 42 h 117"/>
                <a:gd name="T6" fmla="*/ 340 w 340"/>
                <a:gd name="T7" fmla="*/ 0 h 117"/>
                <a:gd name="T8" fmla="*/ 0 w 340"/>
                <a:gd name="T9" fmla="*/ 0 h 117"/>
                <a:gd name="T10" fmla="*/ 0 w 340"/>
                <a:gd name="T11" fmla="*/ 28 h 117"/>
                <a:gd name="T12" fmla="*/ 68 w 340"/>
                <a:gd name="T13" fmla="*/ 117 h 117"/>
                <a:gd name="T14" fmla="*/ 98 w 340"/>
                <a:gd name="T15" fmla="*/ 117 h 117"/>
                <a:gd name="T16" fmla="*/ 98 w 340"/>
                <a:gd name="T17" fmla="*/ 4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117">
                  <a:moveTo>
                    <a:pt x="98" y="42"/>
                  </a:moveTo>
                  <a:lnTo>
                    <a:pt x="98" y="42"/>
                  </a:lnTo>
                  <a:lnTo>
                    <a:pt x="340" y="42"/>
                  </a:lnTo>
                  <a:lnTo>
                    <a:pt x="340" y="0"/>
                  </a:lnTo>
                  <a:lnTo>
                    <a:pt x="0" y="0"/>
                  </a:lnTo>
                  <a:lnTo>
                    <a:pt x="0" y="28"/>
                  </a:lnTo>
                  <a:cubicBezTo>
                    <a:pt x="52" y="43"/>
                    <a:pt x="60" y="52"/>
                    <a:pt x="68" y="117"/>
                  </a:cubicBezTo>
                  <a:lnTo>
                    <a:pt x="98" y="117"/>
                  </a:lnTo>
                  <a:lnTo>
                    <a:pt x="98" y="4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55"/>
            <p:cNvSpPr>
              <a:spLocks noEditPoints="1"/>
            </p:cNvSpPr>
            <p:nvPr/>
          </p:nvSpPr>
          <p:spPr bwMode="auto">
            <a:xfrm>
              <a:off x="4380" y="1649"/>
              <a:ext cx="191" cy="38"/>
            </a:xfrm>
            <a:custGeom>
              <a:avLst/>
              <a:gdLst>
                <a:gd name="T0" fmla="*/ 161 w 351"/>
                <a:gd name="T1" fmla="*/ 59 h 228"/>
                <a:gd name="T2" fmla="*/ 161 w 351"/>
                <a:gd name="T3" fmla="*/ 59 h 228"/>
                <a:gd name="T4" fmla="*/ 91 w 351"/>
                <a:gd name="T5" fmla="*/ 12 h 228"/>
                <a:gd name="T6" fmla="*/ 0 w 351"/>
                <a:gd name="T7" fmla="*/ 114 h 228"/>
                <a:gd name="T8" fmla="*/ 91 w 351"/>
                <a:gd name="T9" fmla="*/ 217 h 228"/>
                <a:gd name="T10" fmla="*/ 161 w 351"/>
                <a:gd name="T11" fmla="*/ 171 h 228"/>
                <a:gd name="T12" fmla="*/ 245 w 351"/>
                <a:gd name="T13" fmla="*/ 228 h 228"/>
                <a:gd name="T14" fmla="*/ 351 w 351"/>
                <a:gd name="T15" fmla="*/ 114 h 228"/>
                <a:gd name="T16" fmla="*/ 246 w 351"/>
                <a:gd name="T17" fmla="*/ 0 h 228"/>
                <a:gd name="T18" fmla="*/ 161 w 351"/>
                <a:gd name="T19" fmla="*/ 59 h 228"/>
                <a:gd name="T20" fmla="*/ 38 w 351"/>
                <a:gd name="T21" fmla="*/ 114 h 228"/>
                <a:gd name="T22" fmla="*/ 38 w 351"/>
                <a:gd name="T23" fmla="*/ 114 h 228"/>
                <a:gd name="T24" fmla="*/ 92 w 351"/>
                <a:gd name="T25" fmla="*/ 56 h 228"/>
                <a:gd name="T26" fmla="*/ 144 w 351"/>
                <a:gd name="T27" fmla="*/ 114 h 228"/>
                <a:gd name="T28" fmla="*/ 91 w 351"/>
                <a:gd name="T29" fmla="*/ 173 h 228"/>
                <a:gd name="T30" fmla="*/ 38 w 351"/>
                <a:gd name="T31" fmla="*/ 114 h 228"/>
                <a:gd name="T32" fmla="*/ 180 w 351"/>
                <a:gd name="T33" fmla="*/ 114 h 228"/>
                <a:gd name="T34" fmla="*/ 180 w 351"/>
                <a:gd name="T35" fmla="*/ 114 h 228"/>
                <a:gd name="T36" fmla="*/ 246 w 351"/>
                <a:gd name="T37" fmla="*/ 44 h 228"/>
                <a:gd name="T38" fmla="*/ 313 w 351"/>
                <a:gd name="T39" fmla="*/ 115 h 228"/>
                <a:gd name="T40" fmla="*/ 246 w 351"/>
                <a:gd name="T41" fmla="*/ 185 h 228"/>
                <a:gd name="T42" fmla="*/ 180 w 351"/>
                <a:gd name="T43" fmla="*/ 1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1" h="228">
                  <a:moveTo>
                    <a:pt x="161" y="59"/>
                  </a:moveTo>
                  <a:lnTo>
                    <a:pt x="161" y="59"/>
                  </a:lnTo>
                  <a:cubicBezTo>
                    <a:pt x="140" y="24"/>
                    <a:pt x="123" y="12"/>
                    <a:pt x="91" y="12"/>
                  </a:cubicBezTo>
                  <a:cubicBezTo>
                    <a:pt x="38" y="12"/>
                    <a:pt x="0" y="54"/>
                    <a:pt x="0" y="114"/>
                  </a:cubicBezTo>
                  <a:cubicBezTo>
                    <a:pt x="0" y="174"/>
                    <a:pt x="38" y="217"/>
                    <a:pt x="91" y="217"/>
                  </a:cubicBezTo>
                  <a:cubicBezTo>
                    <a:pt x="122" y="217"/>
                    <a:pt x="140" y="205"/>
                    <a:pt x="161" y="171"/>
                  </a:cubicBezTo>
                  <a:cubicBezTo>
                    <a:pt x="180" y="209"/>
                    <a:pt x="208" y="228"/>
                    <a:pt x="245" y="228"/>
                  </a:cubicBezTo>
                  <a:cubicBezTo>
                    <a:pt x="308" y="228"/>
                    <a:pt x="351" y="182"/>
                    <a:pt x="351" y="114"/>
                  </a:cubicBezTo>
                  <a:cubicBezTo>
                    <a:pt x="351" y="47"/>
                    <a:pt x="308" y="0"/>
                    <a:pt x="246" y="0"/>
                  </a:cubicBezTo>
                  <a:cubicBezTo>
                    <a:pt x="208" y="0"/>
                    <a:pt x="180" y="20"/>
                    <a:pt x="161" y="59"/>
                  </a:cubicBezTo>
                  <a:close/>
                  <a:moveTo>
                    <a:pt x="38" y="114"/>
                  </a:moveTo>
                  <a:lnTo>
                    <a:pt x="38" y="114"/>
                  </a:lnTo>
                  <a:cubicBezTo>
                    <a:pt x="38" y="79"/>
                    <a:pt x="59" y="56"/>
                    <a:pt x="92" y="56"/>
                  </a:cubicBezTo>
                  <a:cubicBezTo>
                    <a:pt x="123" y="56"/>
                    <a:pt x="144" y="79"/>
                    <a:pt x="144" y="114"/>
                  </a:cubicBezTo>
                  <a:cubicBezTo>
                    <a:pt x="144" y="150"/>
                    <a:pt x="123" y="173"/>
                    <a:pt x="91" y="173"/>
                  </a:cubicBezTo>
                  <a:cubicBezTo>
                    <a:pt x="59" y="173"/>
                    <a:pt x="38" y="150"/>
                    <a:pt x="38" y="114"/>
                  </a:cubicBezTo>
                  <a:close/>
                  <a:moveTo>
                    <a:pt x="180" y="114"/>
                  </a:moveTo>
                  <a:lnTo>
                    <a:pt x="180" y="114"/>
                  </a:lnTo>
                  <a:cubicBezTo>
                    <a:pt x="180" y="72"/>
                    <a:pt x="207" y="44"/>
                    <a:pt x="246" y="44"/>
                  </a:cubicBezTo>
                  <a:cubicBezTo>
                    <a:pt x="287" y="44"/>
                    <a:pt x="313" y="72"/>
                    <a:pt x="313" y="115"/>
                  </a:cubicBezTo>
                  <a:cubicBezTo>
                    <a:pt x="313" y="157"/>
                    <a:pt x="286" y="185"/>
                    <a:pt x="246" y="185"/>
                  </a:cubicBezTo>
                  <a:cubicBezTo>
                    <a:pt x="207" y="185"/>
                    <a:pt x="180" y="157"/>
                    <a:pt x="180" y="114"/>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56"/>
            <p:cNvSpPr>
              <a:spLocks noEditPoints="1"/>
            </p:cNvSpPr>
            <p:nvPr/>
          </p:nvSpPr>
          <p:spPr bwMode="auto">
            <a:xfrm>
              <a:off x="4380" y="1604"/>
              <a:ext cx="191" cy="38"/>
            </a:xfrm>
            <a:custGeom>
              <a:avLst/>
              <a:gdLst>
                <a:gd name="T0" fmla="*/ 0 w 351"/>
                <a:gd name="T1" fmla="*/ 112 h 223"/>
                <a:gd name="T2" fmla="*/ 0 w 351"/>
                <a:gd name="T3" fmla="*/ 112 h 223"/>
                <a:gd name="T4" fmla="*/ 38 w 351"/>
                <a:gd name="T5" fmla="*/ 190 h 223"/>
                <a:gd name="T6" fmla="*/ 176 w 351"/>
                <a:gd name="T7" fmla="*/ 223 h 223"/>
                <a:gd name="T8" fmla="*/ 351 w 351"/>
                <a:gd name="T9" fmla="*/ 112 h 223"/>
                <a:gd name="T10" fmla="*/ 178 w 351"/>
                <a:gd name="T11" fmla="*/ 0 h 223"/>
                <a:gd name="T12" fmla="*/ 38 w 351"/>
                <a:gd name="T13" fmla="*/ 34 h 223"/>
                <a:gd name="T14" fmla="*/ 0 w 351"/>
                <a:gd name="T15" fmla="*/ 112 h 223"/>
                <a:gd name="T16" fmla="*/ 38 w 351"/>
                <a:gd name="T17" fmla="*/ 112 h 223"/>
                <a:gd name="T18" fmla="*/ 38 w 351"/>
                <a:gd name="T19" fmla="*/ 112 h 223"/>
                <a:gd name="T20" fmla="*/ 175 w 351"/>
                <a:gd name="T21" fmla="*/ 44 h 223"/>
                <a:gd name="T22" fmla="*/ 316 w 351"/>
                <a:gd name="T23" fmla="*/ 113 h 223"/>
                <a:gd name="T24" fmla="*/ 176 w 351"/>
                <a:gd name="T25" fmla="*/ 180 h 223"/>
                <a:gd name="T26" fmla="*/ 38 w 351"/>
                <a:gd name="T27" fmla="*/ 11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1" h="223">
                  <a:moveTo>
                    <a:pt x="0" y="112"/>
                  </a:moveTo>
                  <a:lnTo>
                    <a:pt x="0" y="112"/>
                  </a:lnTo>
                  <a:cubicBezTo>
                    <a:pt x="0" y="143"/>
                    <a:pt x="14" y="172"/>
                    <a:pt x="38" y="190"/>
                  </a:cubicBezTo>
                  <a:cubicBezTo>
                    <a:pt x="67" y="212"/>
                    <a:pt x="113" y="223"/>
                    <a:pt x="176" y="223"/>
                  </a:cubicBezTo>
                  <a:cubicBezTo>
                    <a:pt x="290" y="223"/>
                    <a:pt x="351" y="184"/>
                    <a:pt x="351" y="112"/>
                  </a:cubicBezTo>
                  <a:cubicBezTo>
                    <a:pt x="351" y="40"/>
                    <a:pt x="290" y="0"/>
                    <a:pt x="178" y="0"/>
                  </a:cubicBezTo>
                  <a:cubicBezTo>
                    <a:pt x="112" y="0"/>
                    <a:pt x="68" y="11"/>
                    <a:pt x="38" y="34"/>
                  </a:cubicBezTo>
                  <a:cubicBezTo>
                    <a:pt x="14" y="51"/>
                    <a:pt x="0" y="80"/>
                    <a:pt x="0" y="112"/>
                  </a:cubicBezTo>
                  <a:close/>
                  <a:moveTo>
                    <a:pt x="38" y="112"/>
                  </a:moveTo>
                  <a:lnTo>
                    <a:pt x="38" y="112"/>
                  </a:lnTo>
                  <a:cubicBezTo>
                    <a:pt x="38" y="66"/>
                    <a:pt x="84" y="44"/>
                    <a:pt x="175" y="44"/>
                  </a:cubicBezTo>
                  <a:cubicBezTo>
                    <a:pt x="271" y="44"/>
                    <a:pt x="316" y="66"/>
                    <a:pt x="316" y="113"/>
                  </a:cubicBezTo>
                  <a:cubicBezTo>
                    <a:pt x="316" y="157"/>
                    <a:pt x="269" y="180"/>
                    <a:pt x="176" y="180"/>
                  </a:cubicBezTo>
                  <a:cubicBezTo>
                    <a:pt x="83" y="180"/>
                    <a:pt x="38" y="157"/>
                    <a:pt x="38" y="112"/>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57"/>
            <p:cNvSpPr>
              <a:spLocks noEditPoints="1"/>
            </p:cNvSpPr>
            <p:nvPr/>
          </p:nvSpPr>
          <p:spPr bwMode="auto">
            <a:xfrm>
              <a:off x="977" y="1679"/>
              <a:ext cx="3240" cy="1830"/>
            </a:xfrm>
            <a:custGeom>
              <a:avLst/>
              <a:gdLst>
                <a:gd name="T0" fmla="*/ 0 w 5952"/>
                <a:gd name="T1" fmla="*/ 10752 h 10752"/>
                <a:gd name="T2" fmla="*/ 0 w 5952"/>
                <a:gd name="T3" fmla="*/ 10752 h 10752"/>
                <a:gd name="T4" fmla="*/ 5952 w 5952"/>
                <a:gd name="T5" fmla="*/ 10752 h 10752"/>
                <a:gd name="T6" fmla="*/ 5952 w 5952"/>
                <a:gd name="T7" fmla="*/ 0 h 10752"/>
                <a:gd name="T8" fmla="*/ 0 w 5952"/>
                <a:gd name="T9" fmla="*/ 10752 h 10752"/>
                <a:gd name="T10" fmla="*/ 0 w 5952"/>
                <a:gd name="T11" fmla="*/ 10752 h 10752"/>
              </a:gdLst>
              <a:ahLst/>
              <a:cxnLst>
                <a:cxn ang="0">
                  <a:pos x="T0" y="T1"/>
                </a:cxn>
                <a:cxn ang="0">
                  <a:pos x="T2" y="T3"/>
                </a:cxn>
                <a:cxn ang="0">
                  <a:pos x="T4" y="T5"/>
                </a:cxn>
                <a:cxn ang="0">
                  <a:pos x="T6" y="T7"/>
                </a:cxn>
                <a:cxn ang="0">
                  <a:pos x="T8" y="T9"/>
                </a:cxn>
                <a:cxn ang="0">
                  <a:pos x="T10" y="T11"/>
                </a:cxn>
              </a:cxnLst>
              <a:rect l="0" t="0" r="r" b="b"/>
              <a:pathLst>
                <a:path w="5952" h="10752">
                  <a:moveTo>
                    <a:pt x="0" y="10752"/>
                  </a:moveTo>
                  <a:lnTo>
                    <a:pt x="0" y="10752"/>
                  </a:lnTo>
                  <a:lnTo>
                    <a:pt x="5952" y="10752"/>
                  </a:lnTo>
                  <a:lnTo>
                    <a:pt x="5952" y="0"/>
                  </a:lnTo>
                  <a:moveTo>
                    <a:pt x="0" y="10752"/>
                  </a:moveTo>
                  <a:lnTo>
                    <a:pt x="0" y="1075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 name="Freeform 92"/>
            <p:cNvSpPr>
              <a:spLocks noEditPoints="1"/>
            </p:cNvSpPr>
            <p:nvPr/>
          </p:nvSpPr>
          <p:spPr bwMode="auto">
            <a:xfrm>
              <a:off x="977" y="1777"/>
              <a:ext cx="3240" cy="1688"/>
            </a:xfrm>
            <a:custGeom>
              <a:avLst/>
              <a:gdLst>
                <a:gd name="T0" fmla="*/ 5148 w 5952"/>
                <a:gd name="T1" fmla="*/ 1236 h 9918"/>
                <a:gd name="T2" fmla="*/ 5148 w 5952"/>
                <a:gd name="T3" fmla="*/ 1236 h 9918"/>
                <a:gd name="T4" fmla="*/ 5148 w 5952"/>
                <a:gd name="T5" fmla="*/ 0 h 9918"/>
                <a:gd name="T6" fmla="*/ 5952 w 5952"/>
                <a:gd name="T7" fmla="*/ 9918 h 9918"/>
                <a:gd name="T8" fmla="*/ 5952 w 5952"/>
                <a:gd name="T9" fmla="*/ 9918 h 9918"/>
                <a:gd name="T10" fmla="*/ 5868 w 5952"/>
                <a:gd name="T11" fmla="*/ 9918 h 9918"/>
                <a:gd name="T12" fmla="*/ 5784 w 5952"/>
                <a:gd name="T13" fmla="*/ 9626 h 9918"/>
                <a:gd name="T14" fmla="*/ 5700 w 5952"/>
                <a:gd name="T15" fmla="*/ 9336 h 9918"/>
                <a:gd name="T16" fmla="*/ 5533 w 5952"/>
                <a:gd name="T17" fmla="*/ 8753 h 9918"/>
                <a:gd name="T18" fmla="*/ 5365 w 5952"/>
                <a:gd name="T19" fmla="*/ 8317 h 9918"/>
                <a:gd name="T20" fmla="*/ 5281 w 5952"/>
                <a:gd name="T21" fmla="*/ 8170 h 9918"/>
                <a:gd name="T22" fmla="*/ 5156 w 5952"/>
                <a:gd name="T23" fmla="*/ 7880 h 9918"/>
                <a:gd name="T24" fmla="*/ 4988 w 5952"/>
                <a:gd name="T25" fmla="*/ 7666 h 9918"/>
                <a:gd name="T26" fmla="*/ 4862 w 5952"/>
                <a:gd name="T27" fmla="*/ 7589 h 9918"/>
                <a:gd name="T28" fmla="*/ 4778 w 5952"/>
                <a:gd name="T29" fmla="*/ 7544 h 9918"/>
                <a:gd name="T30" fmla="*/ 4652 w 5952"/>
                <a:gd name="T31" fmla="*/ 7442 h 9918"/>
                <a:gd name="T32" fmla="*/ 4401 w 5952"/>
                <a:gd name="T33" fmla="*/ 7297 h 9918"/>
                <a:gd name="T34" fmla="*/ 4192 w 5952"/>
                <a:gd name="T35" fmla="*/ 7253 h 9918"/>
                <a:gd name="T36" fmla="*/ 4108 w 5952"/>
                <a:gd name="T37" fmla="*/ 7152 h 9918"/>
                <a:gd name="T38" fmla="*/ 3981 w 5952"/>
                <a:gd name="T39" fmla="*/ 7085 h 9918"/>
                <a:gd name="T40" fmla="*/ 3772 w 5952"/>
                <a:gd name="T41" fmla="*/ 7006 h 9918"/>
                <a:gd name="T42" fmla="*/ 3605 w 5952"/>
                <a:gd name="T43" fmla="*/ 6961 h 9918"/>
                <a:gd name="T44" fmla="*/ 3521 w 5952"/>
                <a:gd name="T45" fmla="*/ 6861 h 9918"/>
                <a:gd name="T46" fmla="*/ 3437 w 5952"/>
                <a:gd name="T47" fmla="*/ 6816 h 9918"/>
                <a:gd name="T48" fmla="*/ 3101 w 5952"/>
                <a:gd name="T49" fmla="*/ 6714 h 9918"/>
                <a:gd name="T50" fmla="*/ 2766 w 5952"/>
                <a:gd name="T51" fmla="*/ 6670 h 9918"/>
                <a:gd name="T52" fmla="*/ 2682 w 5952"/>
                <a:gd name="T53" fmla="*/ 6525 h 9918"/>
                <a:gd name="T54" fmla="*/ 2598 w 5952"/>
                <a:gd name="T55" fmla="*/ 6502 h 9918"/>
                <a:gd name="T56" fmla="*/ 2430 w 5952"/>
                <a:gd name="T57" fmla="*/ 6424 h 9918"/>
                <a:gd name="T58" fmla="*/ 2180 w 5952"/>
                <a:gd name="T59" fmla="*/ 6278 h 9918"/>
                <a:gd name="T60" fmla="*/ 1928 w 5952"/>
                <a:gd name="T61" fmla="*/ 6133 h 9918"/>
                <a:gd name="T62" fmla="*/ 1760 w 5952"/>
                <a:gd name="T63" fmla="*/ 6088 h 9918"/>
                <a:gd name="T64" fmla="*/ 1676 w 5952"/>
                <a:gd name="T65" fmla="*/ 5986 h 9918"/>
                <a:gd name="T66" fmla="*/ 1382 w 5952"/>
                <a:gd name="T67" fmla="*/ 5841 h 9918"/>
                <a:gd name="T68" fmla="*/ 1048 w 5952"/>
                <a:gd name="T69" fmla="*/ 5797 h 9918"/>
                <a:gd name="T70" fmla="*/ 922 w 5952"/>
                <a:gd name="T71" fmla="*/ 5696 h 9918"/>
                <a:gd name="T72" fmla="*/ 838 w 5952"/>
                <a:gd name="T73" fmla="*/ 5673 h 9918"/>
                <a:gd name="T74" fmla="*/ 712 w 5952"/>
                <a:gd name="T75" fmla="*/ 5550 h 9918"/>
                <a:gd name="T76" fmla="*/ 586 w 5952"/>
                <a:gd name="T77" fmla="*/ 5405 h 9918"/>
                <a:gd name="T78" fmla="*/ 502 w 5952"/>
                <a:gd name="T79" fmla="*/ 5258 h 9918"/>
                <a:gd name="T80" fmla="*/ 377 w 5952"/>
                <a:gd name="T81" fmla="*/ 5113 h 9918"/>
                <a:gd name="T82" fmla="*/ 252 w 5952"/>
                <a:gd name="T83" fmla="*/ 4968 h 9918"/>
                <a:gd name="T84" fmla="*/ 168 w 5952"/>
                <a:gd name="T85" fmla="*/ 4530 h 9918"/>
                <a:gd name="T86" fmla="*/ 84 w 5952"/>
                <a:gd name="T87" fmla="*/ 3590 h 9918"/>
                <a:gd name="T88" fmla="*/ 0 w 5952"/>
                <a:gd name="T89" fmla="*/ 3344 h 9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52" h="9918">
                  <a:moveTo>
                    <a:pt x="5148" y="1236"/>
                  </a:moveTo>
                  <a:lnTo>
                    <a:pt x="5148" y="1236"/>
                  </a:lnTo>
                  <a:lnTo>
                    <a:pt x="5148" y="0"/>
                  </a:lnTo>
                  <a:moveTo>
                    <a:pt x="5952" y="9918"/>
                  </a:moveTo>
                  <a:lnTo>
                    <a:pt x="5952" y="9918"/>
                  </a:lnTo>
                  <a:lnTo>
                    <a:pt x="5868" y="9918"/>
                  </a:lnTo>
                  <a:lnTo>
                    <a:pt x="5784" y="9626"/>
                  </a:lnTo>
                  <a:lnTo>
                    <a:pt x="5700" y="9336"/>
                  </a:lnTo>
                  <a:lnTo>
                    <a:pt x="5533" y="8753"/>
                  </a:lnTo>
                  <a:lnTo>
                    <a:pt x="5365" y="8317"/>
                  </a:lnTo>
                  <a:lnTo>
                    <a:pt x="5281" y="8170"/>
                  </a:lnTo>
                  <a:lnTo>
                    <a:pt x="5156" y="7880"/>
                  </a:lnTo>
                  <a:lnTo>
                    <a:pt x="4988" y="7666"/>
                  </a:lnTo>
                  <a:lnTo>
                    <a:pt x="4862" y="7589"/>
                  </a:lnTo>
                  <a:lnTo>
                    <a:pt x="4778" y="7544"/>
                  </a:lnTo>
                  <a:lnTo>
                    <a:pt x="4652" y="7442"/>
                  </a:lnTo>
                  <a:lnTo>
                    <a:pt x="4401" y="7297"/>
                  </a:lnTo>
                  <a:lnTo>
                    <a:pt x="4192" y="7253"/>
                  </a:lnTo>
                  <a:lnTo>
                    <a:pt x="4108" y="7152"/>
                  </a:lnTo>
                  <a:lnTo>
                    <a:pt x="3981" y="7085"/>
                  </a:lnTo>
                  <a:lnTo>
                    <a:pt x="3772" y="7006"/>
                  </a:lnTo>
                  <a:lnTo>
                    <a:pt x="3605" y="6961"/>
                  </a:lnTo>
                  <a:lnTo>
                    <a:pt x="3521" y="6861"/>
                  </a:lnTo>
                  <a:lnTo>
                    <a:pt x="3437" y="6816"/>
                  </a:lnTo>
                  <a:lnTo>
                    <a:pt x="3101" y="6714"/>
                  </a:lnTo>
                  <a:lnTo>
                    <a:pt x="2766" y="6670"/>
                  </a:lnTo>
                  <a:lnTo>
                    <a:pt x="2682" y="6525"/>
                  </a:lnTo>
                  <a:lnTo>
                    <a:pt x="2598" y="6502"/>
                  </a:lnTo>
                  <a:lnTo>
                    <a:pt x="2430" y="6424"/>
                  </a:lnTo>
                  <a:lnTo>
                    <a:pt x="2180" y="6278"/>
                  </a:lnTo>
                  <a:lnTo>
                    <a:pt x="1928" y="6133"/>
                  </a:lnTo>
                  <a:lnTo>
                    <a:pt x="1760" y="6088"/>
                  </a:lnTo>
                  <a:lnTo>
                    <a:pt x="1676" y="5986"/>
                  </a:lnTo>
                  <a:lnTo>
                    <a:pt x="1382" y="5841"/>
                  </a:lnTo>
                  <a:lnTo>
                    <a:pt x="1048" y="5797"/>
                  </a:lnTo>
                  <a:lnTo>
                    <a:pt x="922" y="5696"/>
                  </a:lnTo>
                  <a:lnTo>
                    <a:pt x="838" y="5673"/>
                  </a:lnTo>
                  <a:lnTo>
                    <a:pt x="712" y="5550"/>
                  </a:lnTo>
                  <a:lnTo>
                    <a:pt x="586" y="5405"/>
                  </a:lnTo>
                  <a:lnTo>
                    <a:pt x="502" y="5258"/>
                  </a:lnTo>
                  <a:lnTo>
                    <a:pt x="377" y="5113"/>
                  </a:lnTo>
                  <a:lnTo>
                    <a:pt x="252" y="4968"/>
                  </a:lnTo>
                  <a:lnTo>
                    <a:pt x="168" y="4530"/>
                  </a:lnTo>
                  <a:lnTo>
                    <a:pt x="84" y="3590"/>
                  </a:lnTo>
                  <a:lnTo>
                    <a:pt x="0" y="3344"/>
                  </a:lnTo>
                </a:path>
              </a:pathLst>
            </a:custGeom>
            <a:noFill/>
            <a:ln w="57150" cap="flat">
              <a:solidFill>
                <a:srgbClr val="9BBA5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99"/>
            <p:cNvSpPr>
              <a:spLocks noEditPoints="1"/>
            </p:cNvSpPr>
            <p:nvPr/>
          </p:nvSpPr>
          <p:spPr bwMode="auto">
            <a:xfrm>
              <a:off x="977" y="1719"/>
              <a:ext cx="3240" cy="1498"/>
            </a:xfrm>
            <a:custGeom>
              <a:avLst/>
              <a:gdLst>
                <a:gd name="T0" fmla="*/ 5628 w 5952"/>
                <a:gd name="T1" fmla="*/ 1578 h 8804"/>
                <a:gd name="T2" fmla="*/ 5628 w 5952"/>
                <a:gd name="T3" fmla="*/ 1578 h 8804"/>
                <a:gd name="T4" fmla="*/ 5628 w 5952"/>
                <a:gd name="T5" fmla="*/ 342 h 8804"/>
                <a:gd name="T6" fmla="*/ 5952 w 5952"/>
                <a:gd name="T7" fmla="*/ 8804 h 8804"/>
                <a:gd name="T8" fmla="*/ 5952 w 5952"/>
                <a:gd name="T9" fmla="*/ 8804 h 8804"/>
                <a:gd name="T10" fmla="*/ 5612 w 5952"/>
                <a:gd name="T11" fmla="*/ 8804 h 8804"/>
                <a:gd name="T12" fmla="*/ 5272 w 5952"/>
                <a:gd name="T13" fmla="*/ 8166 h 8804"/>
                <a:gd name="T14" fmla="*/ 5101 w 5952"/>
                <a:gd name="T15" fmla="*/ 7931 h 8804"/>
                <a:gd name="T16" fmla="*/ 4932 w 5952"/>
                <a:gd name="T17" fmla="*/ 7863 h 8804"/>
                <a:gd name="T18" fmla="*/ 4761 w 5952"/>
                <a:gd name="T19" fmla="*/ 7662 h 8804"/>
                <a:gd name="T20" fmla="*/ 4592 w 5952"/>
                <a:gd name="T21" fmla="*/ 7494 h 8804"/>
                <a:gd name="T22" fmla="*/ 4421 w 5952"/>
                <a:gd name="T23" fmla="*/ 7056 h 8804"/>
                <a:gd name="T24" fmla="*/ 4252 w 5952"/>
                <a:gd name="T25" fmla="*/ 6620 h 8804"/>
                <a:gd name="T26" fmla="*/ 4081 w 5952"/>
                <a:gd name="T27" fmla="*/ 6552 h 8804"/>
                <a:gd name="T28" fmla="*/ 3656 w 5952"/>
                <a:gd name="T29" fmla="*/ 6183 h 8804"/>
                <a:gd name="T30" fmla="*/ 3230 w 5952"/>
                <a:gd name="T31" fmla="*/ 5747 h 8804"/>
                <a:gd name="T32" fmla="*/ 3061 w 5952"/>
                <a:gd name="T33" fmla="*/ 5679 h 8804"/>
                <a:gd name="T34" fmla="*/ 2890 w 5952"/>
                <a:gd name="T35" fmla="*/ 5310 h 8804"/>
                <a:gd name="T36" fmla="*/ 2721 w 5952"/>
                <a:gd name="T37" fmla="*/ 5243 h 8804"/>
                <a:gd name="T38" fmla="*/ 2465 w 5952"/>
                <a:gd name="T39" fmla="*/ 4872 h 8804"/>
                <a:gd name="T40" fmla="*/ 2210 w 5952"/>
                <a:gd name="T41" fmla="*/ 4739 h 8804"/>
                <a:gd name="T42" fmla="*/ 1870 w 5952"/>
                <a:gd name="T43" fmla="*/ 4436 h 8804"/>
                <a:gd name="T44" fmla="*/ 1530 w 5952"/>
                <a:gd name="T45" fmla="*/ 4368 h 8804"/>
                <a:gd name="T46" fmla="*/ 1190 w 5952"/>
                <a:gd name="T47" fmla="*/ 3999 h 8804"/>
                <a:gd name="T48" fmla="*/ 850 w 5952"/>
                <a:gd name="T49" fmla="*/ 3563 h 8804"/>
                <a:gd name="T50" fmla="*/ 680 w 5952"/>
                <a:gd name="T51" fmla="*/ 3495 h 8804"/>
                <a:gd name="T52" fmla="*/ 425 w 5952"/>
                <a:gd name="T53" fmla="*/ 2688 h 8804"/>
                <a:gd name="T54" fmla="*/ 170 w 5952"/>
                <a:gd name="T55" fmla="*/ 2252 h 8804"/>
                <a:gd name="T56" fmla="*/ 0 w 5952"/>
                <a:gd name="T57" fmla="*/ 0 h 8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52" h="8804">
                  <a:moveTo>
                    <a:pt x="5628" y="1578"/>
                  </a:moveTo>
                  <a:lnTo>
                    <a:pt x="5628" y="1578"/>
                  </a:lnTo>
                  <a:lnTo>
                    <a:pt x="5628" y="342"/>
                  </a:lnTo>
                  <a:moveTo>
                    <a:pt x="5952" y="8804"/>
                  </a:moveTo>
                  <a:lnTo>
                    <a:pt x="5952" y="8804"/>
                  </a:lnTo>
                  <a:lnTo>
                    <a:pt x="5612" y="8804"/>
                  </a:lnTo>
                  <a:lnTo>
                    <a:pt x="5272" y="8166"/>
                  </a:lnTo>
                  <a:lnTo>
                    <a:pt x="5101" y="7931"/>
                  </a:lnTo>
                  <a:lnTo>
                    <a:pt x="4932" y="7863"/>
                  </a:lnTo>
                  <a:lnTo>
                    <a:pt x="4761" y="7662"/>
                  </a:lnTo>
                  <a:lnTo>
                    <a:pt x="4592" y="7494"/>
                  </a:lnTo>
                  <a:lnTo>
                    <a:pt x="4421" y="7056"/>
                  </a:lnTo>
                  <a:lnTo>
                    <a:pt x="4252" y="6620"/>
                  </a:lnTo>
                  <a:lnTo>
                    <a:pt x="4081" y="6552"/>
                  </a:lnTo>
                  <a:lnTo>
                    <a:pt x="3656" y="6183"/>
                  </a:lnTo>
                  <a:lnTo>
                    <a:pt x="3230" y="5747"/>
                  </a:lnTo>
                  <a:lnTo>
                    <a:pt x="3061" y="5679"/>
                  </a:lnTo>
                  <a:lnTo>
                    <a:pt x="2890" y="5310"/>
                  </a:lnTo>
                  <a:lnTo>
                    <a:pt x="2721" y="5243"/>
                  </a:lnTo>
                  <a:lnTo>
                    <a:pt x="2465" y="4872"/>
                  </a:lnTo>
                  <a:lnTo>
                    <a:pt x="2210" y="4739"/>
                  </a:lnTo>
                  <a:lnTo>
                    <a:pt x="1870" y="4436"/>
                  </a:lnTo>
                  <a:lnTo>
                    <a:pt x="1530" y="4368"/>
                  </a:lnTo>
                  <a:lnTo>
                    <a:pt x="1190" y="3999"/>
                  </a:lnTo>
                  <a:lnTo>
                    <a:pt x="850" y="3563"/>
                  </a:lnTo>
                  <a:lnTo>
                    <a:pt x="680" y="3495"/>
                  </a:lnTo>
                  <a:lnTo>
                    <a:pt x="425" y="2688"/>
                  </a:lnTo>
                  <a:lnTo>
                    <a:pt x="170" y="2252"/>
                  </a:lnTo>
                  <a:lnTo>
                    <a:pt x="0" y="0"/>
                  </a:lnTo>
                </a:path>
              </a:pathLst>
            </a:custGeom>
            <a:noFill/>
            <a:ln w="57150" cap="flat">
              <a:solidFill>
                <a:srgbClr val="BF4F4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reeform 100"/>
            <p:cNvSpPr>
              <a:spLocks noEditPoints="1"/>
            </p:cNvSpPr>
            <p:nvPr/>
          </p:nvSpPr>
          <p:spPr bwMode="auto">
            <a:xfrm>
              <a:off x="977" y="1679"/>
              <a:ext cx="3240" cy="1830"/>
            </a:xfrm>
            <a:custGeom>
              <a:avLst/>
              <a:gdLst>
                <a:gd name="T0" fmla="*/ 0 w 5952"/>
                <a:gd name="T1" fmla="*/ 10752 h 10752"/>
                <a:gd name="T2" fmla="*/ 0 w 5952"/>
                <a:gd name="T3" fmla="*/ 10752 h 10752"/>
                <a:gd name="T4" fmla="*/ 5952 w 5952"/>
                <a:gd name="T5" fmla="*/ 10752 h 10752"/>
                <a:gd name="T6" fmla="*/ 5952 w 5952"/>
                <a:gd name="T7" fmla="*/ 0 h 10752"/>
                <a:gd name="T8" fmla="*/ 0 w 5952"/>
                <a:gd name="T9" fmla="*/ 10752 h 10752"/>
                <a:gd name="T10" fmla="*/ 0 w 5952"/>
                <a:gd name="T11" fmla="*/ 10752 h 10752"/>
              </a:gdLst>
              <a:ahLst/>
              <a:cxnLst>
                <a:cxn ang="0">
                  <a:pos x="T0" y="T1"/>
                </a:cxn>
                <a:cxn ang="0">
                  <a:pos x="T2" y="T3"/>
                </a:cxn>
                <a:cxn ang="0">
                  <a:pos x="T4" y="T5"/>
                </a:cxn>
                <a:cxn ang="0">
                  <a:pos x="T6" y="T7"/>
                </a:cxn>
                <a:cxn ang="0">
                  <a:pos x="T8" y="T9"/>
                </a:cxn>
                <a:cxn ang="0">
                  <a:pos x="T10" y="T11"/>
                </a:cxn>
              </a:cxnLst>
              <a:rect l="0" t="0" r="r" b="b"/>
              <a:pathLst>
                <a:path w="5952" h="10752">
                  <a:moveTo>
                    <a:pt x="0" y="10752"/>
                  </a:moveTo>
                  <a:lnTo>
                    <a:pt x="0" y="10752"/>
                  </a:lnTo>
                  <a:lnTo>
                    <a:pt x="5952" y="10752"/>
                  </a:lnTo>
                  <a:lnTo>
                    <a:pt x="5952" y="0"/>
                  </a:lnTo>
                  <a:moveTo>
                    <a:pt x="0" y="10752"/>
                  </a:moveTo>
                  <a:lnTo>
                    <a:pt x="0" y="10752"/>
                  </a:lnTo>
                  <a:close/>
                </a:path>
              </a:pathLst>
            </a:custGeom>
            <a:noFill/>
            <a:ln w="11113"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p:txBody>
          <a:bodyPr/>
          <a:lstStyle/>
          <a:p>
            <a:r>
              <a:rPr lang="en-US" dirty="0" smtClean="0"/>
              <a:t>Throughput</a:t>
            </a:r>
            <a:endParaRPr lang="en-US" dirty="0"/>
          </a:p>
        </p:txBody>
      </p:sp>
      <p:sp>
        <p:nvSpPr>
          <p:cNvPr id="50" name="Content Placeholder 2"/>
          <p:cNvSpPr>
            <a:spLocks noGrp="1"/>
          </p:cNvSpPr>
          <p:nvPr>
            <p:ph idx="1"/>
          </p:nvPr>
        </p:nvSpPr>
        <p:spPr>
          <a:xfrm>
            <a:off x="237065" y="1341438"/>
            <a:ext cx="8686801" cy="4271182"/>
          </a:xfrm>
        </p:spPr>
        <p:txBody>
          <a:bodyPr>
            <a:normAutofit/>
          </a:bodyPr>
          <a:lstStyle/>
          <a:p>
            <a:pPr marL="0" indent="0" algn="ctr">
              <a:buNone/>
            </a:pPr>
            <a:r>
              <a:rPr lang="en-US" dirty="0" smtClean="0"/>
              <a:t>Heterogeneous mix of 1 &amp; 2-antenna nodes</a:t>
            </a:r>
          </a:p>
        </p:txBody>
      </p:sp>
      <p:sp>
        <p:nvSpPr>
          <p:cNvPr id="53" name="TextBox 52"/>
          <p:cNvSpPr txBox="1"/>
          <p:nvPr/>
        </p:nvSpPr>
        <p:spPr>
          <a:xfrm>
            <a:off x="3987282" y="3666637"/>
            <a:ext cx="864339" cy="461665"/>
          </a:xfrm>
          <a:prstGeom prst="rect">
            <a:avLst/>
          </a:prstGeom>
          <a:noFill/>
        </p:spPr>
        <p:txBody>
          <a:bodyPr wrap="none" rtlCol="0">
            <a:spAutoFit/>
          </a:bodyPr>
          <a:lstStyle/>
          <a:p>
            <a:r>
              <a:rPr lang="en-US" sz="2400" dirty="0" smtClean="0"/>
              <a:t>1.31x</a:t>
            </a:r>
            <a:endParaRPr lang="en-US" sz="2400" dirty="0"/>
          </a:p>
        </p:txBody>
      </p:sp>
      <p:cxnSp>
        <p:nvCxnSpPr>
          <p:cNvPr id="57" name="Straight Arrow Connector 56"/>
          <p:cNvCxnSpPr/>
          <p:nvPr/>
        </p:nvCxnSpPr>
        <p:spPr>
          <a:xfrm flipV="1">
            <a:off x="3875931" y="4139601"/>
            <a:ext cx="766228" cy="8948"/>
          </a:xfrm>
          <a:prstGeom prst="straightConnector1">
            <a:avLst/>
          </a:prstGeom>
          <a:ln>
            <a:solidFill>
              <a:srgbClr val="000000"/>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107" name="TextBox 106"/>
          <p:cNvSpPr txBox="1"/>
          <p:nvPr/>
        </p:nvSpPr>
        <p:spPr>
          <a:xfrm rot="16200000">
            <a:off x="610752" y="3589189"/>
            <a:ext cx="761747" cy="523220"/>
          </a:xfrm>
          <a:prstGeom prst="rect">
            <a:avLst/>
          </a:prstGeom>
          <a:noFill/>
        </p:spPr>
        <p:txBody>
          <a:bodyPr wrap="none" rtlCol="0">
            <a:spAutoFit/>
          </a:bodyPr>
          <a:lstStyle/>
          <a:p>
            <a:r>
              <a:rPr lang="en-US" sz="2800" dirty="0" smtClean="0"/>
              <a:t>CDF</a:t>
            </a:r>
            <a:endParaRPr lang="en-US" sz="2800" dirty="0"/>
          </a:p>
        </p:txBody>
      </p:sp>
      <p:sp>
        <p:nvSpPr>
          <p:cNvPr id="108" name="TextBox 107"/>
          <p:cNvSpPr txBox="1"/>
          <p:nvPr/>
        </p:nvSpPr>
        <p:spPr>
          <a:xfrm>
            <a:off x="2766365" y="6038140"/>
            <a:ext cx="4376769" cy="523220"/>
          </a:xfrm>
          <a:prstGeom prst="rect">
            <a:avLst/>
          </a:prstGeom>
          <a:noFill/>
        </p:spPr>
        <p:txBody>
          <a:bodyPr wrap="none" rtlCol="0">
            <a:spAutoFit/>
          </a:bodyPr>
          <a:lstStyle/>
          <a:p>
            <a:r>
              <a:rPr lang="en-US" sz="2800" dirty="0" smtClean="0"/>
              <a:t>Network Throughput</a:t>
            </a:r>
            <a:r>
              <a:rPr lang="en-US" sz="2800" b="1" dirty="0" smtClean="0"/>
              <a:t> </a:t>
            </a:r>
            <a:r>
              <a:rPr lang="en-US" sz="2800" dirty="0" smtClean="0"/>
              <a:t>(Mbps)</a:t>
            </a:r>
            <a:endParaRPr lang="en-US" sz="2800" dirty="0"/>
          </a:p>
        </p:txBody>
      </p:sp>
      <p:sp>
        <p:nvSpPr>
          <p:cNvPr id="109" name="Rectangle 108"/>
          <p:cNvSpPr/>
          <p:nvPr/>
        </p:nvSpPr>
        <p:spPr>
          <a:xfrm>
            <a:off x="6919259" y="4742326"/>
            <a:ext cx="899160" cy="83121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0" name="TextBox 109"/>
          <p:cNvSpPr txBox="1"/>
          <p:nvPr/>
        </p:nvSpPr>
        <p:spPr>
          <a:xfrm>
            <a:off x="6921292" y="3970063"/>
            <a:ext cx="1373919" cy="523220"/>
          </a:xfrm>
          <a:prstGeom prst="rect">
            <a:avLst/>
          </a:prstGeom>
          <a:noFill/>
        </p:spPr>
        <p:txBody>
          <a:bodyPr wrap="none" rtlCol="0">
            <a:spAutoFit/>
          </a:bodyPr>
          <a:lstStyle/>
          <a:p>
            <a:r>
              <a:rPr lang="en-US" sz="2800" dirty="0" smtClean="0"/>
              <a:t>802.11n</a:t>
            </a:r>
            <a:endParaRPr lang="en-US" sz="2800" dirty="0" smtClean="0"/>
          </a:p>
        </p:txBody>
      </p:sp>
      <p:sp>
        <p:nvSpPr>
          <p:cNvPr id="111" name="TextBox 110"/>
          <p:cNvSpPr txBox="1"/>
          <p:nvPr/>
        </p:nvSpPr>
        <p:spPr>
          <a:xfrm>
            <a:off x="6895960" y="4739851"/>
            <a:ext cx="552154" cy="523220"/>
          </a:xfrm>
          <a:prstGeom prst="rect">
            <a:avLst/>
          </a:prstGeom>
          <a:noFill/>
        </p:spPr>
        <p:txBody>
          <a:bodyPr wrap="none" rtlCol="0">
            <a:spAutoFit/>
          </a:bodyPr>
          <a:lstStyle/>
          <a:p>
            <a:r>
              <a:rPr lang="en-US" sz="2800" dirty="0" smtClean="0"/>
              <a:t>n+</a:t>
            </a:r>
          </a:p>
        </p:txBody>
      </p:sp>
      <p:cxnSp>
        <p:nvCxnSpPr>
          <p:cNvPr id="112" name="Straight Connector 111"/>
          <p:cNvCxnSpPr/>
          <p:nvPr/>
        </p:nvCxnSpPr>
        <p:spPr>
          <a:xfrm>
            <a:off x="6440152" y="4231188"/>
            <a:ext cx="452027" cy="18753"/>
          </a:xfrm>
          <a:prstGeom prst="line">
            <a:avLst/>
          </a:prstGeom>
          <a:ln w="76200"/>
          <a:effectLst/>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6440152" y="4610799"/>
            <a:ext cx="452027" cy="18753"/>
          </a:xfrm>
          <a:prstGeom prst="line">
            <a:avLst/>
          </a:prstGeom>
          <a:ln w="76200">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a:xfrm>
            <a:off x="6425055" y="4984728"/>
            <a:ext cx="452027" cy="18753"/>
          </a:xfrm>
          <a:prstGeom prst="line">
            <a:avLst/>
          </a:prstGeom>
          <a:ln w="76200">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115" name="TextBox 114"/>
          <p:cNvSpPr txBox="1"/>
          <p:nvPr/>
        </p:nvSpPr>
        <p:spPr>
          <a:xfrm>
            <a:off x="6898029" y="4358383"/>
            <a:ext cx="1671626" cy="523220"/>
          </a:xfrm>
          <a:prstGeom prst="rect">
            <a:avLst/>
          </a:prstGeom>
          <a:noFill/>
        </p:spPr>
        <p:txBody>
          <a:bodyPr wrap="none" rtlCol="0">
            <a:spAutoFit/>
          </a:bodyPr>
          <a:lstStyle/>
          <a:p>
            <a:r>
              <a:rPr lang="en-US" sz="2800" dirty="0" err="1" smtClean="0"/>
              <a:t>MoMIMO</a:t>
            </a:r>
            <a:endParaRPr lang="en-US" sz="2800" dirty="0" smtClean="0"/>
          </a:p>
        </p:txBody>
      </p:sp>
    </p:spTree>
    <p:extLst>
      <p:ext uri="{BB962C8B-B14F-4D97-AF65-F5344CB8AC3E}">
        <p14:creationId xmlns:p14="http://schemas.microsoft.com/office/powerpoint/2010/main" val="34318793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a:xfrm>
            <a:off x="457199" y="1854981"/>
            <a:ext cx="8686801" cy="4271182"/>
          </a:xfrm>
        </p:spPr>
        <p:txBody>
          <a:bodyPr>
            <a:normAutofit/>
          </a:bodyPr>
          <a:lstStyle/>
          <a:p>
            <a:r>
              <a:rPr lang="en-US" dirty="0" smtClean="0"/>
              <a:t>Performs Interference Alignment purely by moving an antenna of the AP</a:t>
            </a:r>
          </a:p>
          <a:p>
            <a:endParaRPr lang="en-US" dirty="0"/>
          </a:p>
          <a:p>
            <a:r>
              <a:rPr lang="en-US" dirty="0" smtClean="0"/>
              <a:t>Displaces antenna by up to 2 inches</a:t>
            </a:r>
          </a:p>
          <a:p>
            <a:endParaRPr lang="en-US" dirty="0"/>
          </a:p>
          <a:p>
            <a:r>
              <a:rPr lang="en-US" dirty="0" smtClean="0"/>
              <a:t>New applications at intersection of networking</a:t>
            </a:r>
            <a:br>
              <a:rPr lang="en-US" dirty="0" smtClean="0"/>
            </a:br>
            <a:r>
              <a:rPr lang="en-US" dirty="0" smtClean="0"/>
              <a:t>and robotics</a:t>
            </a:r>
          </a:p>
        </p:txBody>
      </p:sp>
    </p:spTree>
    <p:extLst>
      <p:ext uri="{BB962C8B-B14F-4D97-AF65-F5344CB8AC3E}">
        <p14:creationId xmlns:p14="http://schemas.microsoft.com/office/powerpoint/2010/main" val="24206671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Interference Alignment</a:t>
            </a:r>
            <a:endParaRPr lang="en-US" sz="3600" dirty="0"/>
          </a:p>
        </p:txBody>
      </p:sp>
      <p:sp>
        <p:nvSpPr>
          <p:cNvPr id="57" name="TextBox 56"/>
          <p:cNvSpPr txBox="1"/>
          <p:nvPr/>
        </p:nvSpPr>
        <p:spPr>
          <a:xfrm>
            <a:off x="7337154" y="3547693"/>
            <a:ext cx="1501144" cy="461665"/>
          </a:xfrm>
          <a:prstGeom prst="rect">
            <a:avLst/>
          </a:prstGeom>
          <a:noFill/>
        </p:spPr>
        <p:txBody>
          <a:bodyPr wrap="square" rtlCol="0">
            <a:spAutoFit/>
          </a:bodyPr>
          <a:lstStyle/>
          <a:p>
            <a:r>
              <a:rPr lang="en-US" sz="2400" dirty="0" smtClean="0"/>
              <a:t>antenna 1</a:t>
            </a:r>
            <a:endParaRPr lang="en-US" sz="2400" dirty="0"/>
          </a:p>
        </p:txBody>
      </p:sp>
      <p:sp>
        <p:nvSpPr>
          <p:cNvPr id="58" name="TextBox 57"/>
          <p:cNvSpPr txBox="1"/>
          <p:nvPr/>
        </p:nvSpPr>
        <p:spPr>
          <a:xfrm>
            <a:off x="5842100" y="2501564"/>
            <a:ext cx="504766" cy="461665"/>
          </a:xfrm>
          <a:prstGeom prst="rect">
            <a:avLst/>
          </a:prstGeom>
          <a:noFill/>
        </p:spPr>
        <p:txBody>
          <a:bodyPr wrap="none" rtlCol="0">
            <a:spAutoFit/>
          </a:bodyPr>
          <a:lstStyle/>
          <a:p>
            <a:r>
              <a:rPr lang="en-US" sz="2400" dirty="0" smtClean="0"/>
              <a:t>C1 </a:t>
            </a:r>
            <a:endParaRPr lang="en-US" sz="2400" dirty="0"/>
          </a:p>
        </p:txBody>
      </p:sp>
      <p:sp>
        <p:nvSpPr>
          <p:cNvPr id="59" name="TextBox 58"/>
          <p:cNvSpPr txBox="1"/>
          <p:nvPr/>
        </p:nvSpPr>
        <p:spPr>
          <a:xfrm>
            <a:off x="6258086" y="3164927"/>
            <a:ext cx="504766" cy="461665"/>
          </a:xfrm>
          <a:prstGeom prst="rect">
            <a:avLst/>
          </a:prstGeom>
          <a:noFill/>
        </p:spPr>
        <p:txBody>
          <a:bodyPr wrap="none" rtlCol="0">
            <a:spAutoFit/>
          </a:bodyPr>
          <a:lstStyle/>
          <a:p>
            <a:r>
              <a:rPr lang="en-US" sz="2400" dirty="0" smtClean="0"/>
              <a:t>C2 </a:t>
            </a:r>
            <a:endParaRPr lang="en-US" sz="2400" dirty="0"/>
          </a:p>
        </p:txBody>
      </p:sp>
      <p:sp>
        <p:nvSpPr>
          <p:cNvPr id="76" name="TextBox 75"/>
          <p:cNvSpPr txBox="1"/>
          <p:nvPr/>
        </p:nvSpPr>
        <p:spPr>
          <a:xfrm>
            <a:off x="4697597" y="3148701"/>
            <a:ext cx="504766" cy="461665"/>
          </a:xfrm>
          <a:prstGeom prst="rect">
            <a:avLst/>
          </a:prstGeom>
          <a:noFill/>
        </p:spPr>
        <p:txBody>
          <a:bodyPr wrap="none" rtlCol="0">
            <a:spAutoFit/>
          </a:bodyPr>
          <a:lstStyle/>
          <a:p>
            <a:r>
              <a:rPr lang="en-US" sz="2400" dirty="0" smtClean="0"/>
              <a:t>C3 </a:t>
            </a:r>
            <a:endParaRPr lang="en-US" sz="2400" dirty="0"/>
          </a:p>
        </p:txBody>
      </p:sp>
      <p:grpSp>
        <p:nvGrpSpPr>
          <p:cNvPr id="77" name="Group 76"/>
          <p:cNvGrpSpPr/>
          <p:nvPr/>
        </p:nvGrpSpPr>
        <p:grpSpPr>
          <a:xfrm>
            <a:off x="4639927" y="3547693"/>
            <a:ext cx="1586423" cy="509428"/>
            <a:chOff x="3539246" y="5579621"/>
            <a:chExt cx="1586423" cy="509428"/>
          </a:xfrm>
        </p:grpSpPr>
        <p:cxnSp>
          <p:nvCxnSpPr>
            <p:cNvPr id="78" name="Straight Arrow Connector 77"/>
            <p:cNvCxnSpPr/>
            <p:nvPr/>
          </p:nvCxnSpPr>
          <p:spPr>
            <a:xfrm flipV="1">
              <a:off x="4332447" y="5579621"/>
              <a:ext cx="793222" cy="252111"/>
            </a:xfrm>
            <a:prstGeom prst="straightConnector1">
              <a:avLst/>
            </a:prstGeom>
            <a:ln>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flipV="1">
              <a:off x="3539246" y="5836938"/>
              <a:ext cx="793222" cy="252111"/>
            </a:xfrm>
            <a:prstGeom prst="straightConnector1">
              <a:avLst/>
            </a:prstGeom>
            <a:ln>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80" name="TextBox 79"/>
          <p:cNvSpPr txBox="1"/>
          <p:nvPr/>
        </p:nvSpPr>
        <p:spPr>
          <a:xfrm>
            <a:off x="3975021" y="2493040"/>
            <a:ext cx="1438549" cy="461665"/>
          </a:xfrm>
          <a:prstGeom prst="rect">
            <a:avLst/>
          </a:prstGeom>
          <a:noFill/>
        </p:spPr>
        <p:txBody>
          <a:bodyPr wrap="square" rtlCol="0">
            <a:spAutoFit/>
          </a:bodyPr>
          <a:lstStyle/>
          <a:p>
            <a:r>
              <a:rPr lang="en-US" sz="2400" dirty="0" smtClean="0"/>
              <a:t>antenna 2</a:t>
            </a:r>
            <a:endParaRPr lang="en-US" sz="2400" dirty="0"/>
          </a:p>
        </p:txBody>
      </p:sp>
      <p:cxnSp>
        <p:nvCxnSpPr>
          <p:cNvPr id="81" name="Straight Arrow Connector 80"/>
          <p:cNvCxnSpPr/>
          <p:nvPr/>
        </p:nvCxnSpPr>
        <p:spPr>
          <a:xfrm flipV="1">
            <a:off x="5419799" y="2257555"/>
            <a:ext cx="0" cy="1558362"/>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p:nvPr/>
        </p:nvCxnSpPr>
        <p:spPr>
          <a:xfrm>
            <a:off x="5412195" y="3809162"/>
            <a:ext cx="1828800"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p:nvPr/>
        </p:nvCxnSpPr>
        <p:spPr>
          <a:xfrm flipV="1">
            <a:off x="5433139" y="3001758"/>
            <a:ext cx="613576" cy="800916"/>
          </a:xfrm>
          <a:prstGeom prst="straightConnector1">
            <a:avLst/>
          </a:prstGeom>
          <a:solidFill>
            <a:schemeClr val="accent2">
              <a:lumMod val="60000"/>
              <a:lumOff val="40000"/>
            </a:schemeClr>
          </a:solidFill>
          <a:ln>
            <a:solidFill>
              <a:schemeClr val="accent2">
                <a:lumMod val="75000"/>
              </a:schemeClr>
            </a:solidFill>
            <a:headEnd type="none"/>
            <a:tailEnd type="arrow"/>
          </a:ln>
        </p:spPr>
        <p:style>
          <a:lnRef idx="2">
            <a:schemeClr val="accent1">
              <a:shade val="50000"/>
            </a:schemeClr>
          </a:lnRef>
          <a:fillRef idx="1">
            <a:schemeClr val="accent1"/>
          </a:fillRef>
          <a:effectRef idx="0">
            <a:schemeClr val="accent1"/>
          </a:effectRef>
          <a:fontRef idx="minor">
            <a:schemeClr val="lt1"/>
          </a:fontRef>
        </p:style>
      </p:cxnSp>
      <p:grpSp>
        <p:nvGrpSpPr>
          <p:cNvPr id="4" name="133 Grupo"/>
          <p:cNvGrpSpPr/>
          <p:nvPr/>
        </p:nvGrpSpPr>
        <p:grpSpPr>
          <a:xfrm>
            <a:off x="1506175" y="3625538"/>
            <a:ext cx="822449" cy="348404"/>
            <a:chOff x="4937720" y="2721798"/>
            <a:chExt cx="890389" cy="390225"/>
          </a:xfrm>
        </p:grpSpPr>
        <p:sp>
          <p:nvSpPr>
            <p:cNvPr id="5"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121"/>
            <p:cNvCxnSpPr/>
            <p:nvPr/>
          </p:nvCxnSpPr>
          <p:spPr>
            <a:xfrm flipH="1">
              <a:off x="5716706" y="2738509"/>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Isosceles Triangle 114"/>
            <p:cNvSpPr/>
            <p:nvPr/>
          </p:nvSpPr>
          <p:spPr>
            <a:xfrm rot="10800000" flipV="1">
              <a:off x="5607918" y="3002665"/>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ounded Rectangle 10"/>
          <p:cNvSpPr/>
          <p:nvPr/>
        </p:nvSpPr>
        <p:spPr>
          <a:xfrm>
            <a:off x="1268419" y="333375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2" name="TextBox 11"/>
          <p:cNvSpPr txBox="1"/>
          <p:nvPr/>
        </p:nvSpPr>
        <p:spPr>
          <a:xfrm>
            <a:off x="1268419" y="3333750"/>
            <a:ext cx="1289729" cy="369332"/>
          </a:xfrm>
          <a:prstGeom prst="rect">
            <a:avLst/>
          </a:prstGeom>
          <a:noFill/>
        </p:spPr>
        <p:txBody>
          <a:bodyPr wrap="square" rtlCol="0">
            <a:spAutoFit/>
          </a:bodyPr>
          <a:lstStyle/>
          <a:p>
            <a:pPr algn="ctr"/>
            <a:r>
              <a:rPr lang="en-US" b="1" dirty="0" smtClean="0"/>
              <a:t>AP 1</a:t>
            </a:r>
            <a:endParaRPr lang="en-US" b="1" dirty="0"/>
          </a:p>
        </p:txBody>
      </p:sp>
      <p:grpSp>
        <p:nvGrpSpPr>
          <p:cNvPr id="15" name="102 Grupo"/>
          <p:cNvGrpSpPr/>
          <p:nvPr/>
        </p:nvGrpSpPr>
        <p:grpSpPr>
          <a:xfrm>
            <a:off x="1672672" y="4928467"/>
            <a:ext cx="149977" cy="306351"/>
            <a:chOff x="2251055" y="6011612"/>
            <a:chExt cx="151905" cy="359487"/>
          </a:xfrm>
        </p:grpSpPr>
        <p:sp>
          <p:nvSpPr>
            <p:cNvPr id="16" name="Isosceles Triangle 15"/>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a:xfrm>
            <a:off x="1469282" y="525052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grpSp>
        <p:nvGrpSpPr>
          <p:cNvPr id="28" name="102 Grupo"/>
          <p:cNvGrpSpPr/>
          <p:nvPr/>
        </p:nvGrpSpPr>
        <p:grpSpPr>
          <a:xfrm>
            <a:off x="2038852" y="4928467"/>
            <a:ext cx="149977" cy="306351"/>
            <a:chOff x="2251055" y="6011612"/>
            <a:chExt cx="151905" cy="359487"/>
          </a:xfrm>
        </p:grpSpPr>
        <p:sp>
          <p:nvSpPr>
            <p:cNvPr id="29" name="Isosceles Triangle 28"/>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Arrow Connector 30"/>
          <p:cNvCxnSpPr/>
          <p:nvPr/>
        </p:nvCxnSpPr>
        <p:spPr>
          <a:xfrm>
            <a:off x="1919547" y="4084420"/>
            <a:ext cx="7823" cy="567798"/>
          </a:xfrm>
          <a:prstGeom prst="straightConnector1">
            <a:avLst/>
          </a:prstGeom>
          <a:ln>
            <a:solidFill>
              <a:srgbClr val="0000FF"/>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p:nvPr/>
        </p:nvCxnSpPr>
        <p:spPr>
          <a:xfrm flipH="1" flipV="1">
            <a:off x="2328624" y="4275941"/>
            <a:ext cx="2076845" cy="533520"/>
          </a:xfrm>
          <a:prstGeom prst="straightConnector1">
            <a:avLst/>
          </a:prstGeom>
          <a:ln>
            <a:solidFill>
              <a:srgbClr val="660066"/>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rot="851007">
            <a:off x="2585533" y="4441249"/>
            <a:ext cx="1129555" cy="393936"/>
          </a:xfrm>
          <a:prstGeom prst="rect">
            <a:avLst/>
          </a:prstGeom>
          <a:noFill/>
        </p:spPr>
        <p:txBody>
          <a:bodyPr wrap="none" rtlCol="0">
            <a:spAutoFit/>
          </a:bodyPr>
          <a:lstStyle/>
          <a:p>
            <a:r>
              <a:rPr lang="en-US" sz="2400" dirty="0" smtClean="0"/>
              <a:t>interfere</a:t>
            </a:r>
            <a:endParaRPr lang="en-US" sz="2400" dirty="0"/>
          </a:p>
        </p:txBody>
      </p:sp>
      <p:sp>
        <p:nvSpPr>
          <p:cNvPr id="87" name="TextBox 86"/>
          <p:cNvSpPr txBox="1"/>
          <p:nvPr/>
        </p:nvSpPr>
        <p:spPr>
          <a:xfrm rot="378464">
            <a:off x="4963904" y="4542368"/>
            <a:ext cx="1129555" cy="393936"/>
          </a:xfrm>
          <a:prstGeom prst="rect">
            <a:avLst/>
          </a:prstGeom>
          <a:noFill/>
        </p:spPr>
        <p:txBody>
          <a:bodyPr wrap="none" rtlCol="0">
            <a:spAutoFit/>
          </a:bodyPr>
          <a:lstStyle/>
          <a:p>
            <a:r>
              <a:rPr lang="en-US" sz="2400" dirty="0" smtClean="0"/>
              <a:t>interfere</a:t>
            </a:r>
            <a:endParaRPr lang="en-US" sz="2400" dirty="0"/>
          </a:p>
        </p:txBody>
      </p:sp>
      <p:grpSp>
        <p:nvGrpSpPr>
          <p:cNvPr id="91" name="Group 90"/>
          <p:cNvGrpSpPr/>
          <p:nvPr/>
        </p:nvGrpSpPr>
        <p:grpSpPr>
          <a:xfrm rot="160510">
            <a:off x="5237183" y="3292938"/>
            <a:ext cx="373510" cy="1020140"/>
            <a:chOff x="4132076" y="5340483"/>
            <a:chExt cx="373510" cy="1020140"/>
          </a:xfrm>
        </p:grpSpPr>
        <p:cxnSp>
          <p:nvCxnSpPr>
            <p:cNvPr id="93" name="Straight Arrow Connector 92"/>
            <p:cNvCxnSpPr/>
            <p:nvPr/>
          </p:nvCxnSpPr>
          <p:spPr>
            <a:xfrm flipH="1" flipV="1">
              <a:off x="4132076" y="5340483"/>
              <a:ext cx="190894" cy="511830"/>
            </a:xfrm>
            <a:prstGeom prst="straightConnector1">
              <a:avLst/>
            </a:prstGeom>
            <a:ln>
              <a:solidFill>
                <a:srgbClr val="FF66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5" name="Straight Arrow Connector 94"/>
            <p:cNvCxnSpPr/>
            <p:nvPr/>
          </p:nvCxnSpPr>
          <p:spPr>
            <a:xfrm flipH="1" flipV="1">
              <a:off x="4314692" y="5848793"/>
              <a:ext cx="190894" cy="511830"/>
            </a:xfrm>
            <a:prstGeom prst="straightConnector1">
              <a:avLst/>
            </a:prstGeom>
            <a:ln>
              <a:solidFill>
                <a:schemeClr val="bg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3" name="TextBox 2"/>
          <p:cNvSpPr txBox="1"/>
          <p:nvPr/>
        </p:nvSpPr>
        <p:spPr>
          <a:xfrm>
            <a:off x="1443537" y="3890737"/>
            <a:ext cx="301660" cy="369332"/>
          </a:xfrm>
          <a:prstGeom prst="rect">
            <a:avLst/>
          </a:prstGeom>
          <a:noFill/>
        </p:spPr>
        <p:txBody>
          <a:bodyPr wrap="none" rtlCol="0">
            <a:spAutoFit/>
          </a:bodyPr>
          <a:lstStyle/>
          <a:p>
            <a:r>
              <a:rPr lang="en-US" dirty="0" smtClean="0"/>
              <a:t>1</a:t>
            </a:r>
            <a:endParaRPr lang="en-US" dirty="0"/>
          </a:p>
        </p:txBody>
      </p:sp>
      <p:sp>
        <p:nvSpPr>
          <p:cNvPr id="7" name="TextBox 6"/>
          <p:cNvSpPr txBox="1"/>
          <p:nvPr/>
        </p:nvSpPr>
        <p:spPr>
          <a:xfrm>
            <a:off x="2073469" y="3906609"/>
            <a:ext cx="301660" cy="369332"/>
          </a:xfrm>
          <a:prstGeom prst="rect">
            <a:avLst/>
          </a:prstGeom>
          <a:noFill/>
        </p:spPr>
        <p:txBody>
          <a:bodyPr wrap="none" rtlCol="0">
            <a:spAutoFit/>
          </a:bodyPr>
          <a:lstStyle/>
          <a:p>
            <a:r>
              <a:rPr lang="en-US" dirty="0" smtClean="0"/>
              <a:t>2</a:t>
            </a:r>
            <a:endParaRPr lang="en-US" dirty="0"/>
          </a:p>
        </p:txBody>
      </p:sp>
      <p:grpSp>
        <p:nvGrpSpPr>
          <p:cNvPr id="53" name="102 Grupo"/>
          <p:cNvGrpSpPr/>
          <p:nvPr/>
        </p:nvGrpSpPr>
        <p:grpSpPr>
          <a:xfrm>
            <a:off x="4171007" y="4928467"/>
            <a:ext cx="149977" cy="306351"/>
            <a:chOff x="2251055" y="6011612"/>
            <a:chExt cx="151905" cy="359487"/>
          </a:xfrm>
        </p:grpSpPr>
        <p:sp>
          <p:nvSpPr>
            <p:cNvPr id="54" name="Isosceles Triangle 53"/>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55" name="Straight Connector 54"/>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6" name="Rectangle 55"/>
          <p:cNvSpPr/>
          <p:nvPr/>
        </p:nvSpPr>
        <p:spPr>
          <a:xfrm>
            <a:off x="3967617" y="525052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grpSp>
        <p:nvGrpSpPr>
          <p:cNvPr id="63" name="102 Grupo"/>
          <p:cNvGrpSpPr/>
          <p:nvPr/>
        </p:nvGrpSpPr>
        <p:grpSpPr>
          <a:xfrm>
            <a:off x="4537187" y="4928467"/>
            <a:ext cx="149977" cy="306351"/>
            <a:chOff x="2251055" y="6011612"/>
            <a:chExt cx="151905" cy="359487"/>
          </a:xfrm>
        </p:grpSpPr>
        <p:sp>
          <p:nvSpPr>
            <p:cNvPr id="65" name="Isosceles Triangle 64"/>
            <p:cNvSpPr/>
            <p:nvPr/>
          </p:nvSpPr>
          <p:spPr>
            <a:xfrm flipV="1">
              <a:off x="2251055" y="6011612"/>
              <a:ext cx="151905" cy="98041"/>
            </a:xfrm>
            <a:prstGeom prst="triangle">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69" name="Straight Connector 68"/>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70" name="102 Grupo"/>
          <p:cNvGrpSpPr/>
          <p:nvPr/>
        </p:nvGrpSpPr>
        <p:grpSpPr>
          <a:xfrm>
            <a:off x="6797585" y="4931385"/>
            <a:ext cx="149977" cy="306351"/>
            <a:chOff x="2251055" y="6011612"/>
            <a:chExt cx="151905" cy="359487"/>
          </a:xfrm>
        </p:grpSpPr>
        <p:sp>
          <p:nvSpPr>
            <p:cNvPr id="71" name="Isosceles Triangle 70"/>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72" name="Straight Connector 71"/>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sp>
        <p:nvSpPr>
          <p:cNvPr id="73" name="Rectangle 72"/>
          <p:cNvSpPr/>
          <p:nvPr/>
        </p:nvSpPr>
        <p:spPr>
          <a:xfrm>
            <a:off x="6594195" y="525344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74" name="102 Grupo"/>
          <p:cNvGrpSpPr/>
          <p:nvPr/>
        </p:nvGrpSpPr>
        <p:grpSpPr>
          <a:xfrm>
            <a:off x="7163765" y="4931385"/>
            <a:ext cx="149977" cy="306351"/>
            <a:chOff x="2251055" y="6011612"/>
            <a:chExt cx="151905" cy="359487"/>
          </a:xfrm>
        </p:grpSpPr>
        <p:sp>
          <p:nvSpPr>
            <p:cNvPr id="75" name="Isosceles Triangle 74"/>
            <p:cNvSpPr/>
            <p:nvPr/>
          </p:nvSpPr>
          <p:spPr>
            <a:xfrm flipV="1">
              <a:off x="2251055" y="6011612"/>
              <a:ext cx="151905" cy="98041"/>
            </a:xfrm>
            <a:prstGeom prst="triangle">
              <a:avLst/>
            </a:prstGeom>
            <a:solidFill>
              <a:schemeClr val="accent6">
                <a:lumMod val="50000"/>
              </a:schemeClr>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84" name="Straight Connector 83"/>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pic>
        <p:nvPicPr>
          <p:cNvPr id="60" name="Picture 59"/>
          <p:cNvPicPr>
            <a:picLocks noChangeAspect="1"/>
          </p:cNvPicPr>
          <p:nvPr/>
        </p:nvPicPr>
        <p:blipFill>
          <a:blip r:embed="rId3"/>
          <a:stretch>
            <a:fillRect/>
          </a:stretch>
        </p:blipFill>
        <p:spPr>
          <a:xfrm>
            <a:off x="6690899" y="3114969"/>
            <a:ext cx="233942" cy="233942"/>
          </a:xfrm>
          <a:prstGeom prst="rect">
            <a:avLst/>
          </a:prstGeom>
        </p:spPr>
      </p:pic>
      <p:pic>
        <p:nvPicPr>
          <p:cNvPr id="61" name="Picture 60"/>
          <p:cNvPicPr>
            <a:picLocks noChangeAspect="1"/>
          </p:cNvPicPr>
          <p:nvPr/>
        </p:nvPicPr>
        <p:blipFill>
          <a:blip r:embed="rId3"/>
          <a:stretch>
            <a:fillRect/>
          </a:stretch>
        </p:blipFill>
        <p:spPr>
          <a:xfrm>
            <a:off x="6172200" y="2362200"/>
            <a:ext cx="233942" cy="233942"/>
          </a:xfrm>
          <a:prstGeom prst="rect">
            <a:avLst/>
          </a:prstGeom>
        </p:spPr>
      </p:pic>
      <p:pic>
        <p:nvPicPr>
          <p:cNvPr id="62" name="Picture 61"/>
          <p:cNvPicPr>
            <a:picLocks noChangeAspect="1"/>
          </p:cNvPicPr>
          <p:nvPr/>
        </p:nvPicPr>
        <p:blipFill>
          <a:blip r:embed="rId3"/>
          <a:stretch>
            <a:fillRect/>
          </a:stretch>
        </p:blipFill>
        <p:spPr>
          <a:xfrm>
            <a:off x="4495800" y="3200400"/>
            <a:ext cx="233942" cy="233942"/>
          </a:xfrm>
          <a:prstGeom prst="rect">
            <a:avLst/>
          </a:prstGeom>
        </p:spPr>
      </p:pic>
      <p:cxnSp>
        <p:nvCxnSpPr>
          <p:cNvPr id="64" name="Straight Arrow Connector 63"/>
          <p:cNvCxnSpPr/>
          <p:nvPr/>
        </p:nvCxnSpPr>
        <p:spPr>
          <a:xfrm flipH="1" flipV="1">
            <a:off x="2635250" y="4174460"/>
            <a:ext cx="4442535" cy="635002"/>
          </a:xfrm>
          <a:prstGeom prst="straightConnector1">
            <a:avLst/>
          </a:prstGeom>
          <a:ln>
            <a:solidFill>
              <a:srgbClr val="FF6600"/>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66" name="TextBox 65"/>
          <p:cNvSpPr txBox="1"/>
          <p:nvPr/>
        </p:nvSpPr>
        <p:spPr>
          <a:xfrm>
            <a:off x="900816" y="1364348"/>
            <a:ext cx="7158130" cy="584776"/>
          </a:xfrm>
          <a:prstGeom prst="rect">
            <a:avLst/>
          </a:prstGeom>
          <a:noFill/>
        </p:spPr>
        <p:txBody>
          <a:bodyPr wrap="none" rtlCol="0">
            <a:spAutoFit/>
          </a:bodyPr>
          <a:lstStyle/>
          <a:p>
            <a:r>
              <a:rPr lang="en-US" sz="3200" dirty="0" smtClean="0">
                <a:solidFill>
                  <a:srgbClr val="000000"/>
                </a:solidFill>
              </a:rPr>
              <a:t>2-antenna node can decode only 2 signals</a:t>
            </a:r>
          </a:p>
        </p:txBody>
      </p:sp>
    </p:spTree>
    <p:extLst>
      <p:ext uri="{BB962C8B-B14F-4D97-AF65-F5344CB8AC3E}">
        <p14:creationId xmlns:p14="http://schemas.microsoft.com/office/powerpoint/2010/main" val="273422987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Interference Alignment</a:t>
            </a:r>
            <a:endParaRPr lang="en-US" sz="3600" dirty="0"/>
          </a:p>
        </p:txBody>
      </p:sp>
      <p:sp>
        <p:nvSpPr>
          <p:cNvPr id="57" name="TextBox 56"/>
          <p:cNvSpPr txBox="1"/>
          <p:nvPr/>
        </p:nvSpPr>
        <p:spPr>
          <a:xfrm>
            <a:off x="7337154" y="3547693"/>
            <a:ext cx="1501144" cy="461665"/>
          </a:xfrm>
          <a:prstGeom prst="rect">
            <a:avLst/>
          </a:prstGeom>
          <a:noFill/>
        </p:spPr>
        <p:txBody>
          <a:bodyPr wrap="square" rtlCol="0">
            <a:spAutoFit/>
          </a:bodyPr>
          <a:lstStyle/>
          <a:p>
            <a:r>
              <a:rPr lang="en-US" sz="2400" dirty="0" smtClean="0"/>
              <a:t>antenna 1</a:t>
            </a:r>
            <a:endParaRPr lang="en-US" sz="2400" dirty="0"/>
          </a:p>
        </p:txBody>
      </p:sp>
      <p:sp>
        <p:nvSpPr>
          <p:cNvPr id="58" name="TextBox 57"/>
          <p:cNvSpPr txBox="1"/>
          <p:nvPr/>
        </p:nvSpPr>
        <p:spPr>
          <a:xfrm>
            <a:off x="5842100" y="2501564"/>
            <a:ext cx="504766" cy="461665"/>
          </a:xfrm>
          <a:prstGeom prst="rect">
            <a:avLst/>
          </a:prstGeom>
          <a:noFill/>
        </p:spPr>
        <p:txBody>
          <a:bodyPr wrap="none" rtlCol="0">
            <a:spAutoFit/>
          </a:bodyPr>
          <a:lstStyle/>
          <a:p>
            <a:r>
              <a:rPr lang="en-US" sz="2400" dirty="0" smtClean="0"/>
              <a:t>C1 </a:t>
            </a:r>
            <a:endParaRPr lang="en-US" sz="2400" dirty="0"/>
          </a:p>
        </p:txBody>
      </p:sp>
      <p:sp>
        <p:nvSpPr>
          <p:cNvPr id="59" name="TextBox 58"/>
          <p:cNvSpPr txBox="1"/>
          <p:nvPr/>
        </p:nvSpPr>
        <p:spPr>
          <a:xfrm>
            <a:off x="6258086" y="3164927"/>
            <a:ext cx="504766" cy="461665"/>
          </a:xfrm>
          <a:prstGeom prst="rect">
            <a:avLst/>
          </a:prstGeom>
          <a:noFill/>
        </p:spPr>
        <p:txBody>
          <a:bodyPr wrap="none" rtlCol="0">
            <a:spAutoFit/>
          </a:bodyPr>
          <a:lstStyle/>
          <a:p>
            <a:r>
              <a:rPr lang="en-US" sz="2400" dirty="0" smtClean="0"/>
              <a:t>C2 </a:t>
            </a:r>
            <a:endParaRPr lang="en-US" sz="2400" dirty="0"/>
          </a:p>
        </p:txBody>
      </p:sp>
      <p:sp>
        <p:nvSpPr>
          <p:cNvPr id="76" name="TextBox 75"/>
          <p:cNvSpPr txBox="1"/>
          <p:nvPr/>
        </p:nvSpPr>
        <p:spPr>
          <a:xfrm>
            <a:off x="4697597" y="3148701"/>
            <a:ext cx="504766" cy="461665"/>
          </a:xfrm>
          <a:prstGeom prst="rect">
            <a:avLst/>
          </a:prstGeom>
          <a:noFill/>
        </p:spPr>
        <p:txBody>
          <a:bodyPr wrap="none" rtlCol="0">
            <a:spAutoFit/>
          </a:bodyPr>
          <a:lstStyle/>
          <a:p>
            <a:r>
              <a:rPr lang="en-US" sz="2400" dirty="0" smtClean="0"/>
              <a:t>C3 </a:t>
            </a:r>
            <a:endParaRPr lang="en-US" sz="2400" dirty="0"/>
          </a:p>
        </p:txBody>
      </p:sp>
      <p:grpSp>
        <p:nvGrpSpPr>
          <p:cNvPr id="77" name="Group 76"/>
          <p:cNvGrpSpPr/>
          <p:nvPr/>
        </p:nvGrpSpPr>
        <p:grpSpPr>
          <a:xfrm>
            <a:off x="4639927" y="3547693"/>
            <a:ext cx="1586423" cy="509428"/>
            <a:chOff x="3539246" y="5579621"/>
            <a:chExt cx="1586423" cy="509428"/>
          </a:xfrm>
        </p:grpSpPr>
        <p:cxnSp>
          <p:nvCxnSpPr>
            <p:cNvPr id="78" name="Straight Arrow Connector 77"/>
            <p:cNvCxnSpPr/>
            <p:nvPr/>
          </p:nvCxnSpPr>
          <p:spPr>
            <a:xfrm flipV="1">
              <a:off x="4332447" y="5579621"/>
              <a:ext cx="793222" cy="252111"/>
            </a:xfrm>
            <a:prstGeom prst="straightConnector1">
              <a:avLst/>
            </a:prstGeom>
            <a:ln>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flipV="1">
              <a:off x="3539246" y="5836938"/>
              <a:ext cx="793222" cy="252111"/>
            </a:xfrm>
            <a:prstGeom prst="straightConnector1">
              <a:avLst/>
            </a:prstGeom>
            <a:ln>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80" name="TextBox 79"/>
          <p:cNvSpPr txBox="1"/>
          <p:nvPr/>
        </p:nvSpPr>
        <p:spPr>
          <a:xfrm>
            <a:off x="3975021" y="2493040"/>
            <a:ext cx="1438549" cy="461665"/>
          </a:xfrm>
          <a:prstGeom prst="rect">
            <a:avLst/>
          </a:prstGeom>
          <a:noFill/>
        </p:spPr>
        <p:txBody>
          <a:bodyPr wrap="square" rtlCol="0">
            <a:spAutoFit/>
          </a:bodyPr>
          <a:lstStyle/>
          <a:p>
            <a:r>
              <a:rPr lang="en-US" sz="2400" dirty="0" smtClean="0"/>
              <a:t>antenna 2</a:t>
            </a:r>
            <a:endParaRPr lang="en-US" sz="2400" dirty="0"/>
          </a:p>
        </p:txBody>
      </p:sp>
      <p:cxnSp>
        <p:nvCxnSpPr>
          <p:cNvPr id="81" name="Straight Arrow Connector 80"/>
          <p:cNvCxnSpPr/>
          <p:nvPr/>
        </p:nvCxnSpPr>
        <p:spPr>
          <a:xfrm flipV="1">
            <a:off x="5419799" y="2257555"/>
            <a:ext cx="0" cy="1558362"/>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p:nvPr/>
        </p:nvCxnSpPr>
        <p:spPr>
          <a:xfrm>
            <a:off x="5412195" y="3809162"/>
            <a:ext cx="1828800"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p:nvPr/>
        </p:nvCxnSpPr>
        <p:spPr>
          <a:xfrm flipV="1">
            <a:off x="5433139" y="3001758"/>
            <a:ext cx="613576" cy="800916"/>
          </a:xfrm>
          <a:prstGeom prst="straightConnector1">
            <a:avLst/>
          </a:prstGeom>
          <a:solidFill>
            <a:schemeClr val="accent2">
              <a:lumMod val="60000"/>
              <a:lumOff val="40000"/>
            </a:schemeClr>
          </a:solidFill>
          <a:ln>
            <a:solidFill>
              <a:schemeClr val="accent2">
                <a:lumMod val="75000"/>
              </a:schemeClr>
            </a:solidFill>
            <a:headEnd type="none"/>
            <a:tailEnd type="arrow"/>
          </a:ln>
        </p:spPr>
        <p:style>
          <a:lnRef idx="2">
            <a:schemeClr val="accent1">
              <a:shade val="50000"/>
            </a:schemeClr>
          </a:lnRef>
          <a:fillRef idx="1">
            <a:schemeClr val="accent1"/>
          </a:fillRef>
          <a:effectRef idx="0">
            <a:schemeClr val="accent1"/>
          </a:effectRef>
          <a:fontRef idx="minor">
            <a:schemeClr val="lt1"/>
          </a:fontRef>
        </p:style>
      </p:cxnSp>
      <p:grpSp>
        <p:nvGrpSpPr>
          <p:cNvPr id="4" name="133 Grupo"/>
          <p:cNvGrpSpPr/>
          <p:nvPr/>
        </p:nvGrpSpPr>
        <p:grpSpPr>
          <a:xfrm>
            <a:off x="1506175" y="3625538"/>
            <a:ext cx="822449" cy="348404"/>
            <a:chOff x="4937720" y="2721798"/>
            <a:chExt cx="890389" cy="390225"/>
          </a:xfrm>
        </p:grpSpPr>
        <p:sp>
          <p:nvSpPr>
            <p:cNvPr id="5" name="Isosceles Triangle 114"/>
            <p:cNvSpPr/>
            <p:nvPr/>
          </p:nvSpPr>
          <p:spPr>
            <a:xfrm rot="10800000" flipV="1">
              <a:off x="4937720" y="3002927"/>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115"/>
            <p:cNvCxnSpPr/>
            <p:nvPr/>
          </p:nvCxnSpPr>
          <p:spPr>
            <a:xfrm flipH="1">
              <a:off x="5045626" y="2721798"/>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121"/>
            <p:cNvCxnSpPr/>
            <p:nvPr/>
          </p:nvCxnSpPr>
          <p:spPr>
            <a:xfrm flipH="1">
              <a:off x="5716706" y="2738509"/>
              <a:ext cx="1308" cy="280322"/>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Isosceles Triangle 114"/>
            <p:cNvSpPr/>
            <p:nvPr/>
          </p:nvSpPr>
          <p:spPr>
            <a:xfrm rot="10800000" flipV="1">
              <a:off x="5607918" y="3002665"/>
              <a:ext cx="220191" cy="109096"/>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ounded Rectangle 10"/>
          <p:cNvSpPr/>
          <p:nvPr/>
        </p:nvSpPr>
        <p:spPr>
          <a:xfrm>
            <a:off x="1268419" y="333375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2" name="TextBox 11"/>
          <p:cNvSpPr txBox="1"/>
          <p:nvPr/>
        </p:nvSpPr>
        <p:spPr>
          <a:xfrm>
            <a:off x="1268419" y="3333750"/>
            <a:ext cx="1289729" cy="369332"/>
          </a:xfrm>
          <a:prstGeom prst="rect">
            <a:avLst/>
          </a:prstGeom>
          <a:noFill/>
        </p:spPr>
        <p:txBody>
          <a:bodyPr wrap="square" rtlCol="0">
            <a:spAutoFit/>
          </a:bodyPr>
          <a:lstStyle/>
          <a:p>
            <a:pPr algn="ctr"/>
            <a:r>
              <a:rPr lang="en-US" b="1" dirty="0" smtClean="0"/>
              <a:t>AP 1</a:t>
            </a:r>
            <a:endParaRPr lang="en-US" b="1" dirty="0"/>
          </a:p>
        </p:txBody>
      </p:sp>
      <p:grpSp>
        <p:nvGrpSpPr>
          <p:cNvPr id="15" name="102 Grupo"/>
          <p:cNvGrpSpPr/>
          <p:nvPr/>
        </p:nvGrpSpPr>
        <p:grpSpPr>
          <a:xfrm>
            <a:off x="1672672" y="4928467"/>
            <a:ext cx="149977" cy="306351"/>
            <a:chOff x="2251055" y="6011612"/>
            <a:chExt cx="151905" cy="359487"/>
          </a:xfrm>
        </p:grpSpPr>
        <p:sp>
          <p:nvSpPr>
            <p:cNvPr id="16" name="Isosceles Triangle 15"/>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a:xfrm>
            <a:off x="1469282" y="525052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grpSp>
        <p:nvGrpSpPr>
          <p:cNvPr id="28" name="102 Grupo"/>
          <p:cNvGrpSpPr/>
          <p:nvPr/>
        </p:nvGrpSpPr>
        <p:grpSpPr>
          <a:xfrm>
            <a:off x="2038852" y="4928467"/>
            <a:ext cx="149977" cy="306351"/>
            <a:chOff x="2251055" y="6011612"/>
            <a:chExt cx="151905" cy="359487"/>
          </a:xfrm>
        </p:grpSpPr>
        <p:sp>
          <p:nvSpPr>
            <p:cNvPr id="29" name="Isosceles Triangle 28"/>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Arrow Connector 30"/>
          <p:cNvCxnSpPr/>
          <p:nvPr/>
        </p:nvCxnSpPr>
        <p:spPr>
          <a:xfrm>
            <a:off x="1919547" y="4084420"/>
            <a:ext cx="7823" cy="567798"/>
          </a:xfrm>
          <a:prstGeom prst="straightConnector1">
            <a:avLst/>
          </a:prstGeom>
          <a:ln>
            <a:solidFill>
              <a:srgbClr val="0000FF"/>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p:nvPr/>
        </p:nvCxnSpPr>
        <p:spPr>
          <a:xfrm flipH="1" flipV="1">
            <a:off x="2328624" y="4275941"/>
            <a:ext cx="2076845" cy="533520"/>
          </a:xfrm>
          <a:prstGeom prst="straightConnector1">
            <a:avLst/>
          </a:prstGeom>
          <a:ln>
            <a:solidFill>
              <a:srgbClr val="660066"/>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rot="851007">
            <a:off x="2585533" y="4441249"/>
            <a:ext cx="1129555" cy="393936"/>
          </a:xfrm>
          <a:prstGeom prst="rect">
            <a:avLst/>
          </a:prstGeom>
          <a:noFill/>
        </p:spPr>
        <p:txBody>
          <a:bodyPr wrap="none" rtlCol="0">
            <a:spAutoFit/>
          </a:bodyPr>
          <a:lstStyle/>
          <a:p>
            <a:r>
              <a:rPr lang="en-US" sz="2400" dirty="0" smtClean="0"/>
              <a:t>interfere</a:t>
            </a:r>
            <a:endParaRPr lang="en-US" sz="2400" dirty="0"/>
          </a:p>
        </p:txBody>
      </p:sp>
      <p:sp>
        <p:nvSpPr>
          <p:cNvPr id="87" name="TextBox 86"/>
          <p:cNvSpPr txBox="1"/>
          <p:nvPr/>
        </p:nvSpPr>
        <p:spPr>
          <a:xfrm rot="378464">
            <a:off x="4963904" y="4542368"/>
            <a:ext cx="1129555" cy="393936"/>
          </a:xfrm>
          <a:prstGeom prst="rect">
            <a:avLst/>
          </a:prstGeom>
          <a:noFill/>
        </p:spPr>
        <p:txBody>
          <a:bodyPr wrap="none" rtlCol="0">
            <a:spAutoFit/>
          </a:bodyPr>
          <a:lstStyle/>
          <a:p>
            <a:r>
              <a:rPr lang="en-US" sz="2400" dirty="0" smtClean="0"/>
              <a:t>interfere</a:t>
            </a:r>
            <a:endParaRPr lang="en-US" sz="2400" dirty="0"/>
          </a:p>
        </p:txBody>
      </p:sp>
      <p:grpSp>
        <p:nvGrpSpPr>
          <p:cNvPr id="91" name="Group 90"/>
          <p:cNvGrpSpPr/>
          <p:nvPr/>
        </p:nvGrpSpPr>
        <p:grpSpPr>
          <a:xfrm rot="160510">
            <a:off x="5237183" y="3292938"/>
            <a:ext cx="373510" cy="1020140"/>
            <a:chOff x="4132076" y="5340483"/>
            <a:chExt cx="373510" cy="1020140"/>
          </a:xfrm>
        </p:grpSpPr>
        <p:cxnSp>
          <p:nvCxnSpPr>
            <p:cNvPr id="93" name="Straight Arrow Connector 92"/>
            <p:cNvCxnSpPr/>
            <p:nvPr/>
          </p:nvCxnSpPr>
          <p:spPr>
            <a:xfrm flipH="1" flipV="1">
              <a:off x="4132076" y="5340483"/>
              <a:ext cx="190894" cy="511830"/>
            </a:xfrm>
            <a:prstGeom prst="straightConnector1">
              <a:avLst/>
            </a:prstGeom>
            <a:ln>
              <a:solidFill>
                <a:srgbClr val="FF66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5" name="Straight Arrow Connector 94"/>
            <p:cNvCxnSpPr/>
            <p:nvPr/>
          </p:nvCxnSpPr>
          <p:spPr>
            <a:xfrm flipH="1" flipV="1">
              <a:off x="4314692" y="5848793"/>
              <a:ext cx="190894" cy="511830"/>
            </a:xfrm>
            <a:prstGeom prst="straightConnector1">
              <a:avLst/>
            </a:prstGeom>
            <a:ln>
              <a:solidFill>
                <a:schemeClr val="bg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3" name="TextBox 2"/>
          <p:cNvSpPr txBox="1"/>
          <p:nvPr/>
        </p:nvSpPr>
        <p:spPr>
          <a:xfrm>
            <a:off x="1443537" y="3890737"/>
            <a:ext cx="301660" cy="369332"/>
          </a:xfrm>
          <a:prstGeom prst="rect">
            <a:avLst/>
          </a:prstGeom>
          <a:noFill/>
        </p:spPr>
        <p:txBody>
          <a:bodyPr wrap="none" rtlCol="0">
            <a:spAutoFit/>
          </a:bodyPr>
          <a:lstStyle/>
          <a:p>
            <a:r>
              <a:rPr lang="en-US" dirty="0" smtClean="0"/>
              <a:t>1</a:t>
            </a:r>
            <a:endParaRPr lang="en-US" dirty="0"/>
          </a:p>
        </p:txBody>
      </p:sp>
      <p:sp>
        <p:nvSpPr>
          <p:cNvPr id="7" name="TextBox 6"/>
          <p:cNvSpPr txBox="1"/>
          <p:nvPr/>
        </p:nvSpPr>
        <p:spPr>
          <a:xfrm>
            <a:off x="2073469" y="3906609"/>
            <a:ext cx="301660" cy="369332"/>
          </a:xfrm>
          <a:prstGeom prst="rect">
            <a:avLst/>
          </a:prstGeom>
          <a:noFill/>
        </p:spPr>
        <p:txBody>
          <a:bodyPr wrap="none" rtlCol="0">
            <a:spAutoFit/>
          </a:bodyPr>
          <a:lstStyle/>
          <a:p>
            <a:r>
              <a:rPr lang="en-US" dirty="0" smtClean="0"/>
              <a:t>2</a:t>
            </a:r>
            <a:endParaRPr lang="en-US" dirty="0"/>
          </a:p>
        </p:txBody>
      </p:sp>
      <p:grpSp>
        <p:nvGrpSpPr>
          <p:cNvPr id="53" name="102 Grupo"/>
          <p:cNvGrpSpPr/>
          <p:nvPr/>
        </p:nvGrpSpPr>
        <p:grpSpPr>
          <a:xfrm>
            <a:off x="4171007" y="4928467"/>
            <a:ext cx="149977" cy="306351"/>
            <a:chOff x="2251055" y="6011612"/>
            <a:chExt cx="151905" cy="359487"/>
          </a:xfrm>
        </p:grpSpPr>
        <p:sp>
          <p:nvSpPr>
            <p:cNvPr id="54" name="Isosceles Triangle 53"/>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55" name="Straight Connector 54"/>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6" name="Rectangle 55"/>
          <p:cNvSpPr/>
          <p:nvPr/>
        </p:nvSpPr>
        <p:spPr>
          <a:xfrm>
            <a:off x="3967617" y="525052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grpSp>
        <p:nvGrpSpPr>
          <p:cNvPr id="63" name="102 Grupo"/>
          <p:cNvGrpSpPr/>
          <p:nvPr/>
        </p:nvGrpSpPr>
        <p:grpSpPr>
          <a:xfrm>
            <a:off x="4537187" y="4928467"/>
            <a:ext cx="149977" cy="306351"/>
            <a:chOff x="2251055" y="6011612"/>
            <a:chExt cx="151905" cy="359487"/>
          </a:xfrm>
        </p:grpSpPr>
        <p:sp>
          <p:nvSpPr>
            <p:cNvPr id="65" name="Isosceles Triangle 64"/>
            <p:cNvSpPr/>
            <p:nvPr/>
          </p:nvSpPr>
          <p:spPr>
            <a:xfrm flipV="1">
              <a:off x="2251055" y="6011612"/>
              <a:ext cx="151905" cy="98041"/>
            </a:xfrm>
            <a:prstGeom prst="triangle">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69" name="Straight Connector 68"/>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70" name="102 Grupo"/>
          <p:cNvGrpSpPr/>
          <p:nvPr/>
        </p:nvGrpSpPr>
        <p:grpSpPr>
          <a:xfrm>
            <a:off x="6797585" y="4931385"/>
            <a:ext cx="149977" cy="306351"/>
            <a:chOff x="2251055" y="6011612"/>
            <a:chExt cx="151905" cy="359487"/>
          </a:xfrm>
        </p:grpSpPr>
        <p:sp>
          <p:nvSpPr>
            <p:cNvPr id="71" name="Isosceles Triangle 70"/>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72" name="Straight Connector 71"/>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sp>
        <p:nvSpPr>
          <p:cNvPr id="73" name="Rectangle 72"/>
          <p:cNvSpPr/>
          <p:nvPr/>
        </p:nvSpPr>
        <p:spPr>
          <a:xfrm>
            <a:off x="6594195" y="525344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74" name="102 Grupo"/>
          <p:cNvGrpSpPr/>
          <p:nvPr/>
        </p:nvGrpSpPr>
        <p:grpSpPr>
          <a:xfrm>
            <a:off x="7163765" y="4931385"/>
            <a:ext cx="149977" cy="306351"/>
            <a:chOff x="2251055" y="6011612"/>
            <a:chExt cx="151905" cy="359487"/>
          </a:xfrm>
        </p:grpSpPr>
        <p:sp>
          <p:nvSpPr>
            <p:cNvPr id="75" name="Isosceles Triangle 74"/>
            <p:cNvSpPr/>
            <p:nvPr/>
          </p:nvSpPr>
          <p:spPr>
            <a:xfrm flipV="1">
              <a:off x="2251055" y="6011612"/>
              <a:ext cx="151905" cy="98041"/>
            </a:xfrm>
            <a:prstGeom prst="triangle">
              <a:avLst/>
            </a:prstGeom>
            <a:solidFill>
              <a:schemeClr val="accent6">
                <a:lumMod val="50000"/>
              </a:schemeClr>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84" name="Straight Connector 83"/>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sp>
        <p:nvSpPr>
          <p:cNvPr id="64" name="TextBox 63"/>
          <p:cNvSpPr txBox="1"/>
          <p:nvPr/>
        </p:nvSpPr>
        <p:spPr>
          <a:xfrm>
            <a:off x="6453606" y="5641407"/>
            <a:ext cx="1321796" cy="584776"/>
          </a:xfrm>
          <a:prstGeom prst="rect">
            <a:avLst/>
          </a:prstGeom>
          <a:noFill/>
        </p:spPr>
        <p:txBody>
          <a:bodyPr wrap="none" rtlCol="0">
            <a:spAutoFit/>
          </a:bodyPr>
          <a:lstStyle/>
          <a:p>
            <a:r>
              <a:rPr lang="en-US" sz="3200" dirty="0" smtClean="0">
                <a:solidFill>
                  <a:srgbClr val="0000FF"/>
                </a:solidFill>
              </a:rPr>
              <a:t>“align”</a:t>
            </a:r>
            <a:endParaRPr lang="en-US" sz="3200" dirty="0">
              <a:solidFill>
                <a:srgbClr val="0000FF"/>
              </a:solidFill>
            </a:endParaRPr>
          </a:p>
        </p:txBody>
      </p:sp>
      <p:cxnSp>
        <p:nvCxnSpPr>
          <p:cNvPr id="66" name="Straight Arrow Connector 65"/>
          <p:cNvCxnSpPr/>
          <p:nvPr/>
        </p:nvCxnSpPr>
        <p:spPr>
          <a:xfrm flipH="1" flipV="1">
            <a:off x="2635250" y="4174460"/>
            <a:ext cx="4442535" cy="635002"/>
          </a:xfrm>
          <a:prstGeom prst="straightConnector1">
            <a:avLst/>
          </a:prstGeom>
          <a:ln>
            <a:solidFill>
              <a:srgbClr val="FF6600"/>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60" name="TextBox 59"/>
          <p:cNvSpPr txBox="1"/>
          <p:nvPr/>
        </p:nvSpPr>
        <p:spPr>
          <a:xfrm>
            <a:off x="900816" y="1364348"/>
            <a:ext cx="7158130" cy="584776"/>
          </a:xfrm>
          <a:prstGeom prst="rect">
            <a:avLst/>
          </a:prstGeom>
          <a:noFill/>
        </p:spPr>
        <p:txBody>
          <a:bodyPr wrap="none" rtlCol="0">
            <a:spAutoFit/>
          </a:bodyPr>
          <a:lstStyle/>
          <a:p>
            <a:r>
              <a:rPr lang="en-US" sz="3200" dirty="0" smtClean="0"/>
              <a:t>2-antenna node can decode only 2 signals</a:t>
            </a:r>
          </a:p>
        </p:txBody>
      </p:sp>
    </p:spTree>
    <p:extLst>
      <p:ext uri="{BB962C8B-B14F-4D97-AF65-F5344CB8AC3E}">
        <p14:creationId xmlns:p14="http://schemas.microsoft.com/office/powerpoint/2010/main" val="69629564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6" name="Group 95"/>
          <p:cNvGrpSpPr/>
          <p:nvPr/>
        </p:nvGrpSpPr>
        <p:grpSpPr>
          <a:xfrm>
            <a:off x="4639927" y="3547693"/>
            <a:ext cx="1586423" cy="509428"/>
            <a:chOff x="3539246" y="5579621"/>
            <a:chExt cx="1586423" cy="509428"/>
          </a:xfrm>
        </p:grpSpPr>
        <p:cxnSp>
          <p:nvCxnSpPr>
            <p:cNvPr id="97" name="Straight Arrow Connector 96"/>
            <p:cNvCxnSpPr/>
            <p:nvPr/>
          </p:nvCxnSpPr>
          <p:spPr>
            <a:xfrm flipV="1">
              <a:off x="4332447" y="5579621"/>
              <a:ext cx="793222" cy="252111"/>
            </a:xfrm>
            <a:prstGeom prst="straightConnector1">
              <a:avLst/>
            </a:prstGeom>
            <a:ln>
              <a:solidFill>
                <a:srgbClr val="660066"/>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8" name="Straight Arrow Connector 97"/>
            <p:cNvCxnSpPr/>
            <p:nvPr/>
          </p:nvCxnSpPr>
          <p:spPr>
            <a:xfrm flipV="1">
              <a:off x="3539246" y="5836938"/>
              <a:ext cx="793222" cy="252111"/>
            </a:xfrm>
            <a:prstGeom prst="straightConnector1">
              <a:avLst/>
            </a:prstGeom>
            <a:ln>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a:xfrm>
            <a:off x="92910" y="274638"/>
            <a:ext cx="8964391" cy="1143000"/>
          </a:xfrm>
        </p:spPr>
        <p:txBody>
          <a:bodyPr>
            <a:normAutofit/>
          </a:bodyPr>
          <a:lstStyle/>
          <a:p>
            <a:r>
              <a:rPr lang="en-US" sz="3600" dirty="0" smtClean="0"/>
              <a:t>Interference Alignment</a:t>
            </a:r>
            <a:endParaRPr lang="en-US" sz="3600" dirty="0"/>
          </a:p>
        </p:txBody>
      </p:sp>
      <p:sp>
        <p:nvSpPr>
          <p:cNvPr id="57" name="TextBox 56"/>
          <p:cNvSpPr txBox="1"/>
          <p:nvPr/>
        </p:nvSpPr>
        <p:spPr>
          <a:xfrm>
            <a:off x="7337154" y="3547693"/>
            <a:ext cx="1501144" cy="461665"/>
          </a:xfrm>
          <a:prstGeom prst="rect">
            <a:avLst/>
          </a:prstGeom>
          <a:noFill/>
        </p:spPr>
        <p:txBody>
          <a:bodyPr wrap="square" rtlCol="0">
            <a:spAutoFit/>
          </a:bodyPr>
          <a:lstStyle/>
          <a:p>
            <a:r>
              <a:rPr lang="en-US" sz="2400" dirty="0" smtClean="0"/>
              <a:t>antenna 1</a:t>
            </a:r>
            <a:endParaRPr lang="en-US" sz="2400" dirty="0"/>
          </a:p>
        </p:txBody>
      </p:sp>
      <p:sp>
        <p:nvSpPr>
          <p:cNvPr id="58" name="TextBox 57"/>
          <p:cNvSpPr txBox="1"/>
          <p:nvPr/>
        </p:nvSpPr>
        <p:spPr>
          <a:xfrm>
            <a:off x="5842100" y="2501564"/>
            <a:ext cx="504766" cy="461665"/>
          </a:xfrm>
          <a:prstGeom prst="rect">
            <a:avLst/>
          </a:prstGeom>
          <a:noFill/>
        </p:spPr>
        <p:txBody>
          <a:bodyPr wrap="none" rtlCol="0">
            <a:spAutoFit/>
          </a:bodyPr>
          <a:lstStyle/>
          <a:p>
            <a:r>
              <a:rPr lang="en-US" sz="2400" dirty="0" smtClean="0"/>
              <a:t>C1 </a:t>
            </a:r>
            <a:endParaRPr lang="en-US" sz="2400" dirty="0"/>
          </a:p>
        </p:txBody>
      </p:sp>
      <p:sp>
        <p:nvSpPr>
          <p:cNvPr id="59" name="TextBox 58"/>
          <p:cNvSpPr txBox="1"/>
          <p:nvPr/>
        </p:nvSpPr>
        <p:spPr>
          <a:xfrm>
            <a:off x="6258086" y="3164927"/>
            <a:ext cx="504766" cy="461665"/>
          </a:xfrm>
          <a:prstGeom prst="rect">
            <a:avLst/>
          </a:prstGeom>
          <a:noFill/>
        </p:spPr>
        <p:txBody>
          <a:bodyPr wrap="none" rtlCol="0">
            <a:spAutoFit/>
          </a:bodyPr>
          <a:lstStyle/>
          <a:p>
            <a:r>
              <a:rPr lang="en-US" sz="2400" dirty="0" smtClean="0"/>
              <a:t>C2 </a:t>
            </a:r>
            <a:endParaRPr lang="en-US" sz="2400" dirty="0"/>
          </a:p>
        </p:txBody>
      </p:sp>
      <p:sp>
        <p:nvSpPr>
          <p:cNvPr id="76" name="TextBox 75"/>
          <p:cNvSpPr txBox="1"/>
          <p:nvPr/>
        </p:nvSpPr>
        <p:spPr>
          <a:xfrm>
            <a:off x="5541949" y="3742876"/>
            <a:ext cx="504766" cy="461665"/>
          </a:xfrm>
          <a:prstGeom prst="rect">
            <a:avLst/>
          </a:prstGeom>
          <a:noFill/>
        </p:spPr>
        <p:txBody>
          <a:bodyPr wrap="none" rtlCol="0">
            <a:spAutoFit/>
          </a:bodyPr>
          <a:lstStyle/>
          <a:p>
            <a:r>
              <a:rPr lang="en-US" sz="2400" dirty="0" smtClean="0"/>
              <a:t>C3 </a:t>
            </a:r>
            <a:endParaRPr lang="en-US" sz="2400" dirty="0"/>
          </a:p>
        </p:txBody>
      </p:sp>
      <p:sp>
        <p:nvSpPr>
          <p:cNvPr id="80" name="TextBox 79"/>
          <p:cNvSpPr txBox="1"/>
          <p:nvPr/>
        </p:nvSpPr>
        <p:spPr>
          <a:xfrm>
            <a:off x="3975021" y="2493040"/>
            <a:ext cx="1438549" cy="461665"/>
          </a:xfrm>
          <a:prstGeom prst="rect">
            <a:avLst/>
          </a:prstGeom>
          <a:noFill/>
        </p:spPr>
        <p:txBody>
          <a:bodyPr wrap="square" rtlCol="0">
            <a:spAutoFit/>
          </a:bodyPr>
          <a:lstStyle/>
          <a:p>
            <a:r>
              <a:rPr lang="en-US" sz="2400" dirty="0" smtClean="0"/>
              <a:t>antenna 2</a:t>
            </a:r>
            <a:endParaRPr lang="en-US" sz="2400" dirty="0"/>
          </a:p>
        </p:txBody>
      </p:sp>
      <p:sp>
        <p:nvSpPr>
          <p:cNvPr id="5" name="Isosceles Triangle 114"/>
          <p:cNvSpPr/>
          <p:nvPr/>
        </p:nvSpPr>
        <p:spPr>
          <a:xfrm rot="10800000" flipV="1">
            <a:off x="1506175" y="387653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115"/>
          <p:cNvCxnSpPr/>
          <p:nvPr/>
        </p:nvCxnSpPr>
        <p:spPr>
          <a:xfrm flipH="1">
            <a:off x="1605847" y="362553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121"/>
          <p:cNvCxnSpPr/>
          <p:nvPr/>
        </p:nvCxnSpPr>
        <p:spPr>
          <a:xfrm flipH="1">
            <a:off x="2225721" y="364045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Isosceles Triangle 114"/>
          <p:cNvSpPr/>
          <p:nvPr/>
        </p:nvSpPr>
        <p:spPr>
          <a:xfrm rot="10800000" flipV="1">
            <a:off x="2125234" y="387630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1268419" y="333375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2" name="TextBox 11"/>
          <p:cNvSpPr txBox="1"/>
          <p:nvPr/>
        </p:nvSpPr>
        <p:spPr>
          <a:xfrm>
            <a:off x="1268419" y="3333750"/>
            <a:ext cx="1289729" cy="369332"/>
          </a:xfrm>
          <a:prstGeom prst="rect">
            <a:avLst/>
          </a:prstGeom>
          <a:noFill/>
        </p:spPr>
        <p:txBody>
          <a:bodyPr wrap="square" rtlCol="0">
            <a:spAutoFit/>
          </a:bodyPr>
          <a:lstStyle/>
          <a:p>
            <a:pPr algn="ctr"/>
            <a:r>
              <a:rPr lang="en-US" b="1" dirty="0" smtClean="0"/>
              <a:t>AP 1</a:t>
            </a:r>
            <a:endParaRPr lang="en-US" b="1" dirty="0"/>
          </a:p>
        </p:txBody>
      </p:sp>
      <p:grpSp>
        <p:nvGrpSpPr>
          <p:cNvPr id="15" name="102 Grupo"/>
          <p:cNvGrpSpPr/>
          <p:nvPr/>
        </p:nvGrpSpPr>
        <p:grpSpPr>
          <a:xfrm>
            <a:off x="1672672" y="4928467"/>
            <a:ext cx="149977" cy="306351"/>
            <a:chOff x="2251055" y="6011612"/>
            <a:chExt cx="151905" cy="359487"/>
          </a:xfrm>
        </p:grpSpPr>
        <p:sp>
          <p:nvSpPr>
            <p:cNvPr id="16" name="Isosceles Triangle 15"/>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a:xfrm>
            <a:off x="1469282" y="525052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grpSp>
        <p:nvGrpSpPr>
          <p:cNvPr id="28" name="102 Grupo"/>
          <p:cNvGrpSpPr/>
          <p:nvPr/>
        </p:nvGrpSpPr>
        <p:grpSpPr>
          <a:xfrm>
            <a:off x="2038852" y="4928467"/>
            <a:ext cx="149977" cy="306351"/>
            <a:chOff x="2251055" y="6011612"/>
            <a:chExt cx="151905" cy="359487"/>
          </a:xfrm>
        </p:grpSpPr>
        <p:sp>
          <p:nvSpPr>
            <p:cNvPr id="29" name="Isosceles Triangle 28"/>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Arrow Connector 30"/>
          <p:cNvCxnSpPr/>
          <p:nvPr/>
        </p:nvCxnSpPr>
        <p:spPr>
          <a:xfrm>
            <a:off x="1919547" y="4084420"/>
            <a:ext cx="7823" cy="567798"/>
          </a:xfrm>
          <a:prstGeom prst="straightConnector1">
            <a:avLst/>
          </a:prstGeom>
          <a:ln>
            <a:solidFill>
              <a:srgbClr val="0000FF"/>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p:nvPr/>
        </p:nvCxnSpPr>
        <p:spPr>
          <a:xfrm flipH="1" flipV="1">
            <a:off x="2328624" y="4275941"/>
            <a:ext cx="2076845" cy="533520"/>
          </a:xfrm>
          <a:prstGeom prst="straightConnector1">
            <a:avLst/>
          </a:prstGeom>
          <a:ln>
            <a:solidFill>
              <a:srgbClr val="660066"/>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rot="851007">
            <a:off x="2585533" y="4441249"/>
            <a:ext cx="1129555" cy="393936"/>
          </a:xfrm>
          <a:prstGeom prst="rect">
            <a:avLst/>
          </a:prstGeom>
          <a:noFill/>
        </p:spPr>
        <p:txBody>
          <a:bodyPr wrap="none" rtlCol="0">
            <a:spAutoFit/>
          </a:bodyPr>
          <a:lstStyle/>
          <a:p>
            <a:r>
              <a:rPr lang="en-US" sz="2400" dirty="0" smtClean="0"/>
              <a:t>interfere</a:t>
            </a:r>
            <a:endParaRPr lang="en-US" sz="2400" dirty="0"/>
          </a:p>
        </p:txBody>
      </p:sp>
      <p:sp>
        <p:nvSpPr>
          <p:cNvPr id="87" name="TextBox 86"/>
          <p:cNvSpPr txBox="1"/>
          <p:nvPr/>
        </p:nvSpPr>
        <p:spPr>
          <a:xfrm rot="378464">
            <a:off x="4963904" y="4542368"/>
            <a:ext cx="1129555" cy="393936"/>
          </a:xfrm>
          <a:prstGeom prst="rect">
            <a:avLst/>
          </a:prstGeom>
          <a:noFill/>
        </p:spPr>
        <p:txBody>
          <a:bodyPr wrap="none" rtlCol="0">
            <a:spAutoFit/>
          </a:bodyPr>
          <a:lstStyle/>
          <a:p>
            <a:r>
              <a:rPr lang="en-US" sz="2400" dirty="0" smtClean="0"/>
              <a:t>interfere</a:t>
            </a:r>
            <a:endParaRPr lang="en-US" sz="2400" dirty="0"/>
          </a:p>
        </p:txBody>
      </p:sp>
      <p:sp>
        <p:nvSpPr>
          <p:cNvPr id="3" name="TextBox 2"/>
          <p:cNvSpPr txBox="1"/>
          <p:nvPr/>
        </p:nvSpPr>
        <p:spPr>
          <a:xfrm>
            <a:off x="1443537" y="3890737"/>
            <a:ext cx="301660" cy="369332"/>
          </a:xfrm>
          <a:prstGeom prst="rect">
            <a:avLst/>
          </a:prstGeom>
          <a:noFill/>
        </p:spPr>
        <p:txBody>
          <a:bodyPr wrap="none" rtlCol="0">
            <a:spAutoFit/>
          </a:bodyPr>
          <a:lstStyle/>
          <a:p>
            <a:r>
              <a:rPr lang="en-US" dirty="0" smtClean="0"/>
              <a:t>1</a:t>
            </a:r>
            <a:endParaRPr lang="en-US" dirty="0"/>
          </a:p>
        </p:txBody>
      </p:sp>
      <p:sp>
        <p:nvSpPr>
          <p:cNvPr id="7" name="TextBox 6"/>
          <p:cNvSpPr txBox="1"/>
          <p:nvPr/>
        </p:nvSpPr>
        <p:spPr>
          <a:xfrm>
            <a:off x="2073469" y="3906609"/>
            <a:ext cx="301660" cy="369332"/>
          </a:xfrm>
          <a:prstGeom prst="rect">
            <a:avLst/>
          </a:prstGeom>
          <a:noFill/>
        </p:spPr>
        <p:txBody>
          <a:bodyPr wrap="none" rtlCol="0">
            <a:spAutoFit/>
          </a:bodyPr>
          <a:lstStyle/>
          <a:p>
            <a:r>
              <a:rPr lang="en-US" dirty="0" smtClean="0"/>
              <a:t>2</a:t>
            </a:r>
            <a:endParaRPr lang="en-US" dirty="0"/>
          </a:p>
        </p:txBody>
      </p:sp>
      <p:grpSp>
        <p:nvGrpSpPr>
          <p:cNvPr id="53" name="102 Grupo"/>
          <p:cNvGrpSpPr/>
          <p:nvPr/>
        </p:nvGrpSpPr>
        <p:grpSpPr>
          <a:xfrm>
            <a:off x="4171007" y="4928467"/>
            <a:ext cx="149977" cy="306351"/>
            <a:chOff x="2251055" y="6011612"/>
            <a:chExt cx="151905" cy="359487"/>
          </a:xfrm>
        </p:grpSpPr>
        <p:sp>
          <p:nvSpPr>
            <p:cNvPr id="54" name="Isosceles Triangle 53"/>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55" name="Straight Connector 54"/>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6" name="Rectangle 55"/>
          <p:cNvSpPr/>
          <p:nvPr/>
        </p:nvSpPr>
        <p:spPr>
          <a:xfrm>
            <a:off x="3967617" y="525052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grpSp>
        <p:nvGrpSpPr>
          <p:cNvPr id="63" name="102 Grupo"/>
          <p:cNvGrpSpPr/>
          <p:nvPr/>
        </p:nvGrpSpPr>
        <p:grpSpPr>
          <a:xfrm>
            <a:off x="4537187" y="4928467"/>
            <a:ext cx="149977" cy="306351"/>
            <a:chOff x="2251055" y="6011612"/>
            <a:chExt cx="151905" cy="359487"/>
          </a:xfrm>
        </p:grpSpPr>
        <p:sp>
          <p:nvSpPr>
            <p:cNvPr id="65" name="Isosceles Triangle 64"/>
            <p:cNvSpPr/>
            <p:nvPr/>
          </p:nvSpPr>
          <p:spPr>
            <a:xfrm flipV="1">
              <a:off x="2251055" y="6011612"/>
              <a:ext cx="151905" cy="98041"/>
            </a:xfrm>
            <a:prstGeom prst="triangle">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69" name="Straight Connector 68"/>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70" name="102 Grupo"/>
          <p:cNvGrpSpPr/>
          <p:nvPr/>
        </p:nvGrpSpPr>
        <p:grpSpPr>
          <a:xfrm>
            <a:off x="6797585" y="4931385"/>
            <a:ext cx="149977" cy="306351"/>
            <a:chOff x="2251055" y="6011612"/>
            <a:chExt cx="151905" cy="359487"/>
          </a:xfrm>
        </p:grpSpPr>
        <p:sp>
          <p:nvSpPr>
            <p:cNvPr id="71" name="Isosceles Triangle 70"/>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72" name="Straight Connector 71"/>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sp>
        <p:nvSpPr>
          <p:cNvPr id="73" name="Rectangle 72"/>
          <p:cNvSpPr/>
          <p:nvPr/>
        </p:nvSpPr>
        <p:spPr>
          <a:xfrm>
            <a:off x="6594195" y="525344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74" name="102 Grupo"/>
          <p:cNvGrpSpPr/>
          <p:nvPr/>
        </p:nvGrpSpPr>
        <p:grpSpPr>
          <a:xfrm>
            <a:off x="7163765" y="4931385"/>
            <a:ext cx="149977" cy="306351"/>
            <a:chOff x="2251055" y="6011612"/>
            <a:chExt cx="151905" cy="359487"/>
          </a:xfrm>
        </p:grpSpPr>
        <p:sp>
          <p:nvSpPr>
            <p:cNvPr id="75" name="Isosceles Triangle 74"/>
            <p:cNvSpPr/>
            <p:nvPr/>
          </p:nvSpPr>
          <p:spPr>
            <a:xfrm flipV="1">
              <a:off x="2251055" y="6011612"/>
              <a:ext cx="151905" cy="98041"/>
            </a:xfrm>
            <a:prstGeom prst="triangle">
              <a:avLst/>
            </a:prstGeom>
            <a:solidFill>
              <a:schemeClr val="accent6">
                <a:lumMod val="50000"/>
              </a:schemeClr>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84" name="Straight Connector 83"/>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grpSp>
        <p:nvGrpSpPr>
          <p:cNvPr id="66" name="Group 65"/>
          <p:cNvGrpSpPr/>
          <p:nvPr/>
        </p:nvGrpSpPr>
        <p:grpSpPr>
          <a:xfrm rot="5594296">
            <a:off x="5256134" y="3284368"/>
            <a:ext cx="373510" cy="1020140"/>
            <a:chOff x="4132076" y="5340483"/>
            <a:chExt cx="373510" cy="1020140"/>
          </a:xfrm>
        </p:grpSpPr>
        <p:cxnSp>
          <p:nvCxnSpPr>
            <p:cNvPr id="67" name="Straight Arrow Connector 66"/>
            <p:cNvCxnSpPr/>
            <p:nvPr/>
          </p:nvCxnSpPr>
          <p:spPr>
            <a:xfrm flipH="1" flipV="1">
              <a:off x="4132076" y="5340483"/>
              <a:ext cx="190894" cy="511830"/>
            </a:xfrm>
            <a:prstGeom prst="straightConnector1">
              <a:avLst/>
            </a:prstGeom>
            <a:ln>
              <a:solidFill>
                <a:srgbClr val="FF66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flipH="1" flipV="1">
              <a:off x="4314692" y="5848793"/>
              <a:ext cx="190894" cy="511830"/>
            </a:xfrm>
            <a:prstGeom prst="straightConnector1">
              <a:avLst/>
            </a:prstGeom>
            <a:ln>
              <a:solidFill>
                <a:schemeClr val="bg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cxnSp>
        <p:nvCxnSpPr>
          <p:cNvPr id="81" name="Straight Arrow Connector 80"/>
          <p:cNvCxnSpPr/>
          <p:nvPr/>
        </p:nvCxnSpPr>
        <p:spPr>
          <a:xfrm flipV="1">
            <a:off x="5419799" y="2257555"/>
            <a:ext cx="0" cy="1558362"/>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p:nvPr/>
        </p:nvCxnSpPr>
        <p:spPr>
          <a:xfrm>
            <a:off x="5412195" y="3809162"/>
            <a:ext cx="1828800"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p:nvPr/>
        </p:nvCxnSpPr>
        <p:spPr>
          <a:xfrm flipV="1">
            <a:off x="5433139" y="3001758"/>
            <a:ext cx="613576" cy="800916"/>
          </a:xfrm>
          <a:prstGeom prst="straightConnector1">
            <a:avLst/>
          </a:prstGeom>
          <a:solidFill>
            <a:schemeClr val="accent2">
              <a:lumMod val="60000"/>
              <a:lumOff val="40000"/>
            </a:schemeClr>
          </a:solidFill>
          <a:ln>
            <a:solidFill>
              <a:schemeClr val="accent2">
                <a:lumMod val="75000"/>
              </a:schemeClr>
            </a:solidFill>
            <a:headEnd type="none"/>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99" name="Straight Arrow Connector 98"/>
          <p:cNvCxnSpPr/>
          <p:nvPr/>
        </p:nvCxnSpPr>
        <p:spPr>
          <a:xfrm flipH="1" flipV="1">
            <a:off x="2635250" y="4174460"/>
            <a:ext cx="4442535" cy="635002"/>
          </a:xfrm>
          <a:prstGeom prst="straightConnector1">
            <a:avLst/>
          </a:prstGeom>
          <a:ln>
            <a:solidFill>
              <a:srgbClr val="FF6600"/>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60" name="TextBox 59"/>
          <p:cNvSpPr txBox="1"/>
          <p:nvPr/>
        </p:nvSpPr>
        <p:spPr>
          <a:xfrm>
            <a:off x="6453606" y="5641407"/>
            <a:ext cx="1321796" cy="584776"/>
          </a:xfrm>
          <a:prstGeom prst="rect">
            <a:avLst/>
          </a:prstGeom>
          <a:noFill/>
        </p:spPr>
        <p:txBody>
          <a:bodyPr wrap="none" rtlCol="0">
            <a:spAutoFit/>
          </a:bodyPr>
          <a:lstStyle/>
          <a:p>
            <a:r>
              <a:rPr lang="en-US" sz="3200" dirty="0" smtClean="0">
                <a:solidFill>
                  <a:srgbClr val="000000"/>
                </a:solidFill>
              </a:rPr>
              <a:t>“align”</a:t>
            </a:r>
            <a:endParaRPr lang="en-US" sz="3200" dirty="0">
              <a:solidFill>
                <a:srgbClr val="000000"/>
              </a:solidFill>
            </a:endParaRPr>
          </a:p>
        </p:txBody>
      </p:sp>
      <p:sp>
        <p:nvSpPr>
          <p:cNvPr id="61" name="TextBox 60"/>
          <p:cNvSpPr txBox="1"/>
          <p:nvPr/>
        </p:nvSpPr>
        <p:spPr>
          <a:xfrm>
            <a:off x="900816" y="1364348"/>
            <a:ext cx="7158130" cy="584776"/>
          </a:xfrm>
          <a:prstGeom prst="rect">
            <a:avLst/>
          </a:prstGeom>
          <a:noFill/>
        </p:spPr>
        <p:txBody>
          <a:bodyPr wrap="none" rtlCol="0">
            <a:spAutoFit/>
          </a:bodyPr>
          <a:lstStyle/>
          <a:p>
            <a:r>
              <a:rPr lang="en-US" sz="3200" dirty="0" smtClean="0"/>
              <a:t>2-antenna node can decode only 2 signals</a:t>
            </a:r>
          </a:p>
        </p:txBody>
      </p:sp>
    </p:spTree>
    <p:extLst>
      <p:ext uri="{BB962C8B-B14F-4D97-AF65-F5344CB8AC3E}">
        <p14:creationId xmlns:p14="http://schemas.microsoft.com/office/powerpoint/2010/main" val="324297053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10" y="274638"/>
            <a:ext cx="8964391" cy="1143000"/>
          </a:xfrm>
        </p:spPr>
        <p:txBody>
          <a:bodyPr>
            <a:normAutofit/>
          </a:bodyPr>
          <a:lstStyle/>
          <a:p>
            <a:r>
              <a:rPr lang="en-US" sz="3600" dirty="0" smtClean="0"/>
              <a:t>Interference Alignment</a:t>
            </a:r>
            <a:endParaRPr lang="en-US" sz="3600" dirty="0"/>
          </a:p>
        </p:txBody>
      </p:sp>
      <p:sp>
        <p:nvSpPr>
          <p:cNvPr id="57" name="TextBox 56"/>
          <p:cNvSpPr txBox="1"/>
          <p:nvPr/>
        </p:nvSpPr>
        <p:spPr>
          <a:xfrm>
            <a:off x="7337154" y="3547693"/>
            <a:ext cx="1501144" cy="461665"/>
          </a:xfrm>
          <a:prstGeom prst="rect">
            <a:avLst/>
          </a:prstGeom>
          <a:noFill/>
        </p:spPr>
        <p:txBody>
          <a:bodyPr wrap="square" rtlCol="0">
            <a:spAutoFit/>
          </a:bodyPr>
          <a:lstStyle/>
          <a:p>
            <a:r>
              <a:rPr lang="en-US" sz="2400" dirty="0" smtClean="0"/>
              <a:t>antenna 1</a:t>
            </a:r>
            <a:endParaRPr lang="en-US" sz="2400" dirty="0"/>
          </a:p>
        </p:txBody>
      </p:sp>
      <p:sp>
        <p:nvSpPr>
          <p:cNvPr id="58" name="TextBox 57"/>
          <p:cNvSpPr txBox="1"/>
          <p:nvPr/>
        </p:nvSpPr>
        <p:spPr>
          <a:xfrm>
            <a:off x="5842100" y="2501564"/>
            <a:ext cx="504766" cy="461665"/>
          </a:xfrm>
          <a:prstGeom prst="rect">
            <a:avLst/>
          </a:prstGeom>
          <a:noFill/>
        </p:spPr>
        <p:txBody>
          <a:bodyPr wrap="none" rtlCol="0">
            <a:spAutoFit/>
          </a:bodyPr>
          <a:lstStyle/>
          <a:p>
            <a:r>
              <a:rPr lang="en-US" sz="2400" dirty="0" smtClean="0"/>
              <a:t>C1 </a:t>
            </a:r>
            <a:endParaRPr lang="en-US" sz="2400" dirty="0"/>
          </a:p>
        </p:txBody>
      </p:sp>
      <p:sp>
        <p:nvSpPr>
          <p:cNvPr id="80" name="TextBox 79"/>
          <p:cNvSpPr txBox="1"/>
          <p:nvPr/>
        </p:nvSpPr>
        <p:spPr>
          <a:xfrm>
            <a:off x="3975021" y="2493040"/>
            <a:ext cx="1438549" cy="461665"/>
          </a:xfrm>
          <a:prstGeom prst="rect">
            <a:avLst/>
          </a:prstGeom>
          <a:noFill/>
        </p:spPr>
        <p:txBody>
          <a:bodyPr wrap="square" rtlCol="0">
            <a:spAutoFit/>
          </a:bodyPr>
          <a:lstStyle/>
          <a:p>
            <a:r>
              <a:rPr lang="en-US" sz="2400" dirty="0" smtClean="0"/>
              <a:t>antenna 2</a:t>
            </a:r>
            <a:endParaRPr lang="en-US" sz="2400" dirty="0"/>
          </a:p>
        </p:txBody>
      </p:sp>
      <p:sp>
        <p:nvSpPr>
          <p:cNvPr id="5" name="Isosceles Triangle 114"/>
          <p:cNvSpPr/>
          <p:nvPr/>
        </p:nvSpPr>
        <p:spPr>
          <a:xfrm rot="10800000" flipV="1">
            <a:off x="1506175" y="3876538"/>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115"/>
          <p:cNvCxnSpPr/>
          <p:nvPr/>
        </p:nvCxnSpPr>
        <p:spPr>
          <a:xfrm flipH="1">
            <a:off x="1605847" y="362553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5" name="102 Grupo"/>
          <p:cNvGrpSpPr/>
          <p:nvPr/>
        </p:nvGrpSpPr>
        <p:grpSpPr>
          <a:xfrm>
            <a:off x="1672672" y="4928467"/>
            <a:ext cx="149977" cy="306351"/>
            <a:chOff x="2251055" y="6011612"/>
            <a:chExt cx="151905" cy="359487"/>
          </a:xfrm>
        </p:grpSpPr>
        <p:sp>
          <p:nvSpPr>
            <p:cNvPr id="16" name="Isosceles Triangle 15"/>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a:xfrm>
            <a:off x="1469282" y="5250528"/>
            <a:ext cx="967179" cy="407538"/>
          </a:xfrm>
          <a:prstGeom prst="rect">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b="1" dirty="0" smtClean="0">
                <a:solidFill>
                  <a:schemeClr val="tx1"/>
                </a:solidFill>
              </a:rPr>
              <a:t>C1</a:t>
            </a:r>
            <a:endParaRPr lang="en-US" sz="2600" b="1" dirty="0"/>
          </a:p>
        </p:txBody>
      </p:sp>
      <p:grpSp>
        <p:nvGrpSpPr>
          <p:cNvPr id="28" name="102 Grupo"/>
          <p:cNvGrpSpPr/>
          <p:nvPr/>
        </p:nvGrpSpPr>
        <p:grpSpPr>
          <a:xfrm>
            <a:off x="2038852" y="4928467"/>
            <a:ext cx="149977" cy="306351"/>
            <a:chOff x="2251055" y="6011612"/>
            <a:chExt cx="151905" cy="359487"/>
          </a:xfrm>
        </p:grpSpPr>
        <p:sp>
          <p:nvSpPr>
            <p:cNvPr id="29" name="Isosceles Triangle 28"/>
            <p:cNvSpPr/>
            <p:nvPr/>
          </p:nvSpPr>
          <p:spPr>
            <a:xfrm flipV="1">
              <a:off x="2251055" y="6011612"/>
              <a:ext cx="151905" cy="98041"/>
            </a:xfrm>
            <a:prstGeom prst="triangle">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a:off x="2328092" y="6092222"/>
              <a:ext cx="0" cy="278877"/>
            </a:xfrm>
            <a:prstGeom prst="line">
              <a:avLst/>
            </a:prstGeom>
            <a:solidFill>
              <a:schemeClr val="accent2">
                <a:lumMod val="60000"/>
                <a:lumOff val="40000"/>
              </a:schemeClr>
            </a:solidFill>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Arrow Connector 30"/>
          <p:cNvCxnSpPr/>
          <p:nvPr/>
        </p:nvCxnSpPr>
        <p:spPr>
          <a:xfrm>
            <a:off x="1919547" y="4084420"/>
            <a:ext cx="7823" cy="567798"/>
          </a:xfrm>
          <a:prstGeom prst="straightConnector1">
            <a:avLst/>
          </a:prstGeom>
          <a:ln>
            <a:solidFill>
              <a:srgbClr val="0000FF"/>
            </a:solidFill>
            <a:prstDash val="solid"/>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p:nvPr/>
        </p:nvCxnSpPr>
        <p:spPr>
          <a:xfrm flipH="1" flipV="1">
            <a:off x="2328624" y="4275941"/>
            <a:ext cx="2076845" cy="533520"/>
          </a:xfrm>
          <a:prstGeom prst="straightConnector1">
            <a:avLst/>
          </a:prstGeom>
          <a:ln>
            <a:solidFill>
              <a:srgbClr val="660066"/>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110" name="Straight Arrow Connector 109"/>
          <p:cNvCxnSpPr/>
          <p:nvPr/>
        </p:nvCxnSpPr>
        <p:spPr>
          <a:xfrm flipH="1" flipV="1">
            <a:off x="2635250" y="4174460"/>
            <a:ext cx="4442535" cy="635002"/>
          </a:xfrm>
          <a:prstGeom prst="straightConnector1">
            <a:avLst/>
          </a:prstGeom>
          <a:ln>
            <a:solidFill>
              <a:srgbClr val="FF6600"/>
            </a:solidFill>
            <a:prstDash val="dash"/>
            <a:tailEnd type="arrow"/>
          </a:ln>
          <a:effectLst/>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rot="851007">
            <a:off x="2585533" y="4441249"/>
            <a:ext cx="1129555" cy="393936"/>
          </a:xfrm>
          <a:prstGeom prst="rect">
            <a:avLst/>
          </a:prstGeom>
          <a:noFill/>
        </p:spPr>
        <p:txBody>
          <a:bodyPr wrap="none" rtlCol="0">
            <a:spAutoFit/>
          </a:bodyPr>
          <a:lstStyle/>
          <a:p>
            <a:r>
              <a:rPr lang="en-US" sz="2400" dirty="0" smtClean="0"/>
              <a:t>interfere</a:t>
            </a:r>
            <a:endParaRPr lang="en-US" sz="2400" dirty="0"/>
          </a:p>
        </p:txBody>
      </p:sp>
      <p:sp>
        <p:nvSpPr>
          <p:cNvPr id="87" name="TextBox 86"/>
          <p:cNvSpPr txBox="1"/>
          <p:nvPr/>
        </p:nvSpPr>
        <p:spPr>
          <a:xfrm rot="378464">
            <a:off x="4963904" y="4542368"/>
            <a:ext cx="1129555" cy="393936"/>
          </a:xfrm>
          <a:prstGeom prst="rect">
            <a:avLst/>
          </a:prstGeom>
          <a:noFill/>
        </p:spPr>
        <p:txBody>
          <a:bodyPr wrap="none" rtlCol="0">
            <a:spAutoFit/>
          </a:bodyPr>
          <a:lstStyle/>
          <a:p>
            <a:r>
              <a:rPr lang="en-US" sz="2400" dirty="0" smtClean="0"/>
              <a:t>interfere</a:t>
            </a:r>
            <a:endParaRPr lang="en-US" sz="2400" dirty="0"/>
          </a:p>
        </p:txBody>
      </p:sp>
      <p:sp>
        <p:nvSpPr>
          <p:cNvPr id="3" name="TextBox 2"/>
          <p:cNvSpPr txBox="1"/>
          <p:nvPr/>
        </p:nvSpPr>
        <p:spPr>
          <a:xfrm>
            <a:off x="1443537" y="3890737"/>
            <a:ext cx="301660" cy="369332"/>
          </a:xfrm>
          <a:prstGeom prst="rect">
            <a:avLst/>
          </a:prstGeom>
          <a:noFill/>
        </p:spPr>
        <p:txBody>
          <a:bodyPr wrap="none" rtlCol="0">
            <a:spAutoFit/>
          </a:bodyPr>
          <a:lstStyle/>
          <a:p>
            <a:r>
              <a:rPr lang="en-US" dirty="0" smtClean="0"/>
              <a:t>1</a:t>
            </a:r>
            <a:endParaRPr lang="en-US" dirty="0"/>
          </a:p>
        </p:txBody>
      </p:sp>
      <p:grpSp>
        <p:nvGrpSpPr>
          <p:cNvPr id="53" name="102 Grupo"/>
          <p:cNvGrpSpPr/>
          <p:nvPr/>
        </p:nvGrpSpPr>
        <p:grpSpPr>
          <a:xfrm>
            <a:off x="4171007" y="4928467"/>
            <a:ext cx="149977" cy="306351"/>
            <a:chOff x="2251055" y="6011612"/>
            <a:chExt cx="151905" cy="359487"/>
          </a:xfrm>
        </p:grpSpPr>
        <p:sp>
          <p:nvSpPr>
            <p:cNvPr id="54" name="Isosceles Triangle 53"/>
            <p:cNvSpPr/>
            <p:nvPr/>
          </p:nvSpPr>
          <p:spPr>
            <a:xfrm flipV="1">
              <a:off x="2251055" y="6011612"/>
              <a:ext cx="151905" cy="98041"/>
            </a:xfrm>
            <a:prstGeom prst="triangle">
              <a:avLst/>
            </a:prstGeom>
            <a:solidFill>
              <a:srgbClr val="604A7B"/>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55" name="Straight Connector 54"/>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6" name="Rectangle 55"/>
          <p:cNvSpPr/>
          <p:nvPr/>
        </p:nvSpPr>
        <p:spPr>
          <a:xfrm>
            <a:off x="3967617" y="5250528"/>
            <a:ext cx="967179" cy="407538"/>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C2</a:t>
            </a:r>
            <a:endParaRPr lang="en-US" b="1" dirty="0">
              <a:solidFill>
                <a:schemeClr val="tx1"/>
              </a:solidFill>
            </a:endParaRPr>
          </a:p>
        </p:txBody>
      </p:sp>
      <p:grpSp>
        <p:nvGrpSpPr>
          <p:cNvPr id="63" name="102 Grupo"/>
          <p:cNvGrpSpPr/>
          <p:nvPr/>
        </p:nvGrpSpPr>
        <p:grpSpPr>
          <a:xfrm>
            <a:off x="4537187" y="4928467"/>
            <a:ext cx="149977" cy="306351"/>
            <a:chOff x="2251055" y="6011612"/>
            <a:chExt cx="151905" cy="359487"/>
          </a:xfrm>
        </p:grpSpPr>
        <p:sp>
          <p:nvSpPr>
            <p:cNvPr id="65" name="Isosceles Triangle 64"/>
            <p:cNvSpPr/>
            <p:nvPr/>
          </p:nvSpPr>
          <p:spPr>
            <a:xfrm flipV="1">
              <a:off x="2251055" y="6011612"/>
              <a:ext cx="151905" cy="98041"/>
            </a:xfrm>
            <a:prstGeom prst="triangle">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69" name="Straight Connector 68"/>
            <p:cNvCxnSpPr/>
            <p:nvPr/>
          </p:nvCxnSpPr>
          <p:spPr>
            <a:xfrm>
              <a:off x="2328092" y="6092222"/>
              <a:ext cx="0" cy="278877"/>
            </a:xfrm>
            <a:prstGeom prst="line">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70" name="102 Grupo"/>
          <p:cNvGrpSpPr/>
          <p:nvPr/>
        </p:nvGrpSpPr>
        <p:grpSpPr>
          <a:xfrm>
            <a:off x="6797585" y="4931385"/>
            <a:ext cx="149977" cy="306351"/>
            <a:chOff x="2251055" y="6011612"/>
            <a:chExt cx="151905" cy="359487"/>
          </a:xfrm>
        </p:grpSpPr>
        <p:sp>
          <p:nvSpPr>
            <p:cNvPr id="71" name="Isosceles Triangle 70"/>
            <p:cNvSpPr/>
            <p:nvPr/>
          </p:nvSpPr>
          <p:spPr>
            <a:xfrm flipV="1">
              <a:off x="2251055" y="6011612"/>
              <a:ext cx="151905" cy="98041"/>
            </a:xfrm>
            <a:prstGeom prst="triangle">
              <a:avLst/>
            </a:prstGeom>
            <a:solidFill>
              <a:srgbClr val="984807"/>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72" name="Straight Connector 71"/>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sp>
        <p:nvSpPr>
          <p:cNvPr id="73" name="Rectangle 72"/>
          <p:cNvSpPr/>
          <p:nvPr/>
        </p:nvSpPr>
        <p:spPr>
          <a:xfrm>
            <a:off x="6594195" y="5253446"/>
            <a:ext cx="967179" cy="407538"/>
          </a:xfrm>
          <a:prstGeom prst="rect">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solidFill>
                  <a:schemeClr val="tx1"/>
                </a:solidFill>
              </a:rPr>
              <a:t>C3</a:t>
            </a:r>
            <a:endParaRPr lang="en-US" b="1" dirty="0">
              <a:solidFill>
                <a:schemeClr val="tx1"/>
              </a:solidFill>
            </a:endParaRPr>
          </a:p>
        </p:txBody>
      </p:sp>
      <p:grpSp>
        <p:nvGrpSpPr>
          <p:cNvPr id="74" name="102 Grupo"/>
          <p:cNvGrpSpPr/>
          <p:nvPr/>
        </p:nvGrpSpPr>
        <p:grpSpPr>
          <a:xfrm>
            <a:off x="7163765" y="4931385"/>
            <a:ext cx="149977" cy="306351"/>
            <a:chOff x="2251055" y="6011612"/>
            <a:chExt cx="151905" cy="359487"/>
          </a:xfrm>
        </p:grpSpPr>
        <p:sp>
          <p:nvSpPr>
            <p:cNvPr id="75" name="Isosceles Triangle 74"/>
            <p:cNvSpPr/>
            <p:nvPr/>
          </p:nvSpPr>
          <p:spPr>
            <a:xfrm flipV="1">
              <a:off x="2251055" y="6011612"/>
              <a:ext cx="151905" cy="98041"/>
            </a:xfrm>
            <a:prstGeom prst="triangle">
              <a:avLst/>
            </a:prstGeom>
            <a:solidFill>
              <a:schemeClr val="accent6">
                <a:lumMod val="50000"/>
              </a:schemeClr>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84" name="Straight Connector 83"/>
            <p:cNvCxnSpPr/>
            <p:nvPr/>
          </p:nvCxnSpPr>
          <p:spPr>
            <a:xfrm>
              <a:off x="2328092" y="6092222"/>
              <a:ext cx="0" cy="278877"/>
            </a:xfrm>
            <a:prstGeom prst="line">
              <a:avLst/>
            </a:prstGeom>
            <a:solidFill>
              <a:srgbClr val="FAC090"/>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cxnSp>
      </p:grpSp>
      <p:cxnSp>
        <p:nvCxnSpPr>
          <p:cNvPr id="81" name="Straight Arrow Connector 80"/>
          <p:cNvCxnSpPr/>
          <p:nvPr/>
        </p:nvCxnSpPr>
        <p:spPr>
          <a:xfrm flipV="1">
            <a:off x="5419799" y="2257555"/>
            <a:ext cx="0" cy="1558362"/>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p:nvPr/>
        </p:nvCxnSpPr>
        <p:spPr>
          <a:xfrm>
            <a:off x="5412195" y="3809162"/>
            <a:ext cx="1828800" cy="0"/>
          </a:xfrm>
          <a:prstGeom prst="straightConnector1">
            <a:avLst/>
          </a:prstGeom>
          <a:ln w="127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p:nvPr/>
        </p:nvCxnSpPr>
        <p:spPr>
          <a:xfrm flipV="1">
            <a:off x="5433139" y="3001758"/>
            <a:ext cx="613576" cy="800916"/>
          </a:xfrm>
          <a:prstGeom prst="straightConnector1">
            <a:avLst/>
          </a:prstGeom>
          <a:solidFill>
            <a:schemeClr val="accent2">
              <a:lumMod val="60000"/>
              <a:lumOff val="40000"/>
            </a:schemeClr>
          </a:solidFill>
          <a:ln>
            <a:solidFill>
              <a:schemeClr val="accent2">
                <a:lumMod val="75000"/>
              </a:schemeClr>
            </a:solidFill>
            <a:headEnd type="none"/>
            <a:tailEnd type="arrow"/>
          </a:ln>
        </p:spPr>
        <p:style>
          <a:lnRef idx="2">
            <a:schemeClr val="accent1">
              <a:shade val="50000"/>
            </a:schemeClr>
          </a:lnRef>
          <a:fillRef idx="1">
            <a:schemeClr val="accent1"/>
          </a:fillRef>
          <a:effectRef idx="0">
            <a:schemeClr val="accent1"/>
          </a:effectRef>
          <a:fontRef idx="minor">
            <a:schemeClr val="lt1"/>
          </a:fontRef>
        </p:style>
      </p:cxnSp>
      <p:sp>
        <p:nvSpPr>
          <p:cNvPr id="78" name="TextBox 77"/>
          <p:cNvSpPr txBox="1"/>
          <p:nvPr/>
        </p:nvSpPr>
        <p:spPr>
          <a:xfrm>
            <a:off x="5861882" y="3059097"/>
            <a:ext cx="3282118" cy="461665"/>
          </a:xfrm>
          <a:prstGeom prst="rect">
            <a:avLst/>
          </a:prstGeom>
          <a:noFill/>
        </p:spPr>
        <p:txBody>
          <a:bodyPr wrap="none" rtlCol="0">
            <a:spAutoFit/>
          </a:bodyPr>
          <a:lstStyle/>
          <a:p>
            <a:r>
              <a:rPr lang="en-US" sz="2400" dirty="0" smtClean="0"/>
              <a:t>one unwanted interferer</a:t>
            </a:r>
            <a:endParaRPr lang="en-US" sz="2400" dirty="0"/>
          </a:p>
        </p:txBody>
      </p:sp>
      <p:cxnSp>
        <p:nvCxnSpPr>
          <p:cNvPr id="79" name="Straight Arrow Connector 78"/>
          <p:cNvCxnSpPr/>
          <p:nvPr/>
        </p:nvCxnSpPr>
        <p:spPr>
          <a:xfrm flipV="1">
            <a:off x="5430314" y="3547693"/>
            <a:ext cx="824958" cy="252112"/>
          </a:xfrm>
          <a:prstGeom prst="straightConnector1">
            <a:avLst/>
          </a:prstGeom>
          <a:ln w="38100" cmpd="sng">
            <a:solidFill>
              <a:schemeClr val="accent5">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pic>
        <p:nvPicPr>
          <p:cNvPr id="85" name="Picture 84"/>
          <p:cNvPicPr>
            <a:picLocks noChangeAspect="1"/>
          </p:cNvPicPr>
          <p:nvPr/>
        </p:nvPicPr>
        <p:blipFill>
          <a:blip r:embed="rId3"/>
          <a:stretch>
            <a:fillRect/>
          </a:stretch>
        </p:blipFill>
        <p:spPr>
          <a:xfrm>
            <a:off x="6328784" y="2306276"/>
            <a:ext cx="341753" cy="390575"/>
          </a:xfrm>
          <a:prstGeom prst="rect">
            <a:avLst/>
          </a:prstGeom>
        </p:spPr>
      </p:pic>
      <p:pic>
        <p:nvPicPr>
          <p:cNvPr id="86" name="Picture 85"/>
          <p:cNvPicPr>
            <a:picLocks noChangeAspect="1"/>
          </p:cNvPicPr>
          <p:nvPr/>
        </p:nvPicPr>
        <p:blipFill>
          <a:blip r:embed="rId4"/>
          <a:stretch>
            <a:fillRect/>
          </a:stretch>
        </p:blipFill>
        <p:spPr>
          <a:xfrm>
            <a:off x="7163765" y="2942126"/>
            <a:ext cx="233942" cy="233942"/>
          </a:xfrm>
          <a:prstGeom prst="rect">
            <a:avLst/>
          </a:prstGeom>
        </p:spPr>
      </p:pic>
      <p:cxnSp>
        <p:nvCxnSpPr>
          <p:cNvPr id="46" name="Straight Connector 121"/>
          <p:cNvCxnSpPr/>
          <p:nvPr/>
        </p:nvCxnSpPr>
        <p:spPr>
          <a:xfrm flipH="1">
            <a:off x="2225721" y="3640458"/>
            <a:ext cx="1208" cy="250279"/>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7" name="Isosceles Triangle 114"/>
          <p:cNvSpPr/>
          <p:nvPr/>
        </p:nvSpPr>
        <p:spPr>
          <a:xfrm rot="10800000" flipV="1">
            <a:off x="2125234" y="3876304"/>
            <a:ext cx="203390" cy="97404"/>
          </a:xfrm>
          <a:prstGeom prst="triangle">
            <a:avLst/>
          </a:prstGeom>
          <a:solidFill>
            <a:schemeClr val="tx2">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p:cNvSpPr txBox="1"/>
          <p:nvPr/>
        </p:nvSpPr>
        <p:spPr>
          <a:xfrm>
            <a:off x="2073469" y="3906609"/>
            <a:ext cx="301660" cy="369332"/>
          </a:xfrm>
          <a:prstGeom prst="rect">
            <a:avLst/>
          </a:prstGeom>
          <a:noFill/>
        </p:spPr>
        <p:txBody>
          <a:bodyPr wrap="none" rtlCol="0">
            <a:spAutoFit/>
          </a:bodyPr>
          <a:lstStyle/>
          <a:p>
            <a:r>
              <a:rPr lang="en-US" dirty="0" smtClean="0"/>
              <a:t>2</a:t>
            </a:r>
            <a:endParaRPr lang="en-US" dirty="0"/>
          </a:p>
        </p:txBody>
      </p:sp>
      <p:sp>
        <p:nvSpPr>
          <p:cNvPr id="11" name="Rounded Rectangle 10"/>
          <p:cNvSpPr/>
          <p:nvPr/>
        </p:nvSpPr>
        <p:spPr>
          <a:xfrm>
            <a:off x="1268419" y="3333750"/>
            <a:ext cx="1289729" cy="365522"/>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baseline="-25000" dirty="0">
              <a:solidFill>
                <a:schemeClr val="tx1"/>
              </a:solidFill>
            </a:endParaRPr>
          </a:p>
        </p:txBody>
      </p:sp>
      <p:sp>
        <p:nvSpPr>
          <p:cNvPr id="12" name="TextBox 11"/>
          <p:cNvSpPr txBox="1"/>
          <p:nvPr/>
        </p:nvSpPr>
        <p:spPr>
          <a:xfrm>
            <a:off x="1268419" y="3333750"/>
            <a:ext cx="1289729" cy="369332"/>
          </a:xfrm>
          <a:prstGeom prst="rect">
            <a:avLst/>
          </a:prstGeom>
          <a:noFill/>
        </p:spPr>
        <p:txBody>
          <a:bodyPr wrap="square" rtlCol="0">
            <a:spAutoFit/>
          </a:bodyPr>
          <a:lstStyle/>
          <a:p>
            <a:pPr algn="ctr"/>
            <a:r>
              <a:rPr lang="en-US" b="1" dirty="0" smtClean="0"/>
              <a:t>AP 1</a:t>
            </a:r>
            <a:endParaRPr lang="en-US" b="1" dirty="0"/>
          </a:p>
        </p:txBody>
      </p:sp>
      <p:sp>
        <p:nvSpPr>
          <p:cNvPr id="50" name="TextBox 49"/>
          <p:cNvSpPr txBox="1"/>
          <p:nvPr/>
        </p:nvSpPr>
        <p:spPr>
          <a:xfrm>
            <a:off x="6453606" y="5641407"/>
            <a:ext cx="1321796" cy="584776"/>
          </a:xfrm>
          <a:prstGeom prst="rect">
            <a:avLst/>
          </a:prstGeom>
          <a:noFill/>
        </p:spPr>
        <p:txBody>
          <a:bodyPr wrap="none" rtlCol="0">
            <a:spAutoFit/>
          </a:bodyPr>
          <a:lstStyle/>
          <a:p>
            <a:r>
              <a:rPr lang="en-US" sz="3200" dirty="0" smtClean="0">
                <a:solidFill>
                  <a:srgbClr val="000000"/>
                </a:solidFill>
              </a:rPr>
              <a:t>“align”</a:t>
            </a:r>
            <a:endParaRPr lang="en-US" sz="3200" dirty="0">
              <a:solidFill>
                <a:srgbClr val="000000"/>
              </a:solidFill>
            </a:endParaRPr>
          </a:p>
        </p:txBody>
      </p:sp>
      <p:sp>
        <p:nvSpPr>
          <p:cNvPr id="51" name="TextBox 50"/>
          <p:cNvSpPr txBox="1"/>
          <p:nvPr/>
        </p:nvSpPr>
        <p:spPr>
          <a:xfrm>
            <a:off x="900816" y="1364348"/>
            <a:ext cx="7158130" cy="584776"/>
          </a:xfrm>
          <a:prstGeom prst="rect">
            <a:avLst/>
          </a:prstGeom>
          <a:noFill/>
        </p:spPr>
        <p:txBody>
          <a:bodyPr wrap="none" rtlCol="0">
            <a:spAutoFit/>
          </a:bodyPr>
          <a:lstStyle/>
          <a:p>
            <a:r>
              <a:rPr lang="en-US" sz="3200" dirty="0" smtClean="0"/>
              <a:t>2-antenna node can decode only 2 signals</a:t>
            </a:r>
          </a:p>
        </p:txBody>
      </p:sp>
    </p:spTree>
    <p:extLst>
      <p:ext uri="{BB962C8B-B14F-4D97-AF65-F5344CB8AC3E}">
        <p14:creationId xmlns:p14="http://schemas.microsoft.com/office/powerpoint/2010/main" val="21249685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15728</TotalTime>
  <Words>4642</Words>
  <Application>Microsoft Macintosh PowerPoint</Application>
  <PresentationFormat>On-screen Show (4:3)</PresentationFormat>
  <Paragraphs>1004</Paragraphs>
  <Slides>57</Slides>
  <Notes>57</Notes>
  <HiddenSlides>0</HiddenSlides>
  <MMClips>0</MMClips>
  <ScaleCrop>false</ScaleCrop>
  <HeadingPairs>
    <vt:vector size="4" baseType="variant">
      <vt:variant>
        <vt:lpstr>Theme</vt:lpstr>
      </vt:variant>
      <vt:variant>
        <vt:i4>1</vt:i4>
      </vt:variant>
      <vt:variant>
        <vt:lpstr>Slide Titles</vt:lpstr>
      </vt:variant>
      <vt:variant>
        <vt:i4>57</vt:i4>
      </vt:variant>
    </vt:vector>
  </HeadingPairs>
  <TitlesOfParts>
    <vt:vector size="58" baseType="lpstr">
      <vt:lpstr>Office Theme</vt:lpstr>
      <vt:lpstr>PowerPoint Presentation</vt:lpstr>
      <vt:lpstr>Major Advances in MIMO</vt:lpstr>
      <vt:lpstr>Single-Antenna Devices</vt:lpstr>
      <vt:lpstr>Goal</vt:lpstr>
      <vt:lpstr>Interference Alignment</vt:lpstr>
      <vt:lpstr>Interference Alignment</vt:lpstr>
      <vt:lpstr>Interference Alignment</vt:lpstr>
      <vt:lpstr>Interference Alignment</vt:lpstr>
      <vt:lpstr>Interference Alignment</vt:lpstr>
      <vt:lpstr>Single-Antenna Devices</vt:lpstr>
      <vt:lpstr>Single-Antenna Devices</vt:lpstr>
      <vt:lpstr>MoMIMO</vt:lpstr>
      <vt:lpstr>PowerPoint Presentation</vt:lpstr>
      <vt:lpstr>Feasibility of “Alignment by Motion” </vt:lpstr>
      <vt:lpstr>Feasibility of “Alignment by Motion” </vt:lpstr>
      <vt:lpstr>Feasibility of “Alignment by Motion” </vt:lpstr>
      <vt:lpstr>A Simple Example</vt:lpstr>
      <vt:lpstr>A Simple Example</vt:lpstr>
      <vt:lpstr>Indoor Environments Rich in Multipath</vt:lpstr>
      <vt:lpstr>Indoor Environments Rich in Multipath</vt:lpstr>
      <vt:lpstr>Indoor Environments Rich in Multipath</vt:lpstr>
      <vt:lpstr>How Can We Find Good Alignment?</vt:lpstr>
      <vt:lpstr>Naïve solution: Random walk</vt:lpstr>
      <vt:lpstr>Naïve solution: Random walk</vt:lpstr>
      <vt:lpstr>Naïve solution: Random walk</vt:lpstr>
      <vt:lpstr>Naïve solution: Random walk</vt:lpstr>
      <vt:lpstr>Key Observation: Interference is smooth</vt:lpstr>
      <vt:lpstr>Solution: A Hill Climbing Algorithm</vt:lpstr>
      <vt:lpstr>Solution: A Hill Climbing Algorithm</vt:lpstr>
      <vt:lpstr>Solution: A Hill Climbing Algorithm</vt:lpstr>
      <vt:lpstr>Solution: A Hill Climbing Algorithm</vt:lpstr>
      <vt:lpstr>PowerPoint Presentation</vt:lpstr>
      <vt:lpstr>Interference Alignment</vt:lpstr>
      <vt:lpstr>Interference Alignment</vt:lpstr>
      <vt:lpstr>Interference Alignment</vt:lpstr>
      <vt:lpstr>Interference Alignment</vt:lpstr>
      <vt:lpstr>What about downlink traffic?</vt:lpstr>
      <vt:lpstr>What about downlink traffic?</vt:lpstr>
      <vt:lpstr>AP 1 has 2 antennas</vt:lpstr>
      <vt:lpstr>AP 1 has 2 antennas</vt:lpstr>
      <vt:lpstr>Uplink Wireless Channels</vt:lpstr>
      <vt:lpstr>Downlink Wireless Channels</vt:lpstr>
      <vt:lpstr>Downlink Wireless Channels</vt:lpstr>
      <vt:lpstr>Downlink Wireless Channels</vt:lpstr>
      <vt:lpstr>Downlink Traffic</vt:lpstr>
      <vt:lpstr>Downlink Traffic</vt:lpstr>
      <vt:lpstr>Downlink Traffic</vt:lpstr>
      <vt:lpstr>Downlink Traffic</vt:lpstr>
      <vt:lpstr>Experimental Results</vt:lpstr>
      <vt:lpstr>MoMIMO Implementation</vt:lpstr>
      <vt:lpstr>Testbed</vt:lpstr>
      <vt:lpstr>Can Alignment Reduce Interference?</vt:lpstr>
      <vt:lpstr>Can Alignment Reduce Interference?</vt:lpstr>
      <vt:lpstr>Throughput</vt:lpstr>
      <vt:lpstr>Throughput</vt:lpstr>
      <vt:lpstr>Throughput</vt:lpstr>
      <vt:lpstr>Conclusion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Swarun Kumar</dc:creator>
  <cp:lastModifiedBy>Swarun Kumar</cp:lastModifiedBy>
  <cp:revision>785</cp:revision>
  <cp:lastPrinted>2013-09-29T16:55:01Z</cp:lastPrinted>
  <dcterms:created xsi:type="dcterms:W3CDTF">2013-09-19T18:46:36Z</dcterms:created>
  <dcterms:modified xsi:type="dcterms:W3CDTF">2013-10-01T12:20:55Z</dcterms:modified>
</cp:coreProperties>
</file>

<file path=docProps/thumbnail.jpeg>
</file>